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comments/comment8.xml" ContentType="application/vnd.openxmlformats-officedocument.presentationml.comments+xml"/>
  <Override PartName="/ppt/comments/comment9.xml" ContentType="application/vnd.openxmlformats-officedocument.presentationml.comments+xml"/>
  <Override PartName="/ppt/comments/comment10.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godne1@mail.ru" initials="s" lastIdx="15" clrIdx="0">
    <p:extLst>
      <p:ext uri="{19B8F6BF-5375-455C-9EA6-DF929625EA0E}">
        <p15:presenceInfo xmlns:p15="http://schemas.microsoft.com/office/powerpoint/2012/main" userId="24c8d38cd3c3db8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364" autoAdjust="0"/>
  </p:normalViewPr>
  <p:slideViewPr>
    <p:cSldViewPr snapToGrid="0">
      <p:cViewPr varScale="1">
        <p:scale>
          <a:sx n="66" d="100"/>
          <a:sy n="66" d="100"/>
        </p:scale>
        <p:origin x="66" y="13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11-23T20:29:21.209" idx="1">
    <p:pos x="10" y="10"/>
    <p:text/>
    <p:extLst>
      <p:ext uri="{C676402C-5697-4E1C-873F-D02D1690AC5C}">
        <p15:threadingInfo xmlns:p15="http://schemas.microsoft.com/office/powerpoint/2012/main" timeZoneBias="-30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17-11-23T21:31:08.613" idx="15">
    <p:pos x="10" y="10"/>
    <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7-11-23T20:43:42.362" idx="2">
    <p:pos x="10" y="10"/>
    <p:text/>
    <p:extLst>
      <p:ext uri="{C676402C-5697-4E1C-873F-D02D1690AC5C}">
        <p15:threadingInfo xmlns:p15="http://schemas.microsoft.com/office/powerpoint/2012/main" timeZoneBias="-30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7-11-23T20:54:44.864" idx="4">
    <p:pos x="146" y="146"/>
    <p:text/>
    <p:extLst>
      <p:ext uri="{C676402C-5697-4E1C-873F-D02D1690AC5C}">
        <p15:threadingInfo xmlns:p15="http://schemas.microsoft.com/office/powerpoint/2012/main" timeZoneBias="-30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7-11-23T21:01:12.028" idx="5">
    <p:pos x="10" y="10"/>
    <p:text/>
    <p:extLst>
      <p:ext uri="{C676402C-5697-4E1C-873F-D02D1690AC5C}">
        <p15:threadingInfo xmlns:p15="http://schemas.microsoft.com/office/powerpoint/2012/main" timeZoneBias="-30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7-11-23T21:08:00.473" idx="6">
    <p:pos x="10" y="10"/>
    <p:text/>
    <p:extLst>
      <p:ext uri="{C676402C-5697-4E1C-873F-D02D1690AC5C}">
        <p15:threadingInfo xmlns:p15="http://schemas.microsoft.com/office/powerpoint/2012/main" timeZoneBias="-30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7-11-23T21:10:33.709" idx="7">
    <p:pos x="10" y="10"/>
    <p:text/>
    <p:extLst>
      <p:ext uri="{C676402C-5697-4E1C-873F-D02D1690AC5C}">
        <p15:threadingInfo xmlns:p15="http://schemas.microsoft.com/office/powerpoint/2012/main" timeZoneBias="-30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7-11-23T21:18:49.655" idx="12">
    <p:pos x="10" y="10"/>
    <p:text/>
    <p:extLst>
      <p:ext uri="{C676402C-5697-4E1C-873F-D02D1690AC5C}">
        <p15:threadingInfo xmlns:p15="http://schemas.microsoft.com/office/powerpoint/2012/main" timeZoneBias="-30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7-11-23T21:22:14.384" idx="13">
    <p:pos x="81" y="135"/>
    <p:text/>
    <p:extLst>
      <p:ext uri="{C676402C-5697-4E1C-873F-D02D1690AC5C}">
        <p15:threadingInfo xmlns:p15="http://schemas.microsoft.com/office/powerpoint/2012/main" timeZoneBias="-30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17-11-23T21:26:34.106" idx="14">
    <p:pos x="10" y="10"/>
    <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8371D-1851-4D11-83E7-69AC4BCA893A}" type="datetimeFigureOut">
              <a:rPr lang="ru-RU" smtClean="0"/>
              <a:t>23.11.2017</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2F93DF-6F98-4DC9-B9D9-E606BCEBA008}" type="slidenum">
              <a:rPr lang="ru-RU" smtClean="0"/>
              <a:t>‹#›</a:t>
            </a:fld>
            <a:endParaRPr lang="ru-RU"/>
          </a:p>
        </p:txBody>
      </p:sp>
    </p:spTree>
    <p:extLst>
      <p:ext uri="{BB962C8B-B14F-4D97-AF65-F5344CB8AC3E}">
        <p14:creationId xmlns:p14="http://schemas.microsoft.com/office/powerpoint/2010/main" val="1645535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106A7C5-6345-4CAA-AE02-2BB13C0BB890}" type="datetimeFigureOut">
              <a:rPr lang="ru-RU" smtClean="0"/>
              <a:t>23.11.2017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253159A-8A7F-43EE-9A1D-EA8B8E90FB3F}" type="slidenum">
              <a:rPr lang="ru-RU" smtClean="0"/>
              <a:t>‹#›</a:t>
            </a:fld>
            <a:endParaRPr lang="ru-RU"/>
          </a:p>
        </p:txBody>
      </p:sp>
    </p:spTree>
    <p:extLst>
      <p:ext uri="{BB962C8B-B14F-4D97-AF65-F5344CB8AC3E}">
        <p14:creationId xmlns:p14="http://schemas.microsoft.com/office/powerpoint/2010/main" val="1772392204"/>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106A7C5-6345-4CAA-AE02-2BB13C0BB890}" type="datetimeFigureOut">
              <a:rPr lang="ru-RU" smtClean="0"/>
              <a:t>23.11.2017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253159A-8A7F-43EE-9A1D-EA8B8E90FB3F}" type="slidenum">
              <a:rPr lang="ru-RU" smtClean="0"/>
              <a:t>‹#›</a:t>
            </a:fld>
            <a:endParaRPr lang="ru-RU"/>
          </a:p>
        </p:txBody>
      </p:sp>
    </p:spTree>
    <p:extLst>
      <p:ext uri="{BB962C8B-B14F-4D97-AF65-F5344CB8AC3E}">
        <p14:creationId xmlns:p14="http://schemas.microsoft.com/office/powerpoint/2010/main" val="3547966278"/>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106A7C5-6345-4CAA-AE02-2BB13C0BB890}" type="datetimeFigureOut">
              <a:rPr lang="ru-RU" smtClean="0"/>
              <a:t>23.11.2017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253159A-8A7F-43EE-9A1D-EA8B8E90FB3F}" type="slidenum">
              <a:rPr lang="ru-RU" smtClean="0"/>
              <a:t>‹#›</a:t>
            </a:fld>
            <a:endParaRPr lang="ru-RU"/>
          </a:p>
        </p:txBody>
      </p:sp>
    </p:spTree>
    <p:extLst>
      <p:ext uri="{BB962C8B-B14F-4D97-AF65-F5344CB8AC3E}">
        <p14:creationId xmlns:p14="http://schemas.microsoft.com/office/powerpoint/2010/main" val="2925494900"/>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106A7C5-6345-4CAA-AE02-2BB13C0BB890}" type="datetimeFigureOut">
              <a:rPr lang="ru-RU" smtClean="0"/>
              <a:t>23.11.2017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253159A-8A7F-43EE-9A1D-EA8B8E90FB3F}" type="slidenum">
              <a:rPr lang="ru-RU" smtClean="0"/>
              <a:t>‹#›</a:t>
            </a:fld>
            <a:endParaRPr lang="ru-RU"/>
          </a:p>
        </p:txBody>
      </p:sp>
    </p:spTree>
    <p:extLst>
      <p:ext uri="{BB962C8B-B14F-4D97-AF65-F5344CB8AC3E}">
        <p14:creationId xmlns:p14="http://schemas.microsoft.com/office/powerpoint/2010/main" val="1138862469"/>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106A7C5-6345-4CAA-AE02-2BB13C0BB890}" type="datetimeFigureOut">
              <a:rPr lang="ru-RU" smtClean="0"/>
              <a:t>23.11.2017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253159A-8A7F-43EE-9A1D-EA8B8E90FB3F}" type="slidenum">
              <a:rPr lang="ru-RU" smtClean="0"/>
              <a:t>‹#›</a:t>
            </a:fld>
            <a:endParaRPr lang="ru-RU"/>
          </a:p>
        </p:txBody>
      </p:sp>
    </p:spTree>
    <p:extLst>
      <p:ext uri="{BB962C8B-B14F-4D97-AF65-F5344CB8AC3E}">
        <p14:creationId xmlns:p14="http://schemas.microsoft.com/office/powerpoint/2010/main" val="1609822334"/>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106A7C5-6345-4CAA-AE02-2BB13C0BB890}" type="datetimeFigureOut">
              <a:rPr lang="ru-RU" smtClean="0"/>
              <a:t>23.11.2017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253159A-8A7F-43EE-9A1D-EA8B8E90FB3F}" type="slidenum">
              <a:rPr lang="ru-RU" smtClean="0"/>
              <a:t>‹#›</a:t>
            </a:fld>
            <a:endParaRPr lang="ru-RU"/>
          </a:p>
        </p:txBody>
      </p:sp>
    </p:spTree>
    <p:extLst>
      <p:ext uri="{BB962C8B-B14F-4D97-AF65-F5344CB8AC3E}">
        <p14:creationId xmlns:p14="http://schemas.microsoft.com/office/powerpoint/2010/main" val="3698239568"/>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106A7C5-6345-4CAA-AE02-2BB13C0BB890}" type="datetimeFigureOut">
              <a:rPr lang="ru-RU" smtClean="0"/>
              <a:t>23.11.2017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253159A-8A7F-43EE-9A1D-EA8B8E90FB3F}" type="slidenum">
              <a:rPr lang="ru-RU" smtClean="0"/>
              <a:t>‹#›</a:t>
            </a:fld>
            <a:endParaRPr lang="ru-RU"/>
          </a:p>
        </p:txBody>
      </p:sp>
    </p:spTree>
    <p:extLst>
      <p:ext uri="{BB962C8B-B14F-4D97-AF65-F5344CB8AC3E}">
        <p14:creationId xmlns:p14="http://schemas.microsoft.com/office/powerpoint/2010/main" val="687373655"/>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106A7C5-6345-4CAA-AE02-2BB13C0BB890}" type="datetimeFigureOut">
              <a:rPr lang="ru-RU" smtClean="0"/>
              <a:t>23.11.2017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253159A-8A7F-43EE-9A1D-EA8B8E90FB3F}" type="slidenum">
              <a:rPr lang="ru-RU" smtClean="0"/>
              <a:t>‹#›</a:t>
            </a:fld>
            <a:endParaRPr lang="ru-RU"/>
          </a:p>
        </p:txBody>
      </p:sp>
    </p:spTree>
    <p:extLst>
      <p:ext uri="{BB962C8B-B14F-4D97-AF65-F5344CB8AC3E}">
        <p14:creationId xmlns:p14="http://schemas.microsoft.com/office/powerpoint/2010/main" val="2793742822"/>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106A7C5-6345-4CAA-AE02-2BB13C0BB890}" type="datetimeFigureOut">
              <a:rPr lang="ru-RU" smtClean="0"/>
              <a:t>23.11.2017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253159A-8A7F-43EE-9A1D-EA8B8E90FB3F}" type="slidenum">
              <a:rPr lang="ru-RU" smtClean="0"/>
              <a:t>‹#›</a:t>
            </a:fld>
            <a:endParaRPr lang="ru-RU"/>
          </a:p>
        </p:txBody>
      </p:sp>
    </p:spTree>
    <p:extLst>
      <p:ext uri="{BB962C8B-B14F-4D97-AF65-F5344CB8AC3E}">
        <p14:creationId xmlns:p14="http://schemas.microsoft.com/office/powerpoint/2010/main" val="565817110"/>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0106A7C5-6345-4CAA-AE02-2BB13C0BB890}" type="datetimeFigureOut">
              <a:rPr lang="ru-RU" smtClean="0"/>
              <a:t>23.11.2017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253159A-8A7F-43EE-9A1D-EA8B8E90FB3F}" type="slidenum">
              <a:rPr lang="ru-RU" smtClean="0"/>
              <a:t>‹#›</a:t>
            </a:fld>
            <a:endParaRPr lang="ru-RU"/>
          </a:p>
        </p:txBody>
      </p:sp>
    </p:spTree>
    <p:extLst>
      <p:ext uri="{BB962C8B-B14F-4D97-AF65-F5344CB8AC3E}">
        <p14:creationId xmlns:p14="http://schemas.microsoft.com/office/powerpoint/2010/main" val="2552780947"/>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0106A7C5-6345-4CAA-AE02-2BB13C0BB890}" type="datetimeFigureOut">
              <a:rPr lang="ru-RU" smtClean="0"/>
              <a:t>23.11.2017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253159A-8A7F-43EE-9A1D-EA8B8E90FB3F}" type="slidenum">
              <a:rPr lang="ru-RU" smtClean="0"/>
              <a:t>‹#›</a:t>
            </a:fld>
            <a:endParaRPr lang="ru-RU"/>
          </a:p>
        </p:txBody>
      </p:sp>
    </p:spTree>
    <p:extLst>
      <p:ext uri="{BB962C8B-B14F-4D97-AF65-F5344CB8AC3E}">
        <p14:creationId xmlns:p14="http://schemas.microsoft.com/office/powerpoint/2010/main" val="3985880414"/>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06A7C5-6345-4CAA-AE02-2BB13C0BB890}" type="datetimeFigureOut">
              <a:rPr lang="ru-RU" smtClean="0"/>
              <a:t>23.11.2017</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53159A-8A7F-43EE-9A1D-EA8B8E90FB3F}" type="slidenum">
              <a:rPr lang="ru-RU" smtClean="0"/>
              <a:t>‹#›</a:t>
            </a:fld>
            <a:endParaRPr lang="ru-RU"/>
          </a:p>
        </p:txBody>
      </p:sp>
    </p:spTree>
    <p:extLst>
      <p:ext uri="{BB962C8B-B14F-4D97-AF65-F5344CB8AC3E}">
        <p14:creationId xmlns:p14="http://schemas.microsoft.com/office/powerpoint/2010/main" val="35085816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comments" Target="../comments/comment9.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comments" Target="../comments/comment1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comments" Target="../comments/commen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comments" Target="../comments/commen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comments" Target="../comments/commen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comments" Target="../comments/comment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comments" Target="../comments/comment6.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comments" Target="../comments/commen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comments" Target="../comments/commen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7000"/>
            <a:lum/>
          </a:blip>
          <a:srcRect/>
          <a:stretch>
            <a:fillRect t="-1000" b="-1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319315"/>
            <a:ext cx="9144000" cy="1843314"/>
          </a:xfrm>
        </p:spPr>
        <p:txBody>
          <a:bodyPr>
            <a:normAutofit/>
          </a:bodyPr>
          <a:lstStyle/>
          <a:p>
            <a:r>
              <a:rPr lang="ru-RU" b="1" dirty="0" smtClean="0">
                <a:solidFill>
                  <a:schemeClr val="accent6"/>
                </a:solidFill>
                <a:latin typeface="Segoe Script" panose="030B0504020000000003" pitchFamily="66" charset="0"/>
              </a:rPr>
              <a:t>Зеленый огонек здоровья</a:t>
            </a:r>
            <a:endParaRPr lang="ru-RU" b="1" dirty="0">
              <a:solidFill>
                <a:schemeClr val="accent6"/>
              </a:solidFill>
              <a:latin typeface="Segoe Script" panose="030B0504020000000003" pitchFamily="66" charset="0"/>
            </a:endParaRPr>
          </a:p>
        </p:txBody>
      </p:sp>
      <p:sp>
        <p:nvSpPr>
          <p:cNvPr id="3" name="Подзаголовок 2"/>
          <p:cNvSpPr>
            <a:spLocks noGrp="1"/>
          </p:cNvSpPr>
          <p:nvPr>
            <p:ph type="subTitle" idx="1"/>
          </p:nvPr>
        </p:nvSpPr>
        <p:spPr>
          <a:xfrm>
            <a:off x="1524000" y="2396836"/>
            <a:ext cx="9144000" cy="2860964"/>
          </a:xfrm>
        </p:spPr>
        <p:txBody>
          <a:bodyPr/>
          <a:lstStyle/>
          <a:p>
            <a:r>
              <a:rPr lang="ru-RU" dirty="0" smtClean="0">
                <a:latin typeface="Times New Roman" panose="02020603050405020304" pitchFamily="18" charset="0"/>
                <a:cs typeface="Times New Roman" panose="02020603050405020304" pitchFamily="18" charset="0"/>
              </a:rPr>
              <a:t>Почти </a:t>
            </a:r>
            <a:r>
              <a:rPr lang="ru-RU" dirty="0">
                <a:latin typeface="Times New Roman" panose="02020603050405020304" pitchFamily="18" charset="0"/>
                <a:cs typeface="Times New Roman" panose="02020603050405020304" pitchFamily="18" charset="0"/>
              </a:rPr>
              <a:t>наверняка травы являются самым популярным средством самолечения при не очень серьезных недомоганиях, и именно они приводят людей к </a:t>
            </a:r>
            <a:r>
              <a:rPr lang="ru-RU" dirty="0" smtClean="0">
                <a:latin typeface="Times New Roman" panose="02020603050405020304" pitchFamily="18" charset="0"/>
                <a:cs typeface="Times New Roman" panose="02020603050405020304" pitchFamily="18" charset="0"/>
              </a:rPr>
              <a:t>натуральной </a:t>
            </a:r>
            <a:r>
              <a:rPr lang="ru-RU" dirty="0">
                <a:latin typeface="Times New Roman" panose="02020603050405020304" pitchFamily="18" charset="0"/>
                <a:cs typeface="Times New Roman" panose="02020603050405020304" pitchFamily="18" charset="0"/>
              </a:rPr>
              <a:t>медицине</a:t>
            </a:r>
            <a:r>
              <a:rPr lang="ru-RU" dirty="0" smtClean="0">
                <a:latin typeface="Times New Roman" panose="02020603050405020304" pitchFamily="18" charset="0"/>
                <a:cs typeface="Times New Roman" panose="02020603050405020304" pitchFamily="18" charset="0"/>
              </a:rPr>
              <a:t>.</a:t>
            </a:r>
          </a:p>
          <a:p>
            <a:endParaRPr lang="ru-RU" dirty="0" smtClean="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7909610"/>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7000" b="-1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347002" y="380054"/>
            <a:ext cx="6405489" cy="6217087"/>
          </a:xfrm>
          <a:prstGeom prst="rect">
            <a:avLst/>
          </a:prstGeom>
        </p:spPr>
        <p:txBody>
          <a:bodyPr wrap="square">
            <a:spAutoFit/>
          </a:bodyPr>
          <a:lstStyle/>
          <a:p>
            <a:r>
              <a:rPr lang="ru-RU" sz="2000" b="1" i="0" dirty="0" smtClean="0">
                <a:solidFill>
                  <a:srgbClr val="000000"/>
                </a:solidFill>
                <a:effectLst/>
                <a:latin typeface="Times New Roman" panose="02020603050405020304" pitchFamily="18" charset="0"/>
                <a:cs typeface="Times New Roman" panose="02020603050405020304" pitchFamily="18" charset="0"/>
              </a:rPr>
              <a:t>Тысячелистник </a:t>
            </a:r>
          </a:p>
          <a:p>
            <a:endParaRPr lang="ru-RU" dirty="0">
              <a:solidFill>
                <a:srgbClr val="000000"/>
              </a:solidFill>
              <a:latin typeface="ubunturegular"/>
            </a:endParaRPr>
          </a:p>
          <a:p>
            <a:r>
              <a:rPr lang="ru-RU" sz="2000" b="0" i="0" dirty="0" smtClean="0">
                <a:solidFill>
                  <a:srgbClr val="000000"/>
                </a:solidFill>
                <a:effectLst/>
                <a:latin typeface="Times New Roman" panose="02020603050405020304" pitchFamily="18" charset="0"/>
                <a:cs typeface="Times New Roman" panose="02020603050405020304" pitchFamily="18" charset="0"/>
              </a:rPr>
              <a:t>Растение тысячелистник имеет в своем составе огромное количество полезных ферментов и микроэлементов, которые оказывают благотворное воздействие на работу организма, а, следовательно, способствуют выздоровлению. Так, среди полезных и лечебных свойств тысячелистника выделяют:</a:t>
            </a: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Спазмолитическое воздействие на кишечник оказывают </a:t>
            </a:r>
            <a:r>
              <a:rPr lang="ru-RU" sz="2000" dirty="0" err="1">
                <a:latin typeface="Times New Roman" panose="02020603050405020304" pitchFamily="18" charset="0"/>
                <a:cs typeface="Times New Roman" panose="02020603050405020304" pitchFamily="18" charset="0"/>
              </a:rPr>
              <a:t>галеновые</a:t>
            </a:r>
            <a:r>
              <a:rPr lang="ru-RU" sz="2000" dirty="0">
                <a:latin typeface="Times New Roman" panose="02020603050405020304" pitchFamily="18" charset="0"/>
                <a:cs typeface="Times New Roman" panose="02020603050405020304" pitchFamily="18" charset="0"/>
              </a:rPr>
              <a:t> формы. Они же значительно уменьшают метеоризм. Помимо представленного полезного свойства, микроэлементы этой группы способны выводить желчь, предварительно расширяя желчные протоки. Тысячелистник оказывает воздействие на слизистую оболочку желудка, увеличивая ее секрецию. Большое количество витамина К позволяет использовать траву в качестве кровоостанавливающего средства. Его используют в качестве средства, способного остановить кровотечение как внешнее, так и внутреннее (за исключением артериального</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1856" y="575383"/>
            <a:ext cx="4483902" cy="5783214"/>
          </a:xfrm>
          <a:prstGeom prst="rect">
            <a:avLst/>
          </a:prstGeom>
        </p:spPr>
      </p:pic>
    </p:spTree>
    <p:extLst>
      <p:ext uri="{BB962C8B-B14F-4D97-AF65-F5344CB8AC3E}">
        <p14:creationId xmlns:p14="http://schemas.microsoft.com/office/powerpoint/2010/main" val="3801984269"/>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7000" b="-1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375139" y="858356"/>
            <a:ext cx="6096000" cy="5016758"/>
          </a:xfrm>
          <a:prstGeom prst="rect">
            <a:avLst/>
          </a:prstGeom>
        </p:spPr>
        <p:txBody>
          <a:bodyPr>
            <a:spAutoFit/>
          </a:bodyPr>
          <a:lstStyle/>
          <a:p>
            <a:r>
              <a:rPr lang="ru-RU" sz="2000" b="1" i="0" dirty="0" smtClean="0">
                <a:solidFill>
                  <a:srgbClr val="000000"/>
                </a:solidFill>
                <a:effectLst/>
                <a:latin typeface="Times New Roman" panose="02020603050405020304" pitchFamily="18" charset="0"/>
                <a:cs typeface="Times New Roman" panose="02020603050405020304" pitchFamily="18" charset="0"/>
              </a:rPr>
              <a:t>Шиповник</a:t>
            </a:r>
          </a:p>
          <a:p>
            <a:endParaRPr lang="ru-RU" sz="2000" dirty="0">
              <a:solidFill>
                <a:srgbClr val="000000"/>
              </a:solidFill>
              <a:latin typeface="Times New Roman" panose="02020603050405020304" pitchFamily="18" charset="0"/>
              <a:cs typeface="Times New Roman" panose="02020603050405020304" pitchFamily="18" charset="0"/>
            </a:endParaRPr>
          </a:p>
          <a:p>
            <a:r>
              <a:rPr lang="ru-RU" sz="2000" b="0" i="0" dirty="0" smtClean="0">
                <a:solidFill>
                  <a:srgbClr val="000000"/>
                </a:solidFill>
                <a:effectLst/>
                <a:latin typeface="Times New Roman" panose="02020603050405020304" pitchFamily="18" charset="0"/>
                <a:cs typeface="Times New Roman" panose="02020603050405020304" pitchFamily="18" charset="0"/>
              </a:rPr>
              <a:t>Благодаря многочисленным полезным веществам и витаминам содержащихся в шиповнике, он рекомендован в качестве профилактического и лечебного препарата при многих заболеваниях. Полезные свойства шиповника признаны не только народной, но и официальной медициной. Например, масло шиповника применяется в косметологии.</a:t>
            </a: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Настои </a:t>
            </a:r>
            <a:r>
              <a:rPr lang="ru-RU" sz="2000" dirty="0">
                <a:latin typeface="Times New Roman" panose="02020603050405020304" pitchFamily="18" charset="0"/>
                <a:cs typeface="Times New Roman" panose="02020603050405020304" pitchFamily="18" charset="0"/>
              </a:rPr>
              <a:t>из шиповника положительно воздействуют на кровеносную систему, очищая кровь от различных вредных веществ, способствуют вырабатыванию красных кровяных тел и улучшают состояние сосудов. Особенно он полезен при малокровии, всевозможных заболеваниях печени, почек и мочевого пузыря</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1140" y="858357"/>
            <a:ext cx="5205046" cy="5743128"/>
          </a:xfrm>
          <a:prstGeom prst="rect">
            <a:avLst/>
          </a:prstGeom>
        </p:spPr>
      </p:pic>
    </p:spTree>
    <p:extLst>
      <p:ext uri="{BB962C8B-B14F-4D97-AF65-F5344CB8AC3E}">
        <p14:creationId xmlns:p14="http://schemas.microsoft.com/office/powerpoint/2010/main" val="4240988069"/>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7000" b="-17000"/>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1787237" y="2415432"/>
            <a:ext cx="8880763" cy="769441"/>
          </a:xfrm>
          <a:prstGeom prst="rect">
            <a:avLst/>
          </a:prstGeom>
        </p:spPr>
        <p:txBody>
          <a:bodyPr wrap="square">
            <a:spAutoFit/>
          </a:bodyPr>
          <a:lstStyle/>
          <a:p>
            <a:r>
              <a:rPr lang="ru-RU" sz="4400" b="1" dirty="0">
                <a:solidFill>
                  <a:srgbClr val="FF0000"/>
                </a:solidFill>
                <a:latin typeface="Times New Roman" panose="02020603050405020304" pitchFamily="18" charset="0"/>
                <a:cs typeface="Times New Roman" panose="02020603050405020304" pitchFamily="18" charset="0"/>
              </a:rPr>
              <a:t>Здоровым будешь – всё добудешь</a:t>
            </a:r>
          </a:p>
        </p:txBody>
      </p:sp>
    </p:spTree>
    <p:extLst>
      <p:ext uri="{BB962C8B-B14F-4D97-AF65-F5344CB8AC3E}">
        <p14:creationId xmlns:p14="http://schemas.microsoft.com/office/powerpoint/2010/main" val="1327226551"/>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7000" b="-1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361070" y="779306"/>
            <a:ext cx="5477022" cy="5293757"/>
          </a:xfrm>
          <a:prstGeom prst="rect">
            <a:avLst/>
          </a:prstGeom>
        </p:spPr>
        <p:txBody>
          <a:bodyPr wrap="square">
            <a:spAutoFit/>
          </a:bodyPr>
          <a:lstStyle/>
          <a:p>
            <a:r>
              <a:rPr lang="ru-RU" sz="2000" b="1" i="0" dirty="0" smtClean="0">
                <a:solidFill>
                  <a:srgbClr val="000000"/>
                </a:solidFill>
                <a:effectLst/>
                <a:latin typeface="Times New Roman" panose="02020603050405020304" pitchFamily="18" charset="0"/>
                <a:cs typeface="Times New Roman" panose="02020603050405020304" pitchFamily="18" charset="0"/>
              </a:rPr>
              <a:t>Рябина</a:t>
            </a:r>
            <a:endParaRPr lang="ru-RU" sz="2000" b="0" i="0" dirty="0" smtClean="0">
              <a:solidFill>
                <a:srgbClr val="000000"/>
              </a:solidFill>
              <a:effectLst/>
              <a:latin typeface="Times New Roman" panose="02020603050405020304" pitchFamily="18" charset="0"/>
              <a:cs typeface="Times New Roman" panose="02020603050405020304" pitchFamily="18" charset="0"/>
            </a:endParaRPr>
          </a:p>
          <a:p>
            <a:r>
              <a:rPr lang="ru-RU" sz="2000" b="0" i="0" dirty="0" smtClean="0">
                <a:solidFill>
                  <a:srgbClr val="000000"/>
                </a:solidFill>
                <a:effectLst/>
                <a:latin typeface="Times New Roman" panose="02020603050405020304" pitchFamily="18" charset="0"/>
                <a:cs typeface="Times New Roman" panose="02020603050405020304" pitchFamily="18" charset="0"/>
              </a:rPr>
              <a:t> </a:t>
            </a:r>
          </a:p>
          <a:p>
            <a:r>
              <a:rPr lang="ru-RU" sz="2000" b="0" i="0" dirty="0" smtClean="0">
                <a:solidFill>
                  <a:srgbClr val="000000"/>
                </a:solidFill>
                <a:effectLst/>
                <a:latin typeface="Times New Roman" panose="02020603050405020304" pitchFamily="18" charset="0"/>
                <a:cs typeface="Times New Roman" panose="02020603050405020304" pitchFamily="18" charset="0"/>
              </a:rPr>
              <a:t>Плоды рябины применяются в медицине как поливитаминное средство, для профилактики и лечения авитаминоза. Входят в состав витаминных сборов. С</a:t>
            </a:r>
            <a:r>
              <a:rPr lang="ru-RU" sz="2000" dirty="0" smtClean="0">
                <a:latin typeface="Times New Roman" panose="02020603050405020304" pitchFamily="18" charset="0"/>
                <a:cs typeface="Times New Roman" panose="02020603050405020304" pitchFamily="18" charset="0"/>
              </a:rPr>
              <a:t>ироп </a:t>
            </a:r>
            <a:r>
              <a:rPr lang="ru-RU" sz="2000" dirty="0">
                <a:latin typeface="Times New Roman" panose="02020603050405020304" pitchFamily="18" charset="0"/>
                <a:cs typeface="Times New Roman" panose="02020603050405020304" pitchFamily="18" charset="0"/>
              </a:rPr>
              <a:t>из сока свежих, созревших плодов рябины применяют при ревматических болях, камнях в почках и мочевом пузыре, как мочегонное и слабительное, а также как высоковитаминное средство (сок 1 кг плодов рябины варят с 600 г сахара).</a:t>
            </a:r>
          </a:p>
          <a:p>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Так </a:t>
            </a:r>
            <a:r>
              <a:rPr lang="ru-RU" sz="2000" dirty="0">
                <a:latin typeface="Times New Roman" panose="02020603050405020304" pitchFamily="18" charset="0"/>
                <a:cs typeface="Times New Roman" panose="02020603050405020304" pitchFamily="18" charset="0"/>
              </a:rPr>
              <a:t>же плоды рябины используются как повышающее аппетит средство. Свежий сок и сухие плоды применяются при дизентерии и цинге.</a:t>
            </a:r>
          </a:p>
          <a:p>
            <a:pPr algn="just"/>
            <a:endParaRPr lang="ru-RU" b="0" i="0" dirty="0">
              <a:solidFill>
                <a:srgbClr val="000000"/>
              </a:solidFill>
              <a:effectLst/>
              <a:latin typeface="Comic Sans MS" panose="030F0702030302020204" pitchFamily="66" charset="0"/>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8092" y="1187268"/>
            <a:ext cx="5866228" cy="4777433"/>
          </a:xfrm>
          <a:prstGeom prst="rect">
            <a:avLst/>
          </a:prstGeom>
        </p:spPr>
      </p:pic>
    </p:spTree>
    <p:extLst>
      <p:ext uri="{BB962C8B-B14F-4D97-AF65-F5344CB8AC3E}">
        <p14:creationId xmlns:p14="http://schemas.microsoft.com/office/powerpoint/2010/main" val="3831295203"/>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7000" b="-1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351692" y="1023157"/>
            <a:ext cx="6471139" cy="4708981"/>
          </a:xfrm>
          <a:prstGeom prst="rect">
            <a:avLst/>
          </a:prstGeom>
        </p:spPr>
        <p:txBody>
          <a:bodyPr wrap="square">
            <a:spAutoFit/>
          </a:bodyPr>
          <a:lstStyle/>
          <a:p>
            <a:r>
              <a:rPr lang="ru-RU" sz="2000" b="1" dirty="0" smtClean="0">
                <a:latin typeface="Times New Roman" panose="02020603050405020304" pitchFamily="18" charset="0"/>
                <a:cs typeface="Times New Roman" panose="02020603050405020304" pitchFamily="18" charset="0"/>
              </a:rPr>
              <a:t>Календула</a:t>
            </a:r>
            <a:endParaRPr lang="ru-RU" sz="2000" dirty="0" smtClean="0">
              <a:latin typeface="Times New Roman" panose="02020603050405020304" pitchFamily="18" charset="0"/>
              <a:cs typeface="Times New Roman" panose="02020603050405020304" pitchFamily="18" charset="0"/>
            </a:endParaRPr>
          </a:p>
          <a:p>
            <a:r>
              <a:rPr lang="ru-RU" sz="2000" dirty="0" smtClean="0">
                <a:latin typeface="Times New Roman" panose="02020603050405020304" pitchFamily="18" charset="0"/>
                <a:cs typeface="Times New Roman" panose="02020603050405020304" pitchFamily="18" charset="0"/>
              </a:rPr>
              <a:t> </a:t>
            </a:r>
          </a:p>
          <a:p>
            <a:r>
              <a:rPr lang="ru-RU" sz="2000" dirty="0">
                <a:latin typeface="Times New Roman" panose="02020603050405020304" pitchFamily="18" charset="0"/>
                <a:cs typeface="Times New Roman" panose="02020603050405020304" pitchFamily="18" charset="0"/>
              </a:rPr>
              <a:t>Используются соцветия-корзинки и трава без нижних частей стебля, собираемые во время цветения.</a:t>
            </a:r>
          </a:p>
          <a:p>
            <a:r>
              <a:rPr lang="ru-RU" sz="2000" dirty="0">
                <a:latin typeface="Times New Roman" panose="02020603050405020304" pitchFamily="18" charset="0"/>
                <a:cs typeface="Times New Roman" panose="02020603050405020304" pitchFamily="18" charset="0"/>
              </a:rPr>
              <a:t>Соцветия обладают противовоспалительным и дезинфицирующим действием. </a:t>
            </a:r>
          </a:p>
          <a:p>
            <a:r>
              <a:rPr lang="ru-RU" sz="2000" dirty="0">
                <a:latin typeface="Times New Roman" panose="02020603050405020304" pitchFamily="18" charset="0"/>
                <a:cs typeface="Times New Roman" panose="02020603050405020304" pitchFamily="18" charset="0"/>
              </a:rPr>
              <a:t>Препараты календулы обладают успокаивающим </a:t>
            </a:r>
            <a:r>
              <a:rPr lang="ru-RU" sz="2000" dirty="0" smtClean="0">
                <a:latin typeface="Times New Roman" panose="02020603050405020304" pitchFamily="18" charset="0"/>
                <a:cs typeface="Times New Roman" panose="02020603050405020304" pitchFamily="18" charset="0"/>
              </a:rPr>
              <a:t>действием, применяют </a:t>
            </a:r>
            <a:r>
              <a:rPr lang="ru-RU" sz="2000" dirty="0">
                <a:latin typeface="Times New Roman" panose="02020603050405020304" pitchFamily="18" charset="0"/>
                <a:cs typeface="Times New Roman" panose="02020603050405020304" pitchFamily="18" charset="0"/>
              </a:rPr>
              <a:t>при язве желудка и двенадцатиперстной кишки, гастритах, </a:t>
            </a:r>
            <a:r>
              <a:rPr lang="ru-RU" sz="2000" dirty="0" smtClean="0">
                <a:latin typeface="Times New Roman" panose="02020603050405020304" pitchFamily="18" charset="0"/>
                <a:cs typeface="Times New Roman" panose="02020603050405020304" pitchFamily="18" charset="0"/>
              </a:rPr>
              <a:t>болезнях </a:t>
            </a:r>
            <a:r>
              <a:rPr lang="ru-RU" sz="2000" dirty="0">
                <a:latin typeface="Times New Roman" panose="02020603050405020304" pitchFamily="18" charset="0"/>
                <a:cs typeface="Times New Roman" panose="02020603050405020304" pitchFamily="18" charset="0"/>
              </a:rPr>
              <a:t>печени и желчных путей, при заболеваниях сердца, сопровождающихся нарушением </a:t>
            </a:r>
            <a:r>
              <a:rPr lang="ru-RU" sz="2000" dirty="0" smtClean="0">
                <a:latin typeface="Times New Roman" panose="02020603050405020304" pitchFamily="18" charset="0"/>
                <a:cs typeface="Times New Roman" panose="02020603050405020304" pitchFamily="18" charset="0"/>
              </a:rPr>
              <a:t>ритма</a:t>
            </a:r>
            <a:r>
              <a:rPr lang="ru-RU" sz="2000" dirty="0">
                <a:latin typeface="Times New Roman" panose="02020603050405020304" pitchFamily="18" charset="0"/>
                <a:cs typeface="Times New Roman" panose="02020603050405020304" pitchFamily="18" charset="0"/>
              </a:rPr>
              <a:t>, при гипертонической </a:t>
            </a:r>
            <a:r>
              <a:rPr lang="ru-RU" sz="2000" dirty="0" smtClean="0">
                <a:latin typeface="Times New Roman" panose="02020603050405020304" pitchFamily="18" charset="0"/>
                <a:cs typeface="Times New Roman" panose="02020603050405020304" pitchFamily="18" charset="0"/>
              </a:rPr>
              <a:t>болезни. </a:t>
            </a:r>
            <a:r>
              <a:rPr lang="ru-RU" sz="2000" dirty="0">
                <a:latin typeface="Times New Roman" panose="02020603050405020304" pitchFamily="18" charset="0"/>
                <a:cs typeface="Times New Roman" panose="02020603050405020304" pitchFamily="18" charset="0"/>
              </a:rPr>
              <a:t>Настойка, настой, мазь </a:t>
            </a:r>
          </a:p>
          <a:p>
            <a:r>
              <a:rPr lang="ru-RU" sz="2000" dirty="0">
                <a:latin typeface="Times New Roman" panose="02020603050405020304" pitchFamily="18" charset="0"/>
                <a:cs typeface="Times New Roman" panose="02020603050405020304" pitchFamily="18" charset="0"/>
              </a:rPr>
              <a:t>используются для лечения гнойных ран, карбункулов, фурункулов, язв, ожогов, легких ранений и ссадин, </a:t>
            </a:r>
            <a:r>
              <a:rPr lang="ru-RU" sz="2000" dirty="0" smtClean="0">
                <a:latin typeface="Times New Roman" panose="02020603050405020304" pitchFamily="18" charset="0"/>
                <a:cs typeface="Times New Roman" panose="02020603050405020304" pitchFamily="18" charset="0"/>
              </a:rPr>
              <a:t>при </a:t>
            </a:r>
            <a:r>
              <a:rPr lang="ru-RU" sz="2000" dirty="0">
                <a:latin typeface="Times New Roman" panose="02020603050405020304" pitchFamily="18" charset="0"/>
                <a:cs typeface="Times New Roman" panose="02020603050405020304" pitchFamily="18" charset="0"/>
              </a:rPr>
              <a:t>воспалительных заболеваниях полости рта, глотки</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2831" y="1117890"/>
            <a:ext cx="4891890" cy="4614248"/>
          </a:xfrm>
          <a:prstGeom prst="rect">
            <a:avLst/>
          </a:prstGeom>
        </p:spPr>
      </p:pic>
    </p:spTree>
    <p:extLst>
      <p:ext uri="{BB962C8B-B14F-4D97-AF65-F5344CB8AC3E}">
        <p14:creationId xmlns:p14="http://schemas.microsoft.com/office/powerpoint/2010/main" val="1732410050"/>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7000" b="-1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304800" y="1225120"/>
            <a:ext cx="5505157" cy="4401205"/>
          </a:xfrm>
          <a:prstGeom prst="rect">
            <a:avLst/>
          </a:prstGeom>
        </p:spPr>
        <p:txBody>
          <a:bodyPr wrap="square">
            <a:spAutoFit/>
          </a:bodyPr>
          <a:lstStyle/>
          <a:p>
            <a:r>
              <a:rPr lang="ru-RU" sz="2000" b="1" i="0" dirty="0" smtClean="0">
                <a:solidFill>
                  <a:srgbClr val="000000"/>
                </a:solidFill>
                <a:effectLst/>
                <a:latin typeface="Times New Roman" panose="02020603050405020304" pitchFamily="18" charset="0"/>
                <a:cs typeface="Times New Roman" panose="02020603050405020304" pitchFamily="18" charset="0"/>
              </a:rPr>
              <a:t>Листья березы</a:t>
            </a:r>
          </a:p>
          <a:p>
            <a:endParaRPr lang="ru-RU" sz="2000" b="1" i="0" dirty="0" smtClean="0">
              <a:solidFill>
                <a:srgbClr val="000000"/>
              </a:solidFill>
              <a:effectLst/>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Сушеные и свежие березовые листья богаты различными полезными веществами и витаминами, которые незаменимы при лечении многих болезней. Целебные свойства листьев были известны еще нашим предкам, не забыты они и сейчас: активно используются в народной медицине</a:t>
            </a:r>
            <a:r>
              <a:rPr lang="ru-RU" sz="2000" dirty="0" smtClean="0">
                <a:latin typeface="Times New Roman" panose="02020603050405020304" pitchFamily="18" charset="0"/>
                <a:cs typeface="Times New Roman" panose="02020603050405020304" pitchFamily="18" charset="0"/>
              </a:rPr>
              <a:t>.</a:t>
            </a:r>
          </a:p>
          <a:p>
            <a:r>
              <a:rPr lang="ru-RU" sz="2000" dirty="0" smtClean="0">
                <a:latin typeface="Times New Roman" panose="02020603050405020304" pitchFamily="18" charset="0"/>
                <a:cs typeface="Times New Roman" panose="02020603050405020304" pitchFamily="18" charset="0"/>
              </a:rPr>
              <a:t>Березовые </a:t>
            </a:r>
            <a:r>
              <a:rPr lang="ru-RU" sz="2000" dirty="0">
                <a:latin typeface="Times New Roman" panose="02020603050405020304" pitchFamily="18" charset="0"/>
                <a:cs typeface="Times New Roman" panose="02020603050405020304" pitchFamily="18" charset="0"/>
              </a:rPr>
              <a:t>листья показали себя в качестве эффективного средства при отеках. Они не только снимают отеки, но и нормализует работу мочевыводящих каналов.  Применяются они для лечения такого заболевания, как цистит</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2082" y="387100"/>
            <a:ext cx="5109948" cy="6077243"/>
          </a:xfrm>
          <a:prstGeom prst="rect">
            <a:avLst/>
          </a:prstGeom>
        </p:spPr>
      </p:pic>
    </p:spTree>
    <p:extLst>
      <p:ext uri="{BB962C8B-B14F-4D97-AF65-F5344CB8AC3E}">
        <p14:creationId xmlns:p14="http://schemas.microsoft.com/office/powerpoint/2010/main" val="267897832"/>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7000" b="-1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361070" y="1304168"/>
            <a:ext cx="6096000" cy="3754874"/>
          </a:xfrm>
          <a:prstGeom prst="rect">
            <a:avLst/>
          </a:prstGeom>
        </p:spPr>
        <p:txBody>
          <a:bodyPr>
            <a:spAutoFit/>
          </a:bodyPr>
          <a:lstStyle/>
          <a:p>
            <a:r>
              <a:rPr lang="ru-RU" sz="2000" b="1" i="0" dirty="0" smtClean="0">
                <a:solidFill>
                  <a:srgbClr val="000000"/>
                </a:solidFill>
                <a:effectLst/>
                <a:latin typeface="Times New Roman" panose="02020603050405020304" pitchFamily="18" charset="0"/>
                <a:cs typeface="Times New Roman" panose="02020603050405020304" pitchFamily="18" charset="0"/>
              </a:rPr>
              <a:t>Алоэ</a:t>
            </a:r>
          </a:p>
          <a:p>
            <a:endParaRPr lang="ru-RU" dirty="0">
              <a:solidFill>
                <a:srgbClr val="000000"/>
              </a:solidFill>
              <a:latin typeface="ubunturegular"/>
            </a:endParaRPr>
          </a:p>
          <a:p>
            <a:r>
              <a:rPr lang="ru-RU" sz="2000" b="0" i="0" dirty="0" smtClean="0">
                <a:solidFill>
                  <a:srgbClr val="000000"/>
                </a:solidFill>
                <a:effectLst/>
                <a:latin typeface="Times New Roman" panose="02020603050405020304" pitchFamily="18" charset="0"/>
                <a:cs typeface="Times New Roman" panose="02020603050405020304" pitchFamily="18" charset="0"/>
              </a:rPr>
              <a:t>Алоэ (столетник) – кактус, который обитает практически в каждом жилище. Данное растение весьма уникально, в его составе много полезных элементов. Используя алоэ, его лечебные свойства, и о противопоказаниях не стоит забывать.</a:t>
            </a: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Растение обладает мощными антисептическими и бактериальными качествами. С его помощью можно бороться с туберкулезом и кокковыми бактериями, вирусами. Помогает столетник устранить дифтерийные и дизентерийные палочки</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7070" y="412212"/>
            <a:ext cx="5259859" cy="6051665"/>
          </a:xfrm>
          <a:prstGeom prst="rect">
            <a:avLst/>
          </a:prstGeom>
        </p:spPr>
      </p:pic>
    </p:spTree>
    <p:extLst>
      <p:ext uri="{BB962C8B-B14F-4D97-AF65-F5344CB8AC3E}">
        <p14:creationId xmlns:p14="http://schemas.microsoft.com/office/powerpoint/2010/main" val="2853923402"/>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7000" b="-1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403275" y="1489225"/>
            <a:ext cx="5519223" cy="4093428"/>
          </a:xfrm>
          <a:prstGeom prst="rect">
            <a:avLst/>
          </a:prstGeom>
        </p:spPr>
        <p:txBody>
          <a:bodyPr wrap="square">
            <a:spAutoFit/>
          </a:bodyPr>
          <a:lstStyle/>
          <a:p>
            <a:r>
              <a:rPr lang="ru-RU" sz="2000" b="1" i="0" dirty="0" smtClean="0">
                <a:solidFill>
                  <a:srgbClr val="000000"/>
                </a:solidFill>
                <a:effectLst/>
                <a:latin typeface="Times New Roman" panose="02020603050405020304" pitchFamily="18" charset="0"/>
                <a:cs typeface="Times New Roman" panose="02020603050405020304" pitchFamily="18" charset="0"/>
              </a:rPr>
              <a:t>Крапива </a:t>
            </a:r>
          </a:p>
          <a:p>
            <a:endParaRPr lang="ru-RU" sz="2000" b="0" i="0" dirty="0" smtClean="0">
              <a:solidFill>
                <a:srgbClr val="000000"/>
              </a:solidFill>
              <a:effectLst/>
              <a:latin typeface="Times New Roman" panose="02020603050405020304" pitchFamily="18" charset="0"/>
              <a:cs typeface="Times New Roman" panose="02020603050405020304" pitchFamily="18" charset="0"/>
            </a:endParaRPr>
          </a:p>
          <a:p>
            <a:r>
              <a:rPr lang="ru-RU" sz="2000" b="0" i="0" dirty="0" smtClean="0">
                <a:solidFill>
                  <a:srgbClr val="000000"/>
                </a:solidFill>
                <a:effectLst/>
                <a:latin typeface="Times New Roman" panose="02020603050405020304" pitchFamily="18" charset="0"/>
                <a:cs typeface="Times New Roman" panose="02020603050405020304" pitchFamily="18" charset="0"/>
              </a:rPr>
              <a:t>Крапива является поистине универсальным лекарственным растением. Это, во многом, обусловлено тем, что в ее состав входят многочисленные полезные вещества и компоненты, которые позволяют применять крапиву как для лечения, так и для профилактики многих заболеваний.</a:t>
            </a: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Лекарства из крапивы рекомендованы при заболеваниях, связанных с мужской и женской мочеполовой системой. Широко применяется крапива и в качестве средства ухода за волосами</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5041" y="589636"/>
            <a:ext cx="5613010" cy="5892605"/>
          </a:xfrm>
          <a:prstGeom prst="rect">
            <a:avLst/>
          </a:prstGeom>
        </p:spPr>
      </p:pic>
    </p:spTree>
    <p:extLst>
      <p:ext uri="{BB962C8B-B14F-4D97-AF65-F5344CB8AC3E}">
        <p14:creationId xmlns:p14="http://schemas.microsoft.com/office/powerpoint/2010/main" val="691972276"/>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7000" b="-1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375138" y="1344193"/>
            <a:ext cx="5308209" cy="3785652"/>
          </a:xfrm>
          <a:prstGeom prst="rect">
            <a:avLst/>
          </a:prstGeom>
        </p:spPr>
        <p:txBody>
          <a:bodyPr wrap="square">
            <a:spAutoFit/>
          </a:bodyPr>
          <a:lstStyle/>
          <a:p>
            <a:r>
              <a:rPr lang="ru-RU" sz="2000" b="1" i="0" dirty="0" smtClean="0">
                <a:solidFill>
                  <a:srgbClr val="000000"/>
                </a:solidFill>
                <a:effectLst/>
                <a:latin typeface="Times New Roman" panose="02020603050405020304" pitchFamily="18" charset="0"/>
                <a:cs typeface="Times New Roman" panose="02020603050405020304" pitchFamily="18" charset="0"/>
              </a:rPr>
              <a:t>Одуванчик</a:t>
            </a:r>
          </a:p>
          <a:p>
            <a:endParaRPr lang="ru-RU" sz="2000" dirty="0">
              <a:solidFill>
                <a:srgbClr val="000000"/>
              </a:solidFill>
              <a:latin typeface="Times New Roman" panose="02020603050405020304" pitchFamily="18" charset="0"/>
              <a:cs typeface="Times New Roman" panose="02020603050405020304" pitchFamily="18" charset="0"/>
            </a:endParaRPr>
          </a:p>
          <a:p>
            <a:r>
              <a:rPr lang="ru-RU" sz="2000" b="0" i="0" dirty="0" smtClean="0">
                <a:solidFill>
                  <a:srgbClr val="000000"/>
                </a:solidFill>
                <a:effectLst/>
                <a:latin typeface="Times New Roman" panose="02020603050405020304" pitchFamily="18" charset="0"/>
                <a:cs typeface="Times New Roman" panose="02020603050405020304" pitchFamily="18" charset="0"/>
              </a:rPr>
              <a:t>Корень такого растения, как одуванчик широко используется для приготовления лекарственных средств, которые используются для лечения разнообразных заболеваний. </a:t>
            </a: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отвары </a:t>
            </a:r>
            <a:r>
              <a:rPr lang="ru-RU" sz="2000" dirty="0">
                <a:latin typeface="Times New Roman" panose="02020603050405020304" pitchFamily="18" charset="0"/>
                <a:cs typeface="Times New Roman" panose="02020603050405020304" pitchFamily="18" charset="0"/>
              </a:rPr>
              <a:t>из корней одуванчика можно снять воспалительный процесс независимо от его локализации, снизить температуру, боли, спазмы. Эти лекарства положительно влияют на нервную систему, способствуют разжижению, улучшают отделения мокроты</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4307" y="1055077"/>
            <a:ext cx="5759719" cy="4923692"/>
          </a:xfrm>
          <a:prstGeom prst="rect">
            <a:avLst/>
          </a:prstGeom>
        </p:spPr>
      </p:pic>
    </p:spTree>
    <p:extLst>
      <p:ext uri="{BB962C8B-B14F-4D97-AF65-F5344CB8AC3E}">
        <p14:creationId xmlns:p14="http://schemas.microsoft.com/office/powerpoint/2010/main" val="3446939914"/>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7000" b="-1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417342" y="696075"/>
            <a:ext cx="5125329" cy="4093428"/>
          </a:xfrm>
          <a:prstGeom prst="rect">
            <a:avLst/>
          </a:prstGeom>
        </p:spPr>
        <p:txBody>
          <a:bodyPr wrap="square">
            <a:spAutoFit/>
          </a:bodyPr>
          <a:lstStyle/>
          <a:p>
            <a:r>
              <a:rPr lang="ru-RU" sz="2000" b="1" i="0" dirty="0" smtClean="0">
                <a:solidFill>
                  <a:srgbClr val="000000"/>
                </a:solidFill>
                <a:effectLst/>
                <a:latin typeface="Times New Roman" panose="02020603050405020304" pitchFamily="18" charset="0"/>
                <a:cs typeface="Times New Roman" panose="02020603050405020304" pitchFamily="18" charset="0"/>
              </a:rPr>
              <a:t>Ромашка</a:t>
            </a:r>
          </a:p>
          <a:p>
            <a:endParaRPr lang="ru-RU" sz="2000" dirty="0">
              <a:solidFill>
                <a:srgbClr val="000000"/>
              </a:solidFill>
              <a:latin typeface="Times New Roman" panose="02020603050405020304" pitchFamily="18" charset="0"/>
              <a:cs typeface="Times New Roman" panose="02020603050405020304" pitchFamily="18" charset="0"/>
            </a:endParaRPr>
          </a:p>
          <a:p>
            <a:r>
              <a:rPr lang="ru-RU" sz="2000" b="0" i="0" dirty="0" smtClean="0">
                <a:solidFill>
                  <a:srgbClr val="000000"/>
                </a:solidFill>
                <a:effectLst/>
                <a:latin typeface="Times New Roman" panose="02020603050405020304" pitchFamily="18" charset="0"/>
                <a:cs typeface="Times New Roman" panose="02020603050405020304" pitchFamily="18" charset="0"/>
              </a:rPr>
              <a:t>Благодаря ее противовоспалительному действию употребляют лечебные настои, чаи для лече­ния желудочных заболеваний. Ромашке присуще дезинфицирующие и вяжущие свойства, благодаря которым с успехом лечат бо­лезни кишечника, применяют при простудных заболеваниях, так как присутствуют потогонные свойства. С большим успехом лечит жёлчный пузырь, восстанавливает работу печени, так как содер­жит желчегонное свойство.</a:t>
            </a:r>
            <a:endParaRPr lang="ru-RU" sz="20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4109" y="921158"/>
            <a:ext cx="5780463" cy="5001340"/>
          </a:xfrm>
          <a:prstGeom prst="rect">
            <a:avLst/>
          </a:prstGeom>
        </p:spPr>
      </p:pic>
    </p:spTree>
    <p:extLst>
      <p:ext uri="{BB962C8B-B14F-4D97-AF65-F5344CB8AC3E}">
        <p14:creationId xmlns:p14="http://schemas.microsoft.com/office/powerpoint/2010/main" val="2335763708"/>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7000" b="-1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361071" y="562935"/>
            <a:ext cx="5899052" cy="5640917"/>
          </a:xfrm>
          <a:prstGeom prst="rect">
            <a:avLst/>
          </a:prstGeom>
        </p:spPr>
        <p:txBody>
          <a:bodyPr wrap="square">
            <a:spAutoFit/>
          </a:bodyPr>
          <a:lstStyle/>
          <a:p>
            <a:r>
              <a:rPr lang="ru-RU" sz="2000" b="1" i="0" dirty="0" smtClean="0">
                <a:solidFill>
                  <a:srgbClr val="000000"/>
                </a:solidFill>
                <a:effectLst/>
                <a:latin typeface="Times New Roman" panose="02020603050405020304" pitchFamily="18" charset="0"/>
                <a:cs typeface="Times New Roman" panose="02020603050405020304" pitchFamily="18" charset="0"/>
              </a:rPr>
              <a:t>Подорожник</a:t>
            </a:r>
          </a:p>
          <a:p>
            <a:endParaRPr lang="ru-RU" dirty="0">
              <a:solidFill>
                <a:srgbClr val="000000"/>
              </a:solidFill>
              <a:latin typeface="ubunturegular"/>
            </a:endParaRPr>
          </a:p>
          <a:p>
            <a:r>
              <a:rPr lang="ru-RU" sz="2000" b="0" i="0" dirty="0" smtClean="0">
                <a:solidFill>
                  <a:srgbClr val="000000"/>
                </a:solidFill>
                <a:effectLst/>
                <a:latin typeface="Times New Roman" panose="02020603050405020304" pitchFamily="18" charset="0"/>
                <a:cs typeface="Times New Roman" panose="02020603050405020304" pitchFamily="18" charset="0"/>
              </a:rPr>
              <a:t>В подорожнике содержится множество различных витаминов и полезных веществ. Например, лимонная кислота, витамины К и С, каротин. Благодаря тому, что в семенах подорожника имеется олеиновые кислоты и сапонины, они используются для лечения различных болезней. Корень подорожника также обладает целебными свойствами.</a:t>
            </a: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Очень эффективен подорожник при различных царапинах, ссадинах, разбитых коленях. Он обладает отличным ранозаживляющим (прикладывайте к ране правильно), а также антисептическим воздействием и способен стать заменой йода и зеленки. Кроме того, подорожник обладает болеутоляющей, кровоостанавливающий и противовоспалительной способностью</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4002" y="692833"/>
            <a:ext cx="4711505" cy="5653806"/>
          </a:xfrm>
          <a:prstGeom prst="rect">
            <a:avLst/>
          </a:prstGeom>
        </p:spPr>
      </p:pic>
    </p:spTree>
    <p:extLst>
      <p:ext uri="{BB962C8B-B14F-4D97-AF65-F5344CB8AC3E}">
        <p14:creationId xmlns:p14="http://schemas.microsoft.com/office/powerpoint/2010/main" val="90600123"/>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TotalTime>
  <Words>394</Words>
  <Application>Microsoft Office PowerPoint</Application>
  <PresentationFormat>Широкоэкранный</PresentationFormat>
  <Paragraphs>38</Paragraphs>
  <Slides>12</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12</vt:i4>
      </vt:variant>
    </vt:vector>
  </HeadingPairs>
  <TitlesOfParts>
    <vt:vector size="20" baseType="lpstr">
      <vt:lpstr>Arial</vt:lpstr>
      <vt:lpstr>Calibri</vt:lpstr>
      <vt:lpstr>Calibri Light</vt:lpstr>
      <vt:lpstr>Comic Sans MS</vt:lpstr>
      <vt:lpstr>Segoe Script</vt:lpstr>
      <vt:lpstr>Times New Roman</vt:lpstr>
      <vt:lpstr>ubunturegular</vt:lpstr>
      <vt:lpstr>Тема Office</vt:lpstr>
      <vt:lpstr>Зеленый огонек здоровья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Зеленый огонек здоровья</dc:title>
  <dc:creator>segodne1@mail.ru</dc:creator>
  <cp:lastModifiedBy>segodne1@mail.ru</cp:lastModifiedBy>
  <cp:revision>9</cp:revision>
  <dcterms:created xsi:type="dcterms:W3CDTF">2017-11-23T15:09:54Z</dcterms:created>
  <dcterms:modified xsi:type="dcterms:W3CDTF">2017-11-23T16:39:47Z</dcterms:modified>
</cp:coreProperties>
</file>