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74" r:id="rId3"/>
    <p:sldId id="259" r:id="rId4"/>
    <p:sldId id="260" r:id="rId5"/>
    <p:sldId id="258" r:id="rId6"/>
    <p:sldId id="261" r:id="rId7"/>
    <p:sldId id="270" r:id="rId8"/>
    <p:sldId id="262" r:id="rId9"/>
    <p:sldId id="263" r:id="rId10"/>
    <p:sldId id="264" r:id="rId11"/>
    <p:sldId id="265" r:id="rId12"/>
    <p:sldId id="267" r:id="rId13"/>
    <p:sldId id="269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BBBBF-4A1F-4BEC-9F9E-9246583B1B55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173D2-9DE6-40A0-B13C-138B09E3B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73D2-9DE6-40A0-B13C-138B09E3B1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2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9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0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2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5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2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2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6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9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815E7-0687-4198-9593-FA3AB97C325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12FEE-906D-4A66-A71F-E5D09F37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1860" y="738485"/>
            <a:ext cx="78867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pir Deco" panose="020004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" y="-216218"/>
            <a:ext cx="12424410" cy="7200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238611" y="1384816"/>
            <a:ext cx="63131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</a:rPr>
              <a:t>МЫ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</a:rPr>
              <a:t>- ЗА БЕЗОПАСНОСТЬ ДЕТЕЙ НА ДОРОГАХ</a:t>
            </a:r>
            <a:r>
              <a:rPr lang="ru-RU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 </a:t>
            </a:r>
            <a:endParaRPr lang="ru-RU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6814" y="6030575"/>
            <a:ext cx="5250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Script" panose="020B0504020000000003" pitchFamily="34" charset="0"/>
              </a:rPr>
              <a:t>МАДОУ «ЦРР-детский сад №387»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Script" panose="020B0504020000000003" pitchFamily="34" charset="0"/>
              </a:rPr>
              <a:t>Выполнила: </a:t>
            </a:r>
            <a:r>
              <a:rPr lang="ru-RU" sz="2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Script" panose="020B0504020000000003" pitchFamily="34" charset="0"/>
              </a:rPr>
              <a:t>Раджибаева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Script" panose="020B0504020000000003" pitchFamily="34" charset="0"/>
              </a:rPr>
              <a:t> Л.М.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1"/>
    </mc:Choice>
    <mc:Fallback xmlns="">
      <p:transition spd="slow" advTm="106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51" y="1606225"/>
            <a:ext cx="3332456" cy="23158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44" y="4073019"/>
            <a:ext cx="3501654" cy="2164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15" y="1512543"/>
            <a:ext cx="3771448" cy="2409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90413" y="826696"/>
            <a:ext cx="9211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Print" panose="02000600000000000000" pitchFamily="2" charset="0"/>
              </a:rPr>
              <a:t>Работы с детьми в режимные моменты: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44" y="4073019"/>
            <a:ext cx="3566159" cy="21937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48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0"/>
    </mc:Choice>
    <mc:Fallback xmlns="">
      <p:transition spd="slow" advTm="35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1063" y="689520"/>
            <a:ext cx="9609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Непосредственно-образовательная деятельность</a:t>
            </a:r>
          </a:p>
          <a:p>
            <a:pPr algn="ctr"/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« В гости к светофору </a:t>
            </a:r>
            <a:r>
              <a:rPr lang="ru-RU" sz="2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Мигалкину</a:t>
            </a: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1878313"/>
            <a:ext cx="3583676" cy="3850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42" y="2299320"/>
            <a:ext cx="3614737" cy="3344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673" y="2214579"/>
            <a:ext cx="2797687" cy="35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4"/>
    </mc:Choice>
    <mc:Fallback xmlns="">
      <p:transition spd="slow" advTm="528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94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6022" y="606505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Работа с родителями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92" y="1593369"/>
            <a:ext cx="2991368" cy="3184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40230" y="1593369"/>
            <a:ext cx="630842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-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Sylfaen" panose="010A0502050306030303" pitchFamily="18" charset="0"/>
              </a:rPr>
              <a:t>Проведение консультаций</a:t>
            </a:r>
          </a:p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Sylfaen" panose="010A0502050306030303" pitchFamily="18" charset="0"/>
              </a:rPr>
              <a:t>-Беседы</a:t>
            </a:r>
          </a:p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Sylfaen" panose="010A0502050306030303" pitchFamily="18" charset="0"/>
              </a:rPr>
              <a:t>-Оформление папок-передвижек</a:t>
            </a:r>
          </a:p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Sylfaen" panose="010A0502050306030303" pitchFamily="18" charset="0"/>
              </a:rPr>
              <a:t>-Памятки</a:t>
            </a:r>
          </a:p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Sylfaen" panose="010A0502050306030303" pitchFamily="18" charset="0"/>
              </a:rPr>
              <a:t>-</a:t>
            </a:r>
            <a:r>
              <a:rPr lang="ru-RU" sz="2800" b="1" i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Sylfaen" panose="010A0502050306030303" pitchFamily="18" charset="0"/>
              </a:rPr>
              <a:t>Педпропаганда</a:t>
            </a:r>
            <a:endParaRPr lang="ru-RU" sz="2800" b="1" i="1" dirty="0" smtClean="0">
              <a:ln w="9525">
                <a:solidFill>
                  <a:schemeClr val="bg1"/>
                </a:solidFill>
                <a:prstDash val="solid"/>
              </a:ln>
              <a:latin typeface="Sylfaen" panose="010A0502050306030303" pitchFamily="18" charset="0"/>
            </a:endParaRPr>
          </a:p>
        </p:txBody>
      </p:sp>
      <p:pic>
        <p:nvPicPr>
          <p:cNvPr id="7" name="Рисунок 3" descr="IMG_06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43" y="3487051"/>
            <a:ext cx="2788920" cy="1862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6" descr="IMG_06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6" y="3985803"/>
            <a:ext cx="2723198" cy="2048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3"/>
    </mc:Choice>
    <mc:Fallback xmlns="">
      <p:transition spd="slow" advTm="702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50" cy="7257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539" y="742653"/>
            <a:ext cx="956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Закрепление знаний и навыков детей в процессе проведения  развлекательного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мероприятия: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«По городу гуляем, безопасность соблюдаем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10" y="2557604"/>
            <a:ext cx="2214264" cy="352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11" y="2557604"/>
            <a:ext cx="3400926" cy="3660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74" y="2547820"/>
            <a:ext cx="3535136" cy="367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90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3"/>
    </mc:Choice>
    <mc:Fallback xmlns="">
      <p:transition spd="slow" advTm="1404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/>
            </a:gs>
            <a:gs pos="100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000500" y="2414230"/>
            <a:ext cx="6903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20725" indent="-720725"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Script" panose="020B0504020000000003" pitchFamily="34" charset="0"/>
              </a:rPr>
              <a:t>за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внимание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2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"/>
    </mc:Choice>
    <mc:Fallback xmlns="">
      <p:transition spd="slow" advTm="26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25930"/>
            <a:ext cx="3335654" cy="4389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74820" y="1625560"/>
            <a:ext cx="66979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Sylfaen" panose="010A0502050306030303" pitchFamily="18" charset="0"/>
              </a:rPr>
              <a:t>Дошкольный возраст является периодом становления и развития ребенка, который с рождения является участником дорожного движения. </a:t>
            </a:r>
            <a:r>
              <a:rPr lang="ru-RU" sz="2400" b="1" i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Дети дошкольного возраста-это особая категория пешеходов и пассажиров. К  ним нельзя подходить с той же меркой как и ко взрослым. Вот почему с раннего возраста необходимо учить детей правилам безопасного поведения на улицах, проезжей части и в транспорте.</a:t>
            </a:r>
            <a:endParaRPr lang="ru-RU" sz="2400" b="1" i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4"/>
    </mc:Choice>
    <mc:Fallback xmlns="">
      <p:transition spd="slow" advTm="271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" y="11430"/>
            <a:ext cx="1219305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0220" y="742950"/>
            <a:ext cx="802386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Актуальность :</a:t>
            </a:r>
          </a:p>
          <a:p>
            <a:r>
              <a:rPr lang="ru-RU" sz="2800" b="1" i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Обучение детей дошкольного возраста правилам безопасного движения на дорогах</a:t>
            </a:r>
            <a:r>
              <a:rPr lang="ru-RU" sz="2800" i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. Зачастую участниками дорожно- транспортных происшествий являются сами дети, </a:t>
            </a:r>
            <a:r>
              <a:rPr lang="ru-RU" sz="2800" i="1" dirty="0" err="1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т.к</a:t>
            </a:r>
            <a:r>
              <a:rPr lang="ru-RU" sz="2800" i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 у детей отсутствует защитная психологическая реакция, которая свойственно взрослым. Желание постоянно открывать что-то новое, часто ставит их перед реальными опасностями.</a:t>
            </a:r>
          </a:p>
          <a:p>
            <a:r>
              <a:rPr lang="ru-RU" sz="2800" i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Вот почему с раннего возраста необходимо учить детей правилам безопасного движения на дорогах.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22" y="4341622"/>
            <a:ext cx="2005588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1"/>
    </mc:Choice>
    <mc:Fallback xmlns="">
      <p:transition spd="slow" advTm="324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8860" y="274499"/>
            <a:ext cx="7978140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Script" panose="020B0504020000000003" pitchFamily="34" charset="0"/>
            </a:endParaRPr>
          </a:p>
          <a:p>
            <a:pPr algn="ctr"/>
            <a:r>
              <a:rPr lang="ru-RU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Цель :</a:t>
            </a:r>
          </a:p>
          <a:p>
            <a:r>
              <a:rPr lang="ru-RU" sz="2800" i="1" dirty="0" smtClean="0">
                <a:ln w="9525">
                  <a:solidFill>
                    <a:srgbClr val="FF0000"/>
                  </a:solidFill>
                  <a:prstDash val="solid"/>
                </a:ln>
                <a:latin typeface="Sylfaen" panose="010A0502050306030303" pitchFamily="18" charset="0"/>
                <a:cs typeface="Times New Roman" panose="02020603050405020304" pitchFamily="18" charset="0"/>
              </a:rPr>
              <a:t>Формирование у детей дошкольного возраста основ б</a:t>
            </a:r>
            <a:r>
              <a:rPr lang="ru-RU" sz="2800" i="1" cap="none" spc="0" dirty="0" smtClean="0">
                <a:ln w="9525">
                  <a:solidFill>
                    <a:srgbClr val="FF0000"/>
                  </a:solidFill>
                  <a:prstDash val="solid"/>
                </a:ln>
                <a:latin typeface="Sylfaen" panose="010A0502050306030303" pitchFamily="18" charset="0"/>
                <a:cs typeface="Times New Roman" panose="02020603050405020304" pitchFamily="18" charset="0"/>
              </a:rPr>
              <a:t>езопасного </a:t>
            </a:r>
            <a:r>
              <a:rPr lang="ru-RU" sz="2800" i="1" dirty="0" smtClean="0">
                <a:ln w="9525">
                  <a:solidFill>
                    <a:srgbClr val="FF0000"/>
                  </a:solidFill>
                  <a:prstDash val="solid"/>
                </a:ln>
                <a:latin typeface="Sylfaen" panose="010A0502050306030303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2800" i="1" cap="none" spc="0" dirty="0" smtClean="0">
                <a:ln w="9525">
                  <a:solidFill>
                    <a:srgbClr val="FF0000"/>
                  </a:solidFill>
                  <a:prstDash val="solid"/>
                </a:ln>
                <a:latin typeface="Sylfaen" panose="010A0502050306030303" pitchFamily="18" charset="0"/>
                <a:cs typeface="Times New Roman" panose="02020603050405020304" pitchFamily="18" charset="0"/>
              </a:rPr>
              <a:t> на дорогах, прилегающих территориях и в транспорте;</a:t>
            </a:r>
            <a:endParaRPr lang="ru-RU" sz="2800" i="1" dirty="0" smtClean="0">
              <a:ln w="9525">
                <a:solidFill>
                  <a:srgbClr val="FF0000"/>
                </a:solidFill>
                <a:prstDash val="solid"/>
              </a:ln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endParaRPr lang="ru-RU" sz="2800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Sylfaen" panose="010A0502050306030303" pitchFamily="18" charset="0"/>
            </a:endParaRPr>
          </a:p>
          <a:p>
            <a:r>
              <a:rPr lang="ru-RU" sz="2800" i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Научить ребенка грамотно использовать</a:t>
            </a:r>
          </a:p>
          <a:p>
            <a:r>
              <a:rPr lang="ru-RU" sz="2800" i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sz="2800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знания;</a:t>
            </a:r>
          </a:p>
          <a:p>
            <a:endParaRPr lang="ru-RU" sz="2800" i="1" dirty="0" smtClean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Повышение компетентности родителей</a:t>
            </a:r>
          </a:p>
          <a:p>
            <a:r>
              <a:rPr lang="ru-RU" sz="2800" i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п</a:t>
            </a:r>
            <a:r>
              <a:rPr lang="ru-RU" sz="2800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о вопросам  ПДД</a:t>
            </a:r>
            <a:r>
              <a:rPr lang="ru-RU" sz="2800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ylfaen" panose="010A0502050306030303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370" y="4000499"/>
            <a:ext cx="2275334" cy="2285137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2039491" y="1623060"/>
            <a:ext cx="194310" cy="1714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039491" y="3291840"/>
            <a:ext cx="166499" cy="1943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039491" y="4632960"/>
            <a:ext cx="194310" cy="1676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07"/>
    </mc:Choice>
    <mc:Fallback xmlns="">
      <p:transition spd="slow" advTm="219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1990" y="94131"/>
            <a:ext cx="564904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Задачи:</a:t>
            </a:r>
            <a:endParaRPr lang="ru-RU" sz="40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3130" y="1356015"/>
            <a:ext cx="786384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      Уточнить представление детей о значении светофора, понимать сигналы светофора.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    Расширить знания детей о видах транспорта.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     Дать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значения – «остановка  общественного транспорта».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    Расширить знания детей о значение пешеходный переход(подземный и надземный)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      Способствовать лёгкости и доступности    овладения новыми знаниями.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36" y="4245815"/>
            <a:ext cx="2005588" cy="2161036"/>
          </a:xfrm>
          <a:prstGeom prst="rect">
            <a:avLst/>
          </a:prstGeom>
        </p:spPr>
      </p:pic>
      <p:sp>
        <p:nvSpPr>
          <p:cNvPr id="7" name="4-конечная звезда 6"/>
          <p:cNvSpPr/>
          <p:nvPr/>
        </p:nvSpPr>
        <p:spPr>
          <a:xfrm>
            <a:off x="2583180" y="3641312"/>
            <a:ext cx="171450" cy="17145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554605" y="1535457"/>
            <a:ext cx="171450" cy="16801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2577465" y="2367563"/>
            <a:ext cx="171450" cy="21145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543175" y="2851487"/>
            <a:ext cx="217170" cy="18369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2640330" y="4530652"/>
            <a:ext cx="171450" cy="17145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15"/>
    </mc:Choice>
    <mc:Fallback xmlns="">
      <p:transition spd="slow" advTm="2891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0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1700" y="955655"/>
            <a:ext cx="81153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Для реализации задач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 </a:t>
            </a:r>
            <a:r>
              <a:rPr lang="ru-RU" sz="36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 необходимо :</a:t>
            </a:r>
          </a:p>
          <a:p>
            <a:r>
              <a:rPr lang="ru-RU" sz="2800" i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Подбор наглядно-</a:t>
            </a:r>
            <a:r>
              <a:rPr lang="ru-RU" sz="2800" i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и</a:t>
            </a:r>
            <a:r>
              <a:rPr lang="ru-RU" sz="2800" i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ллюстративного  </a:t>
            </a:r>
            <a:r>
              <a:rPr lang="ru-RU" sz="2800" i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материала;</a:t>
            </a:r>
          </a:p>
          <a:p>
            <a:r>
              <a:rPr lang="ru-RU" sz="2800" i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Подбор художественной литературы;</a:t>
            </a:r>
          </a:p>
          <a:p>
            <a:r>
              <a:rPr lang="ru-RU" sz="2800" i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Изготовление атрибутов для сюжетно - ролевых</a:t>
            </a:r>
          </a:p>
          <a:p>
            <a:r>
              <a:rPr lang="ru-RU" sz="2800" i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игр;</a:t>
            </a:r>
          </a:p>
          <a:p>
            <a:r>
              <a:rPr lang="ru-RU" sz="2800" i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Оформление настольного макета: дорог с пешеходными переходами, перекрестками и прилегающими к ним территориями.</a:t>
            </a:r>
            <a:endParaRPr lang="ru-RU" sz="2800" i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86" y="4091676"/>
            <a:ext cx="2005588" cy="2161036"/>
          </a:xfrm>
          <a:prstGeom prst="rect">
            <a:avLst/>
          </a:prstGeom>
        </p:spPr>
      </p:pic>
      <p:sp>
        <p:nvSpPr>
          <p:cNvPr id="2" name="4-конечная звезда 1"/>
          <p:cNvSpPr/>
          <p:nvPr/>
        </p:nvSpPr>
        <p:spPr>
          <a:xfrm>
            <a:off x="1828800" y="2183130"/>
            <a:ext cx="297180" cy="2628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874520" y="2663636"/>
            <a:ext cx="297180" cy="2628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828800" y="3082274"/>
            <a:ext cx="297180" cy="2628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874520" y="3873966"/>
            <a:ext cx="297180" cy="2628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6"/>
    </mc:Choice>
    <mc:Fallback xmlns="">
      <p:transition spd="slow" advTm="701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8" y="1108708"/>
            <a:ext cx="3634741" cy="2125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5208" y="2923213"/>
            <a:ext cx="2274563" cy="3634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00250" y="1194434"/>
            <a:ext cx="4095750" cy="4469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63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"/>
    </mc:Choice>
    <mc:Fallback xmlns="">
      <p:transition spd="slow" advTm="263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1280653"/>
            <a:ext cx="3503220" cy="2552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74" y="1280653"/>
            <a:ext cx="3694963" cy="2472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7" descr="IMG_06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29" y="4116367"/>
            <a:ext cx="3429000" cy="1979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2"/>
    </mc:Choice>
    <mc:Fallback xmlns="">
      <p:transition spd="slow" advTm="1232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4630" y="1239500"/>
            <a:ext cx="717804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2 этап реализации :</a:t>
            </a:r>
          </a:p>
          <a:p>
            <a:pPr algn="ctr"/>
            <a:endParaRPr lang="ru-RU" sz="3600" b="1" dirty="0" smtClean="0">
              <a:ln w="9525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800" b="1" i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Образовательная </a:t>
            </a:r>
            <a:r>
              <a:rPr lang="ru-RU" sz="2800" b="1" i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деятельность,</a:t>
            </a:r>
          </a:p>
          <a:p>
            <a:r>
              <a:rPr lang="ru-RU" sz="2800" b="1" i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осуществляемая в ходе режимных моментов</a:t>
            </a:r>
            <a:r>
              <a:rPr lang="ru-RU" sz="2800" b="1" i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;</a:t>
            </a:r>
          </a:p>
          <a:p>
            <a:r>
              <a:rPr lang="ru-RU" sz="2800" b="1" i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Непосредственно- образовательная</a:t>
            </a:r>
          </a:p>
          <a:p>
            <a:r>
              <a:rPr lang="ru-RU" sz="2800" b="1" i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деятельность;</a:t>
            </a:r>
          </a:p>
          <a:p>
            <a:r>
              <a:rPr lang="ru-RU" sz="2800" b="1" i="1" cap="none" spc="0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Самостоятельная деятельность детей.</a:t>
            </a:r>
          </a:p>
          <a:p>
            <a:r>
              <a:rPr lang="ru-RU" sz="2800" b="1" i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Sylfaen" panose="010A0502050306030303" pitchFamily="18" charset="0"/>
              </a:rPr>
              <a:t>Работа с родителями.</a:t>
            </a:r>
          </a:p>
          <a:p>
            <a:endParaRPr lang="ru-RU" sz="2800" i="1" cap="none" spc="0" dirty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76" y="3995984"/>
            <a:ext cx="2005588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7"/>
    </mc:Choice>
    <mc:Fallback xmlns="">
      <p:transition spd="slow" advTm="528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349</Words>
  <Application>Microsoft Office PowerPoint</Application>
  <PresentationFormat>Широкоэкранный</PresentationFormat>
  <Paragraphs>52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Ampir Deco</vt:lpstr>
      <vt:lpstr>Arial</vt:lpstr>
      <vt:lpstr>Calibri</vt:lpstr>
      <vt:lpstr>Calibri Light</vt:lpstr>
      <vt:lpstr>Segoe Print</vt:lpstr>
      <vt:lpstr>Segoe Script</vt:lpstr>
      <vt:lpstr>Sylfaen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Halilov Marsel</dc:creator>
  <cp:lastModifiedBy>Луиза</cp:lastModifiedBy>
  <cp:revision>99</cp:revision>
  <dcterms:created xsi:type="dcterms:W3CDTF">2016-10-23T14:55:56Z</dcterms:created>
  <dcterms:modified xsi:type="dcterms:W3CDTF">2016-10-27T18:24:10Z</dcterms:modified>
</cp:coreProperties>
</file>