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0"/>
  </p:notesMasterIdLst>
  <p:sldIdLst>
    <p:sldId id="290" r:id="rId2"/>
    <p:sldId id="260" r:id="rId3"/>
    <p:sldId id="266" r:id="rId4"/>
    <p:sldId id="262" r:id="rId5"/>
    <p:sldId id="291" r:id="rId6"/>
    <p:sldId id="271" r:id="rId7"/>
    <p:sldId id="292" r:id="rId8"/>
    <p:sldId id="293" r:id="rId9"/>
    <p:sldId id="295" r:id="rId10"/>
    <p:sldId id="296" r:id="rId11"/>
    <p:sldId id="301" r:id="rId12"/>
    <p:sldId id="300" r:id="rId13"/>
    <p:sldId id="297" r:id="rId14"/>
    <p:sldId id="303" r:id="rId15"/>
    <p:sldId id="305" r:id="rId16"/>
    <p:sldId id="306" r:id="rId17"/>
    <p:sldId id="308" r:id="rId18"/>
    <p:sldId id="309" r:id="rId19"/>
    <p:sldId id="310" r:id="rId20"/>
    <p:sldId id="315" r:id="rId21"/>
    <p:sldId id="317" r:id="rId22"/>
    <p:sldId id="318" r:id="rId23"/>
    <p:sldId id="321" r:id="rId24"/>
    <p:sldId id="322" r:id="rId25"/>
    <p:sldId id="327" r:id="rId26"/>
    <p:sldId id="298" r:id="rId27"/>
    <p:sldId id="286" r:id="rId28"/>
    <p:sldId id="325" r:id="rId29"/>
    <p:sldId id="326" r:id="rId30"/>
    <p:sldId id="312" r:id="rId31"/>
    <p:sldId id="313" r:id="rId32"/>
    <p:sldId id="272" r:id="rId33"/>
    <p:sldId id="275" r:id="rId34"/>
    <p:sldId id="276" r:id="rId35"/>
    <p:sldId id="311" r:id="rId36"/>
    <p:sldId id="279" r:id="rId37"/>
    <p:sldId id="323" r:id="rId38"/>
    <p:sldId id="32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>
      <p:cViewPr>
        <p:scale>
          <a:sx n="70" d="100"/>
          <a:sy n="70" d="100"/>
        </p:scale>
        <p:origin x="-60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63AF5-FCEE-43E9-B109-92B63A783A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3989C8-5064-4AF1-BCF7-5E0E3389E9B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500" b="1" dirty="0" smtClean="0">
              <a:solidFill>
                <a:srgbClr val="FF0000"/>
              </a:solidFill>
            </a:rPr>
            <a:t>Первый блок  </a:t>
          </a:r>
        </a:p>
        <a:p>
          <a:r>
            <a:rPr lang="ru-RU" sz="800" b="1" dirty="0" smtClean="0">
              <a:solidFill>
                <a:srgbClr val="FF0000"/>
              </a:solidFill>
            </a:rPr>
            <a:t>«Ребёнок и окружающие его люди»</a:t>
          </a:r>
          <a:r>
            <a:rPr lang="ru-RU" sz="800" dirty="0" smtClean="0">
              <a:ln>
                <a:solidFill>
                  <a:schemeClr val="accent1">
                    <a:lumMod val="50000"/>
                  </a:schemeClr>
                </a:solidFill>
              </a:ln>
            </a:rPr>
            <a:t/>
          </a:r>
          <a:br>
            <a:rPr lang="ru-RU" sz="800" dirty="0" smtClean="0">
              <a:ln>
                <a:solidFill>
                  <a:schemeClr val="accent1">
                    <a:lumMod val="50000"/>
                  </a:schemeClr>
                </a:solidFill>
              </a:ln>
            </a:rPr>
          </a:br>
          <a:r>
            <a:rPr lang="ru-RU" sz="800" dirty="0" smtClean="0"/>
            <a:t> </a:t>
          </a:r>
          <a:endParaRPr lang="ru-RU" sz="800" b="1" dirty="0" smtClean="0">
            <a:solidFill>
              <a:srgbClr val="FF0000"/>
            </a:solidFill>
          </a:endParaRPr>
        </a:p>
        <a:p>
          <a:r>
            <a:rPr lang="ru-RU" sz="800" i="1" dirty="0" smtClean="0">
              <a:solidFill>
                <a:schemeClr val="tx1"/>
              </a:solidFill>
            </a:rPr>
            <a:t>Цель: воспитания чувства привязанности, любви , уважения к семье.</a:t>
          </a:r>
          <a:r>
            <a:rPr lang="ru-RU" sz="800" dirty="0" smtClean="0"/>
            <a:t> </a:t>
          </a:r>
          <a:r>
            <a:rPr lang="ru-RU" sz="800" b="1" dirty="0" smtClean="0">
              <a:solidFill>
                <a:srgbClr val="FF0000"/>
              </a:solidFill>
            </a:rPr>
            <a:t> </a:t>
          </a:r>
          <a:endParaRPr lang="ru-RU" sz="800" i="1" dirty="0">
            <a:solidFill>
              <a:schemeClr val="tx1"/>
            </a:solidFill>
          </a:endParaRPr>
        </a:p>
      </dgm:t>
    </dgm:pt>
    <dgm:pt modelId="{4943E49F-C7C6-4704-8CE6-0C067651AF16}" type="parTrans" cxnId="{6E91AEDC-AB19-46BF-98E3-753264FB8ED2}">
      <dgm:prSet/>
      <dgm:spPr/>
      <dgm:t>
        <a:bodyPr/>
        <a:lstStyle/>
        <a:p>
          <a:endParaRPr lang="ru-RU"/>
        </a:p>
      </dgm:t>
    </dgm:pt>
    <dgm:pt modelId="{FBD70CEE-0995-4E54-86C1-0D414F7CFC6D}" type="sibTrans" cxnId="{6E91AEDC-AB19-46BF-98E3-753264FB8ED2}">
      <dgm:prSet/>
      <dgm:spPr/>
      <dgm:t>
        <a:bodyPr/>
        <a:lstStyle/>
        <a:p>
          <a:endParaRPr lang="ru-RU"/>
        </a:p>
      </dgm:t>
    </dgm:pt>
    <dgm:pt modelId="{A208225B-51F9-4832-BE75-930398BA1559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Второй блок  </a:t>
          </a:r>
        </a:p>
        <a:p>
          <a:r>
            <a:rPr lang="ru-RU" b="1" dirty="0" smtClean="0">
              <a:solidFill>
                <a:srgbClr val="FF0000"/>
              </a:solidFill>
            </a:rPr>
            <a:t>«Ребёнок и Родина» </a:t>
          </a:r>
        </a:p>
        <a:p>
          <a:r>
            <a:rPr lang="ru-RU" i="1" dirty="0" smtClean="0">
              <a:solidFill>
                <a:schemeClr val="tx1"/>
              </a:solidFill>
            </a:rPr>
            <a:t>Цель: формирование образа Родины  в доступной для детей форме</a:t>
          </a:r>
        </a:p>
        <a:p>
          <a:r>
            <a:rPr lang="ru-RU" dirty="0" smtClean="0"/>
            <a:t>,</a:t>
          </a:r>
          <a:endParaRPr lang="ru-RU" dirty="0"/>
        </a:p>
      </dgm:t>
    </dgm:pt>
    <dgm:pt modelId="{9E85C3B0-EBB1-405C-8AE2-719E72238436}" type="parTrans" cxnId="{6CD19E29-98C4-432B-BA4A-ADE1F365082C}">
      <dgm:prSet/>
      <dgm:spPr/>
      <dgm:t>
        <a:bodyPr/>
        <a:lstStyle/>
        <a:p>
          <a:endParaRPr lang="ru-RU"/>
        </a:p>
      </dgm:t>
    </dgm:pt>
    <dgm:pt modelId="{1F91049B-73E7-455E-A0F7-E8E9989BE3D9}" type="sibTrans" cxnId="{6CD19E29-98C4-432B-BA4A-ADE1F365082C}">
      <dgm:prSet/>
      <dgm:spPr/>
      <dgm:t>
        <a:bodyPr/>
        <a:lstStyle/>
        <a:p>
          <a:endParaRPr lang="ru-RU"/>
        </a:p>
      </dgm:t>
    </dgm:pt>
    <dgm:pt modelId="{E904878F-B919-460E-9204-900FEE52AE26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Третий блок</a:t>
          </a:r>
        </a:p>
        <a:p>
          <a:r>
            <a:rPr lang="ru-RU" b="1" dirty="0" smtClean="0">
              <a:solidFill>
                <a:srgbClr val="FF0000"/>
              </a:solidFill>
            </a:rPr>
            <a:t> « Ребёнок и русская народная культура»</a:t>
          </a:r>
        </a:p>
        <a:p>
          <a:r>
            <a:rPr lang="ru-RU" i="1" dirty="0" smtClean="0">
              <a:solidFill>
                <a:schemeClr val="tx1"/>
              </a:solidFill>
            </a:rPr>
            <a:t>Цель: ознакомление дошкольников с русской народной культурой</a:t>
          </a:r>
          <a:endParaRPr lang="ru-RU" i="1" dirty="0">
            <a:solidFill>
              <a:schemeClr val="tx1"/>
            </a:solidFill>
          </a:endParaRPr>
        </a:p>
      </dgm:t>
    </dgm:pt>
    <dgm:pt modelId="{EA37F867-014D-486B-B5BD-9FD7ECDCECB5}" type="parTrans" cxnId="{0897B299-EF01-4B20-BF55-177386DA4165}">
      <dgm:prSet/>
      <dgm:spPr/>
      <dgm:t>
        <a:bodyPr/>
        <a:lstStyle/>
        <a:p>
          <a:endParaRPr lang="ru-RU"/>
        </a:p>
      </dgm:t>
    </dgm:pt>
    <dgm:pt modelId="{3D2BF510-6320-4E39-80A6-0279F654A66E}" type="sibTrans" cxnId="{0897B299-EF01-4B20-BF55-177386DA4165}">
      <dgm:prSet/>
      <dgm:spPr/>
      <dgm:t>
        <a:bodyPr/>
        <a:lstStyle/>
        <a:p>
          <a:endParaRPr lang="ru-RU"/>
        </a:p>
      </dgm:t>
    </dgm:pt>
    <dgm:pt modelId="{F1D1749E-911B-42E7-A5C0-8EE27187E0D2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Четвёртый блок</a:t>
          </a:r>
        </a:p>
        <a:p>
          <a:r>
            <a:rPr lang="ru-RU" b="1" dirty="0" smtClean="0">
              <a:solidFill>
                <a:srgbClr val="FF0000"/>
              </a:solidFill>
            </a:rPr>
            <a:t>  «Ребёнок и родная природа»</a:t>
          </a:r>
        </a:p>
        <a:p>
          <a:r>
            <a:rPr lang="ru-RU" i="1" dirty="0" smtClean="0">
              <a:solidFill>
                <a:schemeClr val="tx1"/>
              </a:solidFill>
            </a:rPr>
            <a:t>Цель: изучения природы родного края, воспитание экологической культуры</a:t>
          </a:r>
          <a:endParaRPr lang="ru-RU" i="1" dirty="0">
            <a:solidFill>
              <a:schemeClr val="tx1"/>
            </a:solidFill>
          </a:endParaRPr>
        </a:p>
      </dgm:t>
    </dgm:pt>
    <dgm:pt modelId="{8F971E64-9211-4564-8275-041CDD7DC20A}" type="parTrans" cxnId="{0F2BD48F-385C-40D2-B506-086F9B4E72D4}">
      <dgm:prSet/>
      <dgm:spPr/>
      <dgm:t>
        <a:bodyPr/>
        <a:lstStyle/>
        <a:p>
          <a:endParaRPr lang="ru-RU"/>
        </a:p>
      </dgm:t>
    </dgm:pt>
    <dgm:pt modelId="{71C1BB8D-8691-4898-B7B8-467B89EBB418}" type="sibTrans" cxnId="{0F2BD48F-385C-40D2-B506-086F9B4E72D4}">
      <dgm:prSet/>
      <dgm:spPr/>
      <dgm:t>
        <a:bodyPr/>
        <a:lstStyle/>
        <a:p>
          <a:endParaRPr lang="ru-RU"/>
        </a:p>
      </dgm:t>
    </dgm:pt>
    <dgm:pt modelId="{F087E4F1-C152-4EC7-A600-B043E56307A2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Пятый блок « Ребёнок и художественное творчество»</a:t>
          </a:r>
        </a:p>
        <a:p>
          <a:r>
            <a:rPr lang="ru-RU" i="1" dirty="0" smtClean="0">
              <a:solidFill>
                <a:schemeClr val="tx1"/>
              </a:solidFill>
            </a:rPr>
            <a:t>Цель: совершенствование  изобразительной деятельности через  эстетическое восприятие, эмоциональный  отклик на красоту родной природы и окружающего мира.</a:t>
          </a:r>
          <a:endParaRPr lang="ru-RU" i="1" dirty="0">
            <a:solidFill>
              <a:schemeClr val="tx1"/>
            </a:solidFill>
          </a:endParaRPr>
        </a:p>
      </dgm:t>
    </dgm:pt>
    <dgm:pt modelId="{17D1D81C-A2B5-4B93-ABE5-120980ED6678}" type="parTrans" cxnId="{C0151F2E-C0B2-45EC-A1A3-56C43CA144DB}">
      <dgm:prSet/>
      <dgm:spPr/>
      <dgm:t>
        <a:bodyPr/>
        <a:lstStyle/>
        <a:p>
          <a:endParaRPr lang="ru-RU"/>
        </a:p>
      </dgm:t>
    </dgm:pt>
    <dgm:pt modelId="{EF5C5D65-E1B9-47BA-BB20-501B5EF22641}" type="sibTrans" cxnId="{C0151F2E-C0B2-45EC-A1A3-56C43CA144DB}">
      <dgm:prSet/>
      <dgm:spPr/>
      <dgm:t>
        <a:bodyPr/>
        <a:lstStyle/>
        <a:p>
          <a:endParaRPr lang="ru-RU"/>
        </a:p>
      </dgm:t>
    </dgm:pt>
    <dgm:pt modelId="{E0692469-F137-4144-AC45-B87CE5072BCC}" type="pres">
      <dgm:prSet presAssocID="{2EE63AF5-FCEE-43E9-B109-92B63A783A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F3AF19-2F1C-4390-B8E7-BCD0BFCCD94D}" type="pres">
      <dgm:prSet presAssocID="{D83989C8-5064-4AF1-BCF7-5E0E3389E9BC}" presName="node" presStyleLbl="node1" presStyleIdx="0" presStyleCnt="5" custScaleX="106390" custScaleY="101173" custLinFactNeighborX="-14665" custLinFactNeighborY="-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F404D-38DC-44BD-B84E-2899BCA64341}" type="pres">
      <dgm:prSet presAssocID="{FBD70CEE-0995-4E54-86C1-0D414F7CFC6D}" presName="sibTrans" presStyleCnt="0"/>
      <dgm:spPr/>
    </dgm:pt>
    <dgm:pt modelId="{49538C02-4F5B-4F8C-AA7C-561210D60BC9}" type="pres">
      <dgm:prSet presAssocID="{A208225B-51F9-4832-BE75-930398BA15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0B82F-235D-4468-A202-C792AA19B804}" type="pres">
      <dgm:prSet presAssocID="{1F91049B-73E7-455E-A0F7-E8E9989BE3D9}" presName="sibTrans" presStyleCnt="0"/>
      <dgm:spPr/>
    </dgm:pt>
    <dgm:pt modelId="{C38271C4-2AD1-41C0-8E68-7F1EF0E18C44}" type="pres">
      <dgm:prSet presAssocID="{E904878F-B919-460E-9204-900FEE52AE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0E744-DBBA-432A-A0CF-13AAD0AEC475}" type="pres">
      <dgm:prSet presAssocID="{3D2BF510-6320-4E39-80A6-0279F654A66E}" presName="sibTrans" presStyleCnt="0"/>
      <dgm:spPr/>
    </dgm:pt>
    <dgm:pt modelId="{49AFF7DB-149B-490A-9AB9-86B6D63C256B}" type="pres">
      <dgm:prSet presAssocID="{F1D1749E-911B-42E7-A5C0-8EE27187E0D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A7C89-AA00-4CBB-B2FB-ACE44D56E614}" type="pres">
      <dgm:prSet presAssocID="{71C1BB8D-8691-4898-B7B8-467B89EBB418}" presName="sibTrans" presStyleCnt="0"/>
      <dgm:spPr/>
    </dgm:pt>
    <dgm:pt modelId="{85C5FBBC-4B68-4110-82D1-3C339A872412}" type="pres">
      <dgm:prSet presAssocID="{F087E4F1-C152-4EC7-A600-B043E56307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F3647-12A1-41AB-AC0F-D65A9C435879}" type="presOf" srcId="{E904878F-B919-460E-9204-900FEE52AE26}" destId="{C38271C4-2AD1-41C0-8E68-7F1EF0E18C44}" srcOrd="0" destOrd="0" presId="urn:microsoft.com/office/officeart/2005/8/layout/default"/>
    <dgm:cxn modelId="{6E91AEDC-AB19-46BF-98E3-753264FB8ED2}" srcId="{2EE63AF5-FCEE-43E9-B109-92B63A783A22}" destId="{D83989C8-5064-4AF1-BCF7-5E0E3389E9BC}" srcOrd="0" destOrd="0" parTransId="{4943E49F-C7C6-4704-8CE6-0C067651AF16}" sibTransId="{FBD70CEE-0995-4E54-86C1-0D414F7CFC6D}"/>
    <dgm:cxn modelId="{AD6ACF0E-F6E1-4424-8CFA-B744FC4A91B0}" type="presOf" srcId="{A208225B-51F9-4832-BE75-930398BA1559}" destId="{49538C02-4F5B-4F8C-AA7C-561210D60BC9}" srcOrd="0" destOrd="0" presId="urn:microsoft.com/office/officeart/2005/8/layout/default"/>
    <dgm:cxn modelId="{0F2BD48F-385C-40D2-B506-086F9B4E72D4}" srcId="{2EE63AF5-FCEE-43E9-B109-92B63A783A22}" destId="{F1D1749E-911B-42E7-A5C0-8EE27187E0D2}" srcOrd="3" destOrd="0" parTransId="{8F971E64-9211-4564-8275-041CDD7DC20A}" sibTransId="{71C1BB8D-8691-4898-B7B8-467B89EBB418}"/>
    <dgm:cxn modelId="{A1C1E59F-C78A-4591-9123-975519ECA843}" type="presOf" srcId="{2EE63AF5-FCEE-43E9-B109-92B63A783A22}" destId="{E0692469-F137-4144-AC45-B87CE5072BCC}" srcOrd="0" destOrd="0" presId="urn:microsoft.com/office/officeart/2005/8/layout/default"/>
    <dgm:cxn modelId="{0897B299-EF01-4B20-BF55-177386DA4165}" srcId="{2EE63AF5-FCEE-43E9-B109-92B63A783A22}" destId="{E904878F-B919-460E-9204-900FEE52AE26}" srcOrd="2" destOrd="0" parTransId="{EA37F867-014D-486B-B5BD-9FD7ECDCECB5}" sibTransId="{3D2BF510-6320-4E39-80A6-0279F654A66E}"/>
    <dgm:cxn modelId="{F487118E-8C9C-4B8D-B7D3-136C92B35C52}" type="presOf" srcId="{F1D1749E-911B-42E7-A5C0-8EE27187E0D2}" destId="{49AFF7DB-149B-490A-9AB9-86B6D63C256B}" srcOrd="0" destOrd="0" presId="urn:microsoft.com/office/officeart/2005/8/layout/default"/>
    <dgm:cxn modelId="{C0151F2E-C0B2-45EC-A1A3-56C43CA144DB}" srcId="{2EE63AF5-FCEE-43E9-B109-92B63A783A22}" destId="{F087E4F1-C152-4EC7-A600-B043E56307A2}" srcOrd="4" destOrd="0" parTransId="{17D1D81C-A2B5-4B93-ABE5-120980ED6678}" sibTransId="{EF5C5D65-E1B9-47BA-BB20-501B5EF22641}"/>
    <dgm:cxn modelId="{FA508A43-0190-439F-8D16-8171B4621D26}" type="presOf" srcId="{F087E4F1-C152-4EC7-A600-B043E56307A2}" destId="{85C5FBBC-4B68-4110-82D1-3C339A872412}" srcOrd="0" destOrd="0" presId="urn:microsoft.com/office/officeart/2005/8/layout/default"/>
    <dgm:cxn modelId="{8ECE6AC8-2D45-4070-AA47-045E56CCC6DC}" type="presOf" srcId="{D83989C8-5064-4AF1-BCF7-5E0E3389E9BC}" destId="{D2F3AF19-2F1C-4390-B8E7-BCD0BFCCD94D}" srcOrd="0" destOrd="0" presId="urn:microsoft.com/office/officeart/2005/8/layout/default"/>
    <dgm:cxn modelId="{6CD19E29-98C4-432B-BA4A-ADE1F365082C}" srcId="{2EE63AF5-FCEE-43E9-B109-92B63A783A22}" destId="{A208225B-51F9-4832-BE75-930398BA1559}" srcOrd="1" destOrd="0" parTransId="{9E85C3B0-EBB1-405C-8AE2-719E72238436}" sibTransId="{1F91049B-73E7-455E-A0F7-E8E9989BE3D9}"/>
    <dgm:cxn modelId="{CE9212D1-CA59-48E1-ABBB-4DA450A8A4DA}" type="presParOf" srcId="{E0692469-F137-4144-AC45-B87CE5072BCC}" destId="{D2F3AF19-2F1C-4390-B8E7-BCD0BFCCD94D}" srcOrd="0" destOrd="0" presId="urn:microsoft.com/office/officeart/2005/8/layout/default"/>
    <dgm:cxn modelId="{7FA3D03C-2AF2-407E-8693-648D8E4FF694}" type="presParOf" srcId="{E0692469-F137-4144-AC45-B87CE5072BCC}" destId="{B25F404D-38DC-44BD-B84E-2899BCA64341}" srcOrd="1" destOrd="0" presId="urn:microsoft.com/office/officeart/2005/8/layout/default"/>
    <dgm:cxn modelId="{DA505DDB-C061-4BD9-B0E2-74CD3116CD27}" type="presParOf" srcId="{E0692469-F137-4144-AC45-B87CE5072BCC}" destId="{49538C02-4F5B-4F8C-AA7C-561210D60BC9}" srcOrd="2" destOrd="0" presId="urn:microsoft.com/office/officeart/2005/8/layout/default"/>
    <dgm:cxn modelId="{D0417BB6-2FEA-4F4E-A5CD-F8CFAA32D2E3}" type="presParOf" srcId="{E0692469-F137-4144-AC45-B87CE5072BCC}" destId="{5BA0B82F-235D-4468-A202-C792AA19B804}" srcOrd="3" destOrd="0" presId="urn:microsoft.com/office/officeart/2005/8/layout/default"/>
    <dgm:cxn modelId="{A854C0A0-0955-46E5-A503-F56B1424C3CF}" type="presParOf" srcId="{E0692469-F137-4144-AC45-B87CE5072BCC}" destId="{C38271C4-2AD1-41C0-8E68-7F1EF0E18C44}" srcOrd="4" destOrd="0" presId="urn:microsoft.com/office/officeart/2005/8/layout/default"/>
    <dgm:cxn modelId="{95B22FC6-CE9C-4AAC-B29A-0EEB75697756}" type="presParOf" srcId="{E0692469-F137-4144-AC45-B87CE5072BCC}" destId="{07E0E744-DBBA-432A-A0CF-13AAD0AEC475}" srcOrd="5" destOrd="0" presId="urn:microsoft.com/office/officeart/2005/8/layout/default"/>
    <dgm:cxn modelId="{C38B9AE5-C49D-44A1-B9A4-760109B6F9DD}" type="presParOf" srcId="{E0692469-F137-4144-AC45-B87CE5072BCC}" destId="{49AFF7DB-149B-490A-9AB9-86B6D63C256B}" srcOrd="6" destOrd="0" presId="urn:microsoft.com/office/officeart/2005/8/layout/default"/>
    <dgm:cxn modelId="{1D250621-C46D-4821-895D-08894123538E}" type="presParOf" srcId="{E0692469-F137-4144-AC45-B87CE5072BCC}" destId="{27EA7C89-AA00-4CBB-B2FB-ACE44D56E614}" srcOrd="7" destOrd="0" presId="urn:microsoft.com/office/officeart/2005/8/layout/default"/>
    <dgm:cxn modelId="{6F8271CB-7F9F-4234-9876-F7319727AF0C}" type="presParOf" srcId="{E0692469-F137-4144-AC45-B87CE5072BCC}" destId="{85C5FBBC-4B68-4110-82D1-3C339A87241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F3AF19-2F1C-4390-B8E7-BCD0BFCCD94D}">
      <dsp:nvSpPr>
        <dsp:cNvPr id="0" name=""/>
        <dsp:cNvSpPr/>
      </dsp:nvSpPr>
      <dsp:spPr>
        <a:xfrm>
          <a:off x="754505" y="278957"/>
          <a:ext cx="2161332" cy="123320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>
              <a:solidFill>
                <a:srgbClr val="FF0000"/>
              </a:solidFill>
            </a:rPr>
            <a:t>Первый блок 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«Ребёнок и окружающие его люди»</a:t>
          </a:r>
          <a:r>
            <a:rPr lang="ru-RU" sz="800" kern="1200" dirty="0" smtClean="0">
              <a:ln>
                <a:solidFill>
                  <a:schemeClr val="accent1">
                    <a:lumMod val="50000"/>
                  </a:schemeClr>
                </a:solidFill>
              </a:ln>
            </a:rPr>
            <a:t/>
          </a:r>
          <a:br>
            <a:rPr lang="ru-RU" sz="800" kern="1200" dirty="0" smtClean="0">
              <a:ln>
                <a:solidFill>
                  <a:schemeClr val="accent1">
                    <a:lumMod val="50000"/>
                  </a:schemeClr>
                </a:solidFill>
              </a:ln>
            </a:rPr>
          </a:br>
          <a:r>
            <a:rPr lang="ru-RU" sz="800" kern="1200" dirty="0" smtClean="0"/>
            <a:t> </a:t>
          </a:r>
          <a:endParaRPr lang="ru-RU" sz="800" b="1" kern="1200" dirty="0" smtClean="0">
            <a:solidFill>
              <a:srgbClr val="FF0000"/>
            </a:solidFill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>
              <a:solidFill>
                <a:schemeClr val="tx1"/>
              </a:solidFill>
            </a:rPr>
            <a:t>Цель: воспитания чувства привязанности, любви , уважения к семье.</a:t>
          </a:r>
          <a:r>
            <a:rPr lang="ru-RU" sz="800" kern="1200" dirty="0" smtClean="0"/>
            <a:t> </a:t>
          </a:r>
          <a:r>
            <a:rPr lang="ru-RU" sz="800" b="1" kern="1200" dirty="0" smtClean="0">
              <a:solidFill>
                <a:srgbClr val="FF0000"/>
              </a:solidFill>
            </a:rPr>
            <a:t> </a:t>
          </a:r>
          <a:endParaRPr lang="ru-RU" sz="800" i="1" kern="1200" dirty="0">
            <a:solidFill>
              <a:schemeClr val="tx1"/>
            </a:solidFill>
          </a:endParaRPr>
        </a:p>
      </dsp:txBody>
      <dsp:txXfrm>
        <a:off x="754505" y="278957"/>
        <a:ext cx="2161332" cy="1233208"/>
      </dsp:txXfrm>
    </dsp:sp>
    <dsp:sp modelId="{49538C02-4F5B-4F8C-AA7C-561210D60BC9}">
      <dsp:nvSpPr>
        <dsp:cNvPr id="0" name=""/>
        <dsp:cNvSpPr/>
      </dsp:nvSpPr>
      <dsp:spPr>
        <a:xfrm>
          <a:off x="3416911" y="407705"/>
          <a:ext cx="2031518" cy="121891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Второй блок 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«Ребёнок и Родина»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>
              <a:solidFill>
                <a:schemeClr val="tx1"/>
              </a:solidFill>
            </a:rPr>
            <a:t>Цель: формирование образа Родины  в доступной для детей форме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,</a:t>
          </a:r>
          <a:endParaRPr lang="ru-RU" sz="800" kern="1200" dirty="0"/>
        </a:p>
      </dsp:txBody>
      <dsp:txXfrm>
        <a:off x="3416911" y="407705"/>
        <a:ext cx="2031518" cy="1218910"/>
      </dsp:txXfrm>
    </dsp:sp>
    <dsp:sp modelId="{C38271C4-2AD1-41C0-8E68-7F1EF0E18C44}">
      <dsp:nvSpPr>
        <dsp:cNvPr id="0" name=""/>
        <dsp:cNvSpPr/>
      </dsp:nvSpPr>
      <dsp:spPr>
        <a:xfrm>
          <a:off x="0" y="1836916"/>
          <a:ext cx="2031518" cy="121891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Третий блок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 « Ребёнок и русская народная культура»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>
              <a:solidFill>
                <a:schemeClr val="tx1"/>
              </a:solidFill>
            </a:rPr>
            <a:t>Цель: ознакомление дошкольников с русской народной культурой</a:t>
          </a:r>
          <a:endParaRPr lang="ru-RU" sz="800" i="1" kern="1200" dirty="0">
            <a:solidFill>
              <a:schemeClr val="tx1"/>
            </a:solidFill>
          </a:endParaRPr>
        </a:p>
      </dsp:txBody>
      <dsp:txXfrm>
        <a:off x="0" y="1836916"/>
        <a:ext cx="2031518" cy="1218910"/>
      </dsp:txXfrm>
    </dsp:sp>
    <dsp:sp modelId="{49AFF7DB-149B-490A-9AB9-86B6D63C256B}">
      <dsp:nvSpPr>
        <dsp:cNvPr id="0" name=""/>
        <dsp:cNvSpPr/>
      </dsp:nvSpPr>
      <dsp:spPr>
        <a:xfrm>
          <a:off x="2234669" y="1836916"/>
          <a:ext cx="2031518" cy="121891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Четвёртый блок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  «Ребёнок и родная природа»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>
              <a:solidFill>
                <a:schemeClr val="tx1"/>
              </a:solidFill>
            </a:rPr>
            <a:t>Цель: изучения природы родного края, воспитание экологической культуры</a:t>
          </a:r>
          <a:endParaRPr lang="ru-RU" sz="800" i="1" kern="1200" dirty="0">
            <a:solidFill>
              <a:schemeClr val="tx1"/>
            </a:solidFill>
          </a:endParaRPr>
        </a:p>
      </dsp:txBody>
      <dsp:txXfrm>
        <a:off x="2234669" y="1836916"/>
        <a:ext cx="2031518" cy="1218910"/>
      </dsp:txXfrm>
    </dsp:sp>
    <dsp:sp modelId="{85C5FBBC-4B68-4110-82D1-3C339A872412}">
      <dsp:nvSpPr>
        <dsp:cNvPr id="0" name=""/>
        <dsp:cNvSpPr/>
      </dsp:nvSpPr>
      <dsp:spPr>
        <a:xfrm>
          <a:off x="4469339" y="1836916"/>
          <a:ext cx="2031518" cy="121891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Пятый блок « Ребёнок и художественное творчество»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>
              <a:solidFill>
                <a:schemeClr val="tx1"/>
              </a:solidFill>
            </a:rPr>
            <a:t>Цель: совершенствование  изобразительной деятельности через  эстетическое восприятие, эмоциональный  отклик на красоту родной природы и окружающего мира.</a:t>
          </a:r>
          <a:endParaRPr lang="ru-RU" sz="800" i="1" kern="1200" dirty="0">
            <a:solidFill>
              <a:schemeClr val="tx1"/>
            </a:solidFill>
          </a:endParaRPr>
        </a:p>
      </dsp:txBody>
      <dsp:txXfrm>
        <a:off x="4469339" y="1836916"/>
        <a:ext cx="2031518" cy="1218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DF1E-9FE9-4BA9-A620-334C6C56011F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4AF30-D58B-4550-8195-FBE67A574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4AF30-D58B-4550-8195-FBE67A57455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EAE24D-6018-42E3-8D9D-FC611D45DE2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3AA0DA-70EA-4FC7-8227-8A9FAB806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64294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Муниципальное бюджетное дошкольное образовательное учреждение</a:t>
            </a:r>
            <a:br>
              <a:rPr lang="ru-RU" sz="1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детский сад №32</a:t>
            </a:r>
            <a:endParaRPr lang="ru-RU" sz="14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772400" cy="235745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«МОЯ МАЛАЯ РОДИНА»</a:t>
            </a:r>
          </a:p>
          <a:p>
            <a:endParaRPr lang="ru-RU" sz="2800" b="1" i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проект нравственно - патриотического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воспитания детей </a:t>
            </a:r>
          </a:p>
          <a:p>
            <a:r>
              <a:rPr lang="ru-RU" sz="1400" dirty="0" smtClean="0">
                <a:solidFill>
                  <a:srgbClr val="CC3300"/>
                </a:solidFill>
              </a:rPr>
              <a:t>(вторая младшая группа «Солнышко»)</a:t>
            </a:r>
          </a:p>
          <a:p>
            <a:endParaRPr lang="ru-RU" dirty="0"/>
          </a:p>
        </p:txBody>
      </p:sp>
      <p:pic>
        <p:nvPicPr>
          <p:cNvPr id="4" name="Picture 4" descr="D:\Documents\Наташа\Работа\Карти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4388914" cy="274690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286380" y="4572008"/>
            <a:ext cx="3240360" cy="1944216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Подготовили: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Львова </a:t>
            </a: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Н.А.,Недвига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Н.А.,  воспитатели 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первой  категории 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МБДОУ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с/ №32.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628652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г.Новочеркасск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96752"/>
          <a:ext cx="8143932" cy="432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6048672"/>
                <a:gridCol w="1735220"/>
              </a:tblGrid>
              <a:tr h="34569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767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Родной дом (на основе авторской сказки 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 </a:t>
                      </a:r>
                      <a:r>
                        <a:rPr kumimoji="0" lang="ru-RU" sz="1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Данилкин</a:t>
                      </a: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дом»),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Моя родная улица,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понятие «родной дом», учить детей составлять небольшой рассказ, пользуясь вопросами педагога, воспитывать чувство привязанности, любви, бережного отношения к родному дому, родным людям.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2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«Чем можно порадовать маму» 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углублять  чувство привязанности к самому близкому человеку, вызвать  эмоциональный отклик на чтение стихов о маме.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март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«Моя семья»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представления о семье,  о сходстве родственников, закрепить  знания о родстве полов,  воспитывать любовь к своей семье.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502920" y="476672"/>
            <a:ext cx="8183880" cy="720080"/>
          </a:xfrm>
        </p:spPr>
        <p:txBody>
          <a:bodyPr/>
          <a:lstStyle/>
          <a:p>
            <a:r>
              <a:rPr lang="ru-RU" dirty="0" smtClean="0"/>
              <a:t>Блок « Ребёнок и Родина»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857232"/>
          <a:ext cx="8143932" cy="3203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4929222"/>
                <a:gridCol w="2714644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«О моём любимом папе»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 рассказывать небольшие истории из личного опыта, учить подбирать характерные определения, воспитывать любовь к близким людям.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«Я и моя мама»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у детей доброе отношение и любовь к своей маме. Развивать чувство гордости радости за дела и поступки родного человека, чувство благодарности за доброту.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700808"/>
          <a:ext cx="8064896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71"/>
                <a:gridCol w="4859286"/>
                <a:gridCol w="2712639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32736">
                <a:tc>
                  <a:txBody>
                    <a:bodyPr/>
                    <a:lstStyle/>
                    <a:p>
                      <a:r>
                        <a:rPr lang="ru-RU" sz="1400" smtClean="0"/>
                        <a:t>1.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«Русская народная игрушка» «Русская народная игрушка» (матрёшка),  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детей с русской народной игрушкой, способствовать эмоциональному восприятию детьми ожидаемых событий, воспитывать у детей интерес к русскому народному искусству.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9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«В гостях у бабушки -</a:t>
                      </a:r>
                      <a:r>
                        <a:rPr kumimoji="0" lang="ru-RU" sz="1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загадушки</a:t>
                      </a: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удивить детей приходом  к Бабушке –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Загадушке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учить отгадывать загадки, развивать творческое воображение, воспитывать любовь к устному народному творчеству.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Сказка вокруг нас (на основе авторской « Сказки  о холодном сугробе), пересказ рус. нар. сказки  Репка,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 « Ребёнок и русская народная культура»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476672"/>
          <a:ext cx="8143932" cy="495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4929222"/>
                <a:gridCol w="2714644"/>
              </a:tblGrid>
              <a:tr h="625458"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81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Сказка « Казак и лиса»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детей с творчеством родного народа казаков.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3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«Приходите в гости к нам»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детей  жанровым разнообразием малых фольклорных форм, песенки, 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29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Русск. нар. сказка «Козлята и волк»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вместе с воспитателем, пересказывать сказку, воспитывать любовь к устному народному творчеству.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29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Укр</a:t>
                      </a: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нар. сказка «Рукавичка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» 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использовать способ моделирования, учить детей  эмоционально воспринимать содержание сказки, познакомить с пословицей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тесноте, да не в обиде».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484785"/>
          <a:ext cx="8143932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4929222"/>
                <a:gridCol w="2714644"/>
              </a:tblGrid>
              <a:tr h="40184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227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 Как звери в лесу к зиме готовятся»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формировать, устанавливать простейшие связи между сезонными изменениями в природе и поведением животных.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«Рассматривание комнатного растения Бальзамина»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учить узнавать и называть части растения, используя модели (корень, стебель, лист, цветок) формировать представления о частях растения, как о его существенных признаках  путём сравнения с другими объектами наблюдения,  развивать сосредоточенность, внимание, воспитывать способность переживать чувство радости от рассматривания растения.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0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«Арина и Дружок в гостях у ребят»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закрепить знания полученные об осени в сентябре и октябре, создавать у ребят яркое  образное, эмоциональное настроение при рассматривании осенних сюжетов.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 «Ребёнок и родная природа»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857232"/>
          <a:ext cx="8248430" cy="192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92"/>
                <a:gridCol w="4929222"/>
                <a:gridCol w="2807716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«Заяц, волк и лиса – лесные жители»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дать первоначальные сведения о животных.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картины «Корова с телёнком» 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упражнять в построении рассказа, состоящего из нескольких предложений,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484789"/>
          <a:ext cx="8143932" cy="492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4929222"/>
                <a:gridCol w="2714644"/>
              </a:tblGrid>
              <a:tr h="50249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43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«Листопад, листопад – листья по ветру летят»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(аппликация)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вызвать интерес к созданию коллективной композиции, учить раскладывать готовые формы.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«Мышка и репка»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(рисование)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создавать  несложную композицию по сюжету знакомой  сказки, рисовать  красками большую и маленькую репку.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«Яблоки и груши»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(лепка)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осваивать  способы передачи формы яблок и груш, закреплять навыки раскатывания пластилина в ладошках, 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«Лесенка для петушка»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(лепка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)  Цель: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детей, ориентируясь на образец выполнять постройку и называть отдельные детали.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 «Ребёнок и художественное творчество»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404664"/>
          <a:ext cx="8064896" cy="6111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87"/>
                <a:gridCol w="5111786"/>
                <a:gridCol w="2434523"/>
              </a:tblGrid>
              <a:tr h="54999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93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«Цветы для мамы»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(рисование) 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завершить работу по образцу, продолжать использовать технику ладошки, вызвать эмоциональный настрой от выполнения работы.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3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«Я для милой мамочке испеку два пряничка»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(лепка)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раскатывать, пластилин в шар круговыми движениями, воспитывать  желание угостить маму пряником.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3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«Домик для куклы»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конструирование)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желание построить домик для куклы,  пополнить словарный запас детей  крыша, стены, перекрытие.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7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«Тарелочка для друга» 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воспитывать желание сделать тарелочку для друга.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3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«Полотенце для зайчат»(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аппликация)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при наклеивании, чередовать геометрические фигуры, воспитывать желание доставить радость зайчатам.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«Отремонтируем машине колесо»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(рисование)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рисовать предметы круглой формы, слитным  неотрывным движением кисти.  Развивать восприятие цвета. Продолжать знакомить с видами транспорта.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476672"/>
          <a:ext cx="8143932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4929222"/>
                <a:gridCol w="271464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43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«Машины и гаражи»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(конструирование) 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закрепить знания о геометрических деталях, строить по схемам, воспитывать умение работать аккуратно, строить аккуратно, прочную постройку.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«Новогодние игрушки из солёного теста»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(лепка)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моделировать игрушки из солёного теста, показать разнообразные формы игрушек, способствовать развитию эмоционального восприятия подготовки к Новогоднему утреннику.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«А у нашего двора снеговик стоял с утра»(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ватных дисков)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наклеивать готовые формы, располагая в определённой последовательности от самого большого  к самому маленькому, закрепить знания о величине, форме, цвете.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«Дом для телёнка»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учить детей ставить кирпичики плотно друг на друга продолжать обучат детей обыгрывать постройку, воспитывать желание заботится о животных.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476672"/>
          <a:ext cx="8143932" cy="359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4925232"/>
                <a:gridCol w="2714644"/>
              </a:tblGrid>
              <a:tr h="5024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787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«Галстук для папы»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располагать звёздочки по всему галстуку, чередуя их по размеру, воспитывать желание порадовать папу.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«Светит солнышко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</a:rPr>
                        <a:t> в окошке» </a:t>
                      </a:r>
                      <a:r>
                        <a:rPr lang="ru-RU" sz="1400" baseline="0" dirty="0" smtClean="0">
                          <a:solidFill>
                            <a:srgbClr val="FF0066"/>
                          </a:solidFill>
                        </a:rPr>
                        <a:t>Цель: </a:t>
                      </a:r>
                      <a:r>
                        <a:rPr lang="ru-RU" sz="1400" baseline="0" dirty="0" smtClean="0"/>
                        <a:t>учить передавать в рисунке образ солнышка, сочетать округлую форму с прямыми линиями.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« Мост» </a:t>
                      </a:r>
                      <a:r>
                        <a:rPr lang="ru-RU" sz="1400" dirty="0" smtClean="0">
                          <a:solidFill>
                            <a:srgbClr val="FF0066"/>
                          </a:solidFill>
                        </a:rPr>
                        <a:t>Цель: </a:t>
                      </a:r>
                      <a:r>
                        <a:rPr lang="ru-RU" sz="1400" dirty="0" smtClean="0"/>
                        <a:t>учить строить самостоятельно анализируя</a:t>
                      </a:r>
                      <a:r>
                        <a:rPr lang="ru-RU" sz="1400" baseline="0" dirty="0" smtClean="0"/>
                        <a:t> образец, закрепить название деталей: кирпичик, кубик, пластина; стараться строить устойчивую постройку.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552" y="720880"/>
            <a:ext cx="47468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Д.С.Лихачёв </a:t>
            </a:r>
            <a:r>
              <a:rPr lang="ru-RU" sz="1400" dirty="0" smtClean="0">
                <a:solidFill>
                  <a:srgbClr val="0070C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академик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D:\Documents\Наташа\Работа\Картинки\17462836_Izobrazhenie_1596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1428760" cy="1428760"/>
          </a:xfrm>
          <a:prstGeom prst="rect">
            <a:avLst/>
          </a:prstGeom>
          <a:noFill/>
        </p:spPr>
      </p:pic>
      <p:pic>
        <p:nvPicPr>
          <p:cNvPr id="2054" name="Picture 6" descr="D:\Documents\Наташа\Работа\Картинки\oop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48679"/>
            <a:ext cx="1817870" cy="1594151"/>
          </a:xfrm>
          <a:prstGeom prst="rect">
            <a:avLst/>
          </a:prstGeom>
          <a:noFill/>
        </p:spPr>
      </p:pic>
      <p:pic>
        <p:nvPicPr>
          <p:cNvPr id="2055" name="Picture 7" descr="D:\Documents\Наташа\Работа\Картинки\mustela-lutre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80728"/>
            <a:ext cx="1808180" cy="1592732"/>
          </a:xfrm>
          <a:prstGeom prst="rect">
            <a:avLst/>
          </a:prstGeom>
          <a:noFill/>
        </p:spPr>
      </p:pic>
      <p:pic>
        <p:nvPicPr>
          <p:cNvPr id="2056" name="Picture 8" descr="D:\Documents\Наташа\Работа\Картинки\VKV-O4D-AHU.jpg"/>
          <p:cNvPicPr>
            <a:picLocks noChangeAspect="1" noChangeArrowheads="1"/>
          </p:cNvPicPr>
          <p:nvPr/>
        </p:nvPicPr>
        <p:blipFill>
          <a:blip r:embed="rId5" cstate="print"/>
          <a:srcRect r="2703" b="8982"/>
          <a:stretch>
            <a:fillRect/>
          </a:stretch>
        </p:blipFill>
        <p:spPr bwMode="auto">
          <a:xfrm>
            <a:off x="1403648" y="2780928"/>
            <a:ext cx="1760378" cy="1549909"/>
          </a:xfrm>
          <a:prstGeom prst="rect">
            <a:avLst/>
          </a:prstGeom>
          <a:noFill/>
        </p:spPr>
      </p:pic>
      <p:pic>
        <p:nvPicPr>
          <p:cNvPr id="2057" name="Picture 9" descr="D:\Documents\Наташа\Работа\Картинки\6128c687dbd7d7114a4a70b811d321d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077072"/>
            <a:ext cx="1857388" cy="140289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2996952"/>
            <a:ext cx="475252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«Самый лучший учитель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для ребёнка тот, кто, духовно общаясь с ним, забывает, что</a:t>
            </a:r>
            <a:r>
              <a:rPr lang="ru-RU" sz="1400" dirty="0" smtClean="0">
                <a:solidFill>
                  <a:srgbClr val="0070C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 учитель, и видит в своём ученике друга,  единомышленника. Такой учитель знает самые сокровенные  уголки  сердца своего воспитанника, и слово в его устах становиться могучим орудием воздействия на молодую, формирующуюся  личность. От чуткости учителя к духовному миру воспитанника как раз и зависит создание обстановки, побуждающей  к нравственному поведению, нравственным поступкам»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В.А. Сухомлинский советский педагог.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96754"/>
          <a:ext cx="8143932" cy="544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4929222"/>
                <a:gridCol w="2714644"/>
              </a:tblGrid>
              <a:tr h="6095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п\п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(устное народное творчество)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4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«Ручки мыли, щечки мыли»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Цель: закреплять знания о необходимости умываться.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«Из-за Дона  из-за гор едет дедушка Егор» 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разучить с детьми.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«Петрусь - мальчонка русский»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 Лебединский, 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знакомить детей с казачьими сказками.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Сказки « Репка»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 Цель: </a:t>
                      </a:r>
                      <a:r>
                        <a:rPr kumimoji="0" lang="ru-RU" sz="1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детей с русским народным творчеством.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Стихотворение:  «Родимый край»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знакомить детей  с народным  творчеством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«Мамины руки» 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воспитывать любовь к самому близкому человеку, объяснить почему руки золотые  (они ласковые, добрые, всё умеют).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Я. Аким « Мама: так тебя люблю»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побуждать  эмоциональную отзывчивость  на  состояние близких людей.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5040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Совместная деятельность.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96754"/>
          <a:ext cx="8143932" cy="396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4929222"/>
                <a:gridCol w="2714644"/>
              </a:tblGrid>
              <a:tr h="6095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п\п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(подвижные игры)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4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«Мыши»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движения в соответствии со словами текста, сначала  крадутся, затем убегают.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«Воробушки и автомобиль» «Машины едут»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расширять знания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детей, о том, что машины едут по дороге.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«Бабушкины помощники»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 быстро  и качественно наматывать шерстяные  нитки  с клубка на катушку.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«Плетень» казачья игра.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детей с казачьей игрой и её  правилами.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Совместная деятельность.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96754"/>
          <a:ext cx="8143932" cy="4124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4929222"/>
                <a:gridCol w="2714644"/>
              </a:tblGrid>
              <a:tr h="6095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п\п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(пальчиковые игры)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4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«Сидит белка на тележке»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моторику рук.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«Оладушки»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подвижность пальцев, умение двигаться в соответствии со словами.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«Коза и козлёнок»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воспитывать умение слушать и следить за развитием сюжета, стимулировать повторение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педагогом.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 Чудные птицы»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мелкой моторики пальцев рук  используя фольклор.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Совместная деятельность.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96754"/>
          <a:ext cx="8143932" cy="5438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4929222"/>
                <a:gridCol w="2714644"/>
              </a:tblGrid>
              <a:tr h="6095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п\п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 сюжетно –ролевые игры)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4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 Чудные птицы»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развитие мелкой моторики пальцев рук  используя фольклор.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«Поездка в магазин»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сюжет игры, общаться друг с другом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«Приглашаем гостей в избу»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формировать манеры гостеприимства, предметы быта в старину.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«У куклы день рождения»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обобщать  знания о предметах столовой посуды.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«Семья»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побуждать детей творчески воспроизводить в игре быт семьи, формировать  умение взаимодействовать в сюжетах с 2 мя действующими лицами (папа - дочь, мама - дочь).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«На приёме у доктора»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закрепить знания об организации человека и сохранении здоровья.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Совместная деятельность.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96754"/>
          <a:ext cx="8143932" cy="417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4929222"/>
                <a:gridCol w="2714644"/>
              </a:tblGrid>
              <a:tr h="6095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п\п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(дидактические игры)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4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«Наши игрушки» 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называть любимые игрушки, отличая их по признакам, активизировать словарь детей, называя действия.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ноябрь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 Надо, надо умываться по утрам и вечерам»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узнавать предметы и определять действия с ними.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декабрь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«Сложи фигуру человека»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составлять фигуру человека из 3 частей, развивать логическое мышление.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февраль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«Мамы и детки»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закреплять название детёнышей домашних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животных.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март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Совместная деятельность.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008112"/>
          </a:xfrm>
        </p:spPr>
        <p:txBody>
          <a:bodyPr/>
          <a:lstStyle/>
          <a:p>
            <a:r>
              <a:rPr lang="ru-RU" dirty="0" smtClean="0"/>
              <a:t>  Этап - заключительный</a:t>
            </a:r>
            <a:endParaRPr lang="ru-RU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11560" y="1772816"/>
            <a:ext cx="5184576" cy="428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 В нравственно-патриотическом воспитании особенное значение имеет пример взрослых, близких людей. На конкретных примерах, фактах из жизни членов семьи необходимо проводить работу по ознакомлению с родным краем, начиная с того, что принято назвать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малой Родиной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постепенно переходя к таким категориям как Отечество,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долг перед Родиной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т.д.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Успеха в патриотическом воспитании можно достигнуть только, если сами взрослые будут знать и любить историю своей страны, своего города. Они должны уметь отобрать те знания, которые доступны детям дошкольного возраста, то, что может вызвать у детей чувство восторга и гордости. Но никакие знания не дадут положительного результата, если взрослый сам не будет восторгаться своей страной, своим народом, своим городом. При рождении ребенок - чистый лист, рисуй на нем, что хочешь. Вот и оставляют на этом листе свой след все, кто соприкасался с ребенком. Хорошо, если те, с кем общается маленький человек, умные, добрые, высоконравственные люди.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D:\Documents\Наташа\Работа\Картинки\1329654441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16832"/>
            <a:ext cx="2088232" cy="3338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Documents\Наташа\Фотки\2016-01-18 11.08.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84984"/>
            <a:ext cx="2016224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3" descr="D:\Documents\Наташа\Фотки\2016-03-21 16.23.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65104"/>
            <a:ext cx="2088232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1" descr="D:\Documents\Наташа\Фотки\20160323_09330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6047382" y="1953618"/>
            <a:ext cx="2015836" cy="1654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4" descr="D:\Documents\Наташа\Фотки\2016-03-03 15.51.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5" y="4293096"/>
            <a:ext cx="1800199" cy="129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2" descr="D:\Documents\Наташа\Фотки\2016-03-21 16.13.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916832"/>
            <a:ext cx="1872208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22768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Главная задача проекта - способствовать развитию у маленьких детей  дружеских взаимоотношений. Работа по этой задача началась ещё в адаптационный период.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\Наташа\ПОКРОВА_ДС32_15 ОКТ\IMG_24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869160"/>
            <a:ext cx="1728191" cy="115212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2920" y="476672"/>
            <a:ext cx="8183880" cy="1512168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 только развитие дружеских взаимоотношений в детском коллективе, является важной задачей, но способствовать сплочению родительского коллектива группы. Начало этой задачи было заложено  ещё  в адаптационном проекте. Для родителей были представлены памятки, буклеты, презентация о группе. А течении года  родители старались участвовать в конкурсах проводимых в ДОУ и городе.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D:\Documents\Наташа\Фотки\Фотки телефон\1445595749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797152"/>
            <a:ext cx="1224136" cy="1080120"/>
          </a:xfrm>
          <a:prstGeom prst="rect">
            <a:avLst/>
          </a:prstGeom>
          <a:noFill/>
        </p:spPr>
      </p:pic>
      <p:pic>
        <p:nvPicPr>
          <p:cNvPr id="6" name="Picture 3" descr="D:\Documents\Наташа\Фотки\Фотки телефон\1442916007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45024"/>
            <a:ext cx="1368152" cy="1008112"/>
          </a:xfrm>
          <a:prstGeom prst="rect">
            <a:avLst/>
          </a:prstGeom>
          <a:noFill/>
        </p:spPr>
      </p:pic>
      <p:pic>
        <p:nvPicPr>
          <p:cNvPr id="7" name="Picture 4" descr="D:\Documents\Наташа\Фотки\Фотки телефон\фото\20151221_1403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08104" y="2132856"/>
            <a:ext cx="1224136" cy="1512168"/>
          </a:xfrm>
          <a:prstGeom prst="rect">
            <a:avLst/>
          </a:prstGeom>
          <a:noFill/>
        </p:spPr>
      </p:pic>
      <p:pic>
        <p:nvPicPr>
          <p:cNvPr id="8" name="Picture 5" descr="D:\Documents\Наташа\Фотки\Фотки телефон\фото\20151221_1403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77072"/>
            <a:ext cx="1368152" cy="1368152"/>
          </a:xfrm>
          <a:prstGeom prst="rect">
            <a:avLst/>
          </a:prstGeom>
          <a:noFill/>
        </p:spPr>
      </p:pic>
      <p:pic>
        <p:nvPicPr>
          <p:cNvPr id="9" name="Picture 6" descr="D:\Documents\Наташа\Фотки\2016-02-19 07.34.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348880"/>
            <a:ext cx="1440160" cy="1152128"/>
          </a:xfrm>
          <a:prstGeom prst="rect">
            <a:avLst/>
          </a:prstGeom>
          <a:noFill/>
        </p:spPr>
      </p:pic>
      <p:pic>
        <p:nvPicPr>
          <p:cNvPr id="10" name="Picture 8" descr="D:\Documents\Наташа\Фотки\2016-01-15 15.48.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964605" y="3772699"/>
            <a:ext cx="1200134" cy="944784"/>
          </a:xfrm>
          <a:prstGeom prst="rect">
            <a:avLst/>
          </a:prstGeom>
          <a:noFill/>
        </p:spPr>
      </p:pic>
      <p:pic>
        <p:nvPicPr>
          <p:cNvPr id="11" name="Picture 9" descr="D:\Documents\Наташа\Фотки\2016-02-19 07.35.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719392" y="2657872"/>
            <a:ext cx="1194048" cy="864096"/>
          </a:xfrm>
          <a:prstGeom prst="rect">
            <a:avLst/>
          </a:prstGeom>
          <a:noFill/>
        </p:spPr>
      </p:pic>
      <p:pic>
        <p:nvPicPr>
          <p:cNvPr id="1027" name="Picture 3" descr="D:\Documents\Наташа\ПОКРОВА_ДС32_15 ОКТ\IMG_257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2492896"/>
            <a:ext cx="115212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64807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Пример взрослого один из эффективных приёмов воспитания. </a:t>
            </a:r>
            <a:endParaRPr lang="ru-RU" sz="2000" dirty="0"/>
          </a:p>
        </p:txBody>
      </p:sp>
      <p:pic>
        <p:nvPicPr>
          <p:cNvPr id="4098" name="Picture 2" descr="D:\Documents\Наташа\Фотки\20160405_16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40028">
            <a:off x="573263" y="2282352"/>
            <a:ext cx="2880320" cy="2160240"/>
          </a:xfrm>
          <a:prstGeom prst="rect">
            <a:avLst/>
          </a:prstGeom>
          <a:noFill/>
        </p:spPr>
      </p:pic>
      <p:pic>
        <p:nvPicPr>
          <p:cNvPr id="4099" name="Picture 3" descr="D:\Documents\Наташа\Фотки\20160405_161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73745">
            <a:off x="5431972" y="2247204"/>
            <a:ext cx="2709470" cy="2235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9208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122" name="Picture 2" descr="D:\Documents\Наташа\Фотки\Фотки телефон\2015-12-02 15.27.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2627784" cy="1970838"/>
          </a:xfrm>
          <a:prstGeom prst="rect">
            <a:avLst/>
          </a:prstGeom>
          <a:noFill/>
        </p:spPr>
      </p:pic>
      <p:pic>
        <p:nvPicPr>
          <p:cNvPr id="5123" name="Picture 3" descr="D:\Documents\Наташа\Фотки\Фотки телефон\2015-12-02 15.27.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31940" y="2096852"/>
            <a:ext cx="2016224" cy="1512168"/>
          </a:xfrm>
          <a:prstGeom prst="rect">
            <a:avLst/>
          </a:prstGeom>
          <a:noFill/>
        </p:spPr>
      </p:pic>
      <p:pic>
        <p:nvPicPr>
          <p:cNvPr id="5124" name="Picture 4" descr="D:\Documents\Наташа\Фотки\Фотки телефон\1445948897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39163" y="1457781"/>
            <a:ext cx="2088232" cy="1566174"/>
          </a:xfrm>
          <a:prstGeom prst="rect">
            <a:avLst/>
          </a:prstGeom>
          <a:noFill/>
        </p:spPr>
      </p:pic>
      <p:pic>
        <p:nvPicPr>
          <p:cNvPr id="5125" name="Picture 5" descr="D:\Documents\Наташа\Фотки\Фотки телефон\1446028322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2304256" cy="1728192"/>
          </a:xfrm>
          <a:prstGeom prst="rect">
            <a:avLst/>
          </a:prstGeom>
          <a:noFill/>
        </p:spPr>
      </p:pic>
      <p:pic>
        <p:nvPicPr>
          <p:cNvPr id="5126" name="Picture 6" descr="D:\Documents\Наташа\Фотки\Фотки телефон\2015-12-21 13.58.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144174" y="3801042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Цель и задачи духовно-нравственного воспитания по примерной программе </a:t>
            </a:r>
            <a:r>
              <a:rPr lang="ru-RU" sz="24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«Детство»</a:t>
            </a:r>
            <a:endParaRPr lang="ru-RU" sz="2400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4286280" cy="48274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i="1" dirty="0" smtClean="0">
                <a:solidFill>
                  <a:srgbClr val="FF0000"/>
                </a:solidFill>
              </a:rPr>
              <a:t>Задачи нравственного воспитания</a:t>
            </a:r>
          </a:p>
          <a:p>
            <a:r>
              <a:rPr lang="ru-RU" sz="6400" dirty="0" smtClean="0">
                <a:solidFill>
                  <a:srgbClr val="0070C0"/>
                </a:solidFill>
              </a:rPr>
              <a:t>Формирование духовно-</a:t>
            </a:r>
            <a:r>
              <a:rPr lang="ru-RU" sz="5600" dirty="0" smtClean="0">
                <a:solidFill>
                  <a:srgbClr val="0070C0"/>
                </a:solidFill>
              </a:rPr>
              <a:t>нравственного отношения, и чувство сопричастности к семье, родному дому, городу, детскому саду.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формирование  духовно – нравственного отношения, и чувство сопричастности  к наследию своего народа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духовно – нравственного отношения  к природе  родного края и чувство сопричастности к ней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Воспитание любви и уважения к своей нации, понимание своих национальных особенностей, чувство собственного достоинства, как представителя своего народа, и толерантного отношения к представителям  других национальностей   (к сверстникам и их родителям, соседям  и другим)</a:t>
            </a:r>
            <a:endParaRPr lang="ru-RU" sz="5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714488"/>
            <a:ext cx="36433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Цель нравственного воспитания детей дошкольного возраста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Формирование у детей потребности совершать добрые дела и поступки, чувство сопричастности  к окружающему  и развитие таких качеств, как сострадание, сочувствие, находчивость, любознательность.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Documents\Наташа\Работа\Картинки\images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572008"/>
            <a:ext cx="2541597" cy="196748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Знакомство детей  с профессиями ближайшего окружения  подчёркивает значимость их труда.</a:t>
            </a:r>
            <a:endParaRPr lang="ru-RU" sz="2000" dirty="0"/>
          </a:p>
        </p:txBody>
      </p:sp>
      <p:pic>
        <p:nvPicPr>
          <p:cNvPr id="6" name="Picture 4" descr="D:\Documents\Наташа\20160406_102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84984"/>
            <a:ext cx="2856317" cy="214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:\Documents\Наташа\20160406_103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Documents\Наташа\20160406_102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24744"/>
            <a:ext cx="2623870" cy="219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" descr="D:\Documents\Наташа\20160406_103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42900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Documents\Наташа\Работа\Картинки\04aa4ca2e8c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24744"/>
            <a:ext cx="1224136" cy="1296144"/>
          </a:xfrm>
          <a:prstGeom prst="rect">
            <a:avLst/>
          </a:prstGeom>
          <a:noFill/>
        </p:spPr>
      </p:pic>
      <p:pic>
        <p:nvPicPr>
          <p:cNvPr id="2051" name="Picture 3" descr="D:\Documents\Наташа\Работа\Картинки\images (4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356992"/>
            <a:ext cx="1268603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Организованная деятельность.</a:t>
            </a:r>
            <a:endParaRPr lang="ru-RU" dirty="0"/>
          </a:p>
        </p:txBody>
      </p:sp>
      <p:pic>
        <p:nvPicPr>
          <p:cNvPr id="4" name="Picture 3" descr="D:\Documents\Наташа\Фотки\2016-03-21 16.11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8294" y="1577565"/>
            <a:ext cx="2412270" cy="222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D:\Documents\Наташа\Фотки\2016-03-30 09.48.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Documents\Наташа\Фотки\2016-03-21 16.08.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645024"/>
            <a:ext cx="2664296" cy="230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Documents\Наташа\Фотки\20160318_160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08204" y="1664804"/>
            <a:ext cx="2592289" cy="194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\Наташа\Фотки\20160318_1558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460098" y="4125078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7920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Для самостоятельной  деятельности детям предоставлено много разнообразных  игр, театров, книг, конструкторов.</a:t>
            </a:r>
            <a:endParaRPr lang="ru-RU" sz="2000" dirty="0"/>
          </a:p>
        </p:txBody>
      </p:sp>
      <p:pic>
        <p:nvPicPr>
          <p:cNvPr id="3075" name="Picture 3" descr="D:\Documents\Наташа\Фотки\Фотки телефон\1444282959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23224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D:\Documents\Наташа\Фотки\Фотки телефон\1444283129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D:\Documents\Наташа\Фотки\2016-03-03 15.50.37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11861" y="3897051"/>
            <a:ext cx="244827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D:\Documents\Наташа\Фотки\2016-03-21 16.19.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Documents\Наташа\Фотки\2016-03-21 16.25.19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484784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D:\Documents\Наташа\Фотки\Фотки телефон\14473850559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861048"/>
            <a:ext cx="278431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Наташа\Фотки\S6002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3042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\Наташа\Фотки\2016-03-04 15.08.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45024"/>
            <a:ext cx="230425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ocuments\Наташа\Фотки\Фотки телефон\1446022478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40251" y="1448781"/>
            <a:ext cx="230425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uments\Наташа\Фотки\Фотки телефон\2015-12-02 15.28.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20882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Documents\Наташа\Фотки\Фотки телефон\1448365602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717032"/>
            <a:ext cx="156617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:\Documents\Наташа\Фотки\Фотки телефон\14483659960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628800"/>
            <a:ext cx="144016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D:\Documents\Наташа\Фотки\S60024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628800"/>
            <a:ext cx="2376264" cy="182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 descr="D:\Documents\Наташа\Фотки\2016-03-31 17.47.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077072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52928" cy="122413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Свои  яркие впечатления  в создании выразительных образов дети отражали в  рисунках, поделках, аппликациях как в организованной, так и в самостоятельной  деятельности.</a:t>
            </a:r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-171400"/>
            <a:ext cx="8183880" cy="2592288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ребенка начинается с его семьи. </a:t>
            </a:r>
            <a:r>
              <a:rPr lang="ru-RU" sz="18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Понимание Родины у дошкольников тесно связано с конкретными представлениями о том, что им близко и дорого.</a:t>
            </a:r>
            <a:br>
              <a:rPr lang="ru-RU" sz="18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начинается у ребенка с отношения к семье, к самым близким людям – к матери, отцу, бабушке, дедушке.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Documents\Наташа\Фотки\2016-03-03 15.32.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560067">
            <a:off x="582406" y="2439610"/>
            <a:ext cx="1800200" cy="1494831"/>
          </a:xfrm>
          <a:prstGeom prst="rect">
            <a:avLst/>
          </a:prstGeom>
          <a:noFill/>
        </p:spPr>
      </p:pic>
      <p:pic>
        <p:nvPicPr>
          <p:cNvPr id="2051" name="Picture 3" descr="D:\Documents\Наташа\Фотки\2016-03-03 15.37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35015">
            <a:off x="3217641" y="2154653"/>
            <a:ext cx="1821680" cy="1440160"/>
          </a:xfrm>
          <a:prstGeom prst="rect">
            <a:avLst/>
          </a:prstGeom>
          <a:noFill/>
        </p:spPr>
      </p:pic>
      <p:pic>
        <p:nvPicPr>
          <p:cNvPr id="2052" name="Picture 4" descr="D:\Documents\Наташа\Фотки\2016-03-03 15.31.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04727" y="3888561"/>
            <a:ext cx="1760044" cy="1416986"/>
          </a:xfrm>
          <a:prstGeom prst="rect">
            <a:avLst/>
          </a:prstGeom>
          <a:noFill/>
        </p:spPr>
      </p:pic>
      <p:pic>
        <p:nvPicPr>
          <p:cNvPr id="2053" name="Picture 5" descr="D:\Documents\Наташа\Фотки\2016-03-03 15.32.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021748" y="4123268"/>
            <a:ext cx="1754111" cy="1229671"/>
          </a:xfrm>
          <a:prstGeom prst="rect">
            <a:avLst/>
          </a:prstGeom>
          <a:noFill/>
        </p:spPr>
      </p:pic>
      <p:pic>
        <p:nvPicPr>
          <p:cNvPr id="2054" name="Picture 6" descr="D:\Documents\Наташа\Фотки\2016-03-03 15.49.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36841">
            <a:off x="1434836" y="4263633"/>
            <a:ext cx="1692696" cy="1269522"/>
          </a:xfrm>
          <a:prstGeom prst="rect">
            <a:avLst/>
          </a:prstGeom>
          <a:noFill/>
        </p:spPr>
      </p:pic>
      <p:pic>
        <p:nvPicPr>
          <p:cNvPr id="2055" name="Picture 7" descr="D:\Documents\Наташа\Фотки\2016-03-03 15.37.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900072">
            <a:off x="5914545" y="2217669"/>
            <a:ext cx="1728192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15212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Самообслуживание, труд, культурно- гигиенические навыки в младшем возрасте детям очень необходимы. Здесь они учатся общаться, помогать своим друзьям, заботиться , делать приятное.</a:t>
            </a:r>
            <a:endParaRPr lang="ru-RU" sz="2000" dirty="0"/>
          </a:p>
        </p:txBody>
      </p:sp>
      <p:pic>
        <p:nvPicPr>
          <p:cNvPr id="47106" name="Picture 2" descr="D:\Documents\Наташа\Фотки\2016-03-30 11.53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496277" cy="1872208"/>
          </a:xfrm>
          <a:prstGeom prst="rect">
            <a:avLst/>
          </a:prstGeom>
          <a:noFill/>
        </p:spPr>
      </p:pic>
      <p:pic>
        <p:nvPicPr>
          <p:cNvPr id="47107" name="Picture 3" descr="D:\Documents\Наташа\Фотки\2016-03-30 12.07.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2400267" cy="1800200"/>
          </a:xfrm>
          <a:prstGeom prst="rect">
            <a:avLst/>
          </a:prstGeom>
          <a:noFill/>
        </p:spPr>
      </p:pic>
      <p:pic>
        <p:nvPicPr>
          <p:cNvPr id="47108" name="Picture 4" descr="D:\Documents\Наташа\Фотки\2016-03-30 12.34.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16832"/>
            <a:ext cx="2304256" cy="1728192"/>
          </a:xfrm>
          <a:prstGeom prst="rect">
            <a:avLst/>
          </a:prstGeom>
          <a:noFill/>
        </p:spPr>
      </p:pic>
      <p:pic>
        <p:nvPicPr>
          <p:cNvPr id="47109" name="Picture 5" descr="D:\Documents\Наташа\Фотки\2016-03-30 10.36.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2688299" cy="2016224"/>
          </a:xfrm>
          <a:prstGeom prst="rect">
            <a:avLst/>
          </a:prstGeom>
          <a:noFill/>
        </p:spPr>
      </p:pic>
      <p:pic>
        <p:nvPicPr>
          <p:cNvPr id="47110" name="Picture 6" descr="D:\Documents\Наташа\Фотки\2016-03-30 12.35.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861048"/>
            <a:ext cx="2664296" cy="1998222"/>
          </a:xfrm>
          <a:prstGeom prst="rect">
            <a:avLst/>
          </a:prstGeom>
          <a:noFill/>
        </p:spPr>
      </p:pic>
      <p:pic>
        <p:nvPicPr>
          <p:cNvPr id="3074" name="Picture 2" descr="D:\Documents\Наташа\Фотки\2016-03-30 12.36.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933056"/>
            <a:ext cx="2493568" cy="1870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936104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Развлечения и праздники приобщают детей к ценностям культуры, формируют опыт социального взаимодействия.</a:t>
            </a:r>
            <a:endParaRPr lang="ru-RU" sz="2000" dirty="0"/>
          </a:p>
        </p:txBody>
      </p:sp>
      <p:pic>
        <p:nvPicPr>
          <p:cNvPr id="7170" name="Picture 2" descr="D:\Documents\Наташа\Работа\Фотки\_DSC255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3096344" cy="2232248"/>
          </a:xfrm>
          <a:prstGeom prst="rect">
            <a:avLst/>
          </a:prstGeom>
          <a:noFill/>
        </p:spPr>
      </p:pic>
      <p:pic>
        <p:nvPicPr>
          <p:cNvPr id="7171" name="Picture 3" descr="D:\Documents\Наташа\Работа\Фотки\_DSC2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3373277" cy="2232248"/>
          </a:xfrm>
          <a:prstGeom prst="rect">
            <a:avLst/>
          </a:prstGeom>
          <a:noFill/>
        </p:spPr>
      </p:pic>
      <p:pic>
        <p:nvPicPr>
          <p:cNvPr id="7172" name="Picture 4" descr="F:\IMG_4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3312368" cy="2484164"/>
          </a:xfrm>
          <a:prstGeom prst="rect">
            <a:avLst/>
          </a:prstGeom>
          <a:noFill/>
        </p:spPr>
      </p:pic>
      <p:pic>
        <p:nvPicPr>
          <p:cNvPr id="7173" name="Picture 5" descr="F:\IMG_4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96752"/>
            <a:ext cx="3360525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563072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56792"/>
            <a:ext cx="4141088" cy="489654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Природа и история родного края  </a:t>
            </a:r>
            <a:r>
              <a:rPr lang="ru-RU" dirty="0" err="1" smtClean="0"/>
              <a:t>Астапенко</a:t>
            </a:r>
            <a:r>
              <a:rPr lang="ru-RU" dirty="0" smtClean="0"/>
              <a:t> М.П., Сухаревская Е.Ю.</a:t>
            </a:r>
          </a:p>
          <a:p>
            <a:r>
              <a:rPr lang="ru-RU" dirty="0" smtClean="0"/>
              <a:t>Край родной ( хрестоматия для чтения младших школьников на региональном компоненте)  </a:t>
            </a:r>
            <a:r>
              <a:rPr lang="ru-RU" dirty="0" err="1" smtClean="0"/>
              <a:t>Бутенко</a:t>
            </a:r>
            <a:r>
              <a:rPr lang="ru-RU" dirty="0" smtClean="0"/>
              <a:t> Т.А., </a:t>
            </a:r>
            <a:r>
              <a:rPr lang="ru-RU" dirty="0" err="1" smtClean="0"/>
              <a:t>Небратенко</a:t>
            </a:r>
            <a:r>
              <a:rPr lang="ru-RU" dirty="0" smtClean="0"/>
              <a:t> В.Б.</a:t>
            </a:r>
          </a:p>
          <a:p>
            <a:r>
              <a:rPr lang="ru-RU" dirty="0" smtClean="0"/>
              <a:t>Мир в котором я живу. </a:t>
            </a:r>
            <a:r>
              <a:rPr lang="ru-RU" dirty="0" err="1" smtClean="0"/>
              <a:t>Комратова</a:t>
            </a:r>
            <a:r>
              <a:rPr lang="ru-RU" dirty="0" smtClean="0"/>
              <a:t> Н.Г., </a:t>
            </a:r>
            <a:r>
              <a:rPr lang="ru-RU" dirty="0" err="1" smtClean="0"/>
              <a:t>ГрибоваЛ.Ф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Воспитание детей на традициях народной культуры </a:t>
            </a:r>
            <a:r>
              <a:rPr lang="ru-RU" dirty="0" err="1" smtClean="0"/>
              <a:t>Ватаман</a:t>
            </a:r>
            <a:r>
              <a:rPr lang="ru-RU" dirty="0" smtClean="0"/>
              <a:t> В.П.</a:t>
            </a:r>
          </a:p>
          <a:p>
            <a:r>
              <a:rPr lang="ru-RU" dirty="0" smtClean="0"/>
              <a:t>Времена года на Дону (хрестоматия) Сычёва Г.В.</a:t>
            </a:r>
          </a:p>
          <a:p>
            <a:r>
              <a:rPr lang="ru-RU" dirty="0" err="1" smtClean="0"/>
              <a:t>Доноведение</a:t>
            </a:r>
            <a:r>
              <a:rPr lang="ru-RU" dirty="0" smtClean="0"/>
              <a:t>.( Времена года на Дону) </a:t>
            </a:r>
            <a:r>
              <a:rPr lang="ru-RU" dirty="0" err="1" smtClean="0"/>
              <a:t>Сухаоевская</a:t>
            </a:r>
            <a:r>
              <a:rPr lang="ru-RU" dirty="0" smtClean="0"/>
              <a:t> Е,Н,</a:t>
            </a:r>
          </a:p>
          <a:p>
            <a:r>
              <a:rPr lang="ru-RU" dirty="0" smtClean="0"/>
              <a:t> Что было до…. </a:t>
            </a:r>
            <a:r>
              <a:rPr lang="ru-RU" dirty="0" err="1" smtClean="0"/>
              <a:t>Дыбина</a:t>
            </a:r>
            <a:r>
              <a:rPr lang="ru-RU" dirty="0" smtClean="0"/>
              <a:t> О.В.</a:t>
            </a:r>
          </a:p>
          <a:p>
            <a:r>
              <a:rPr lang="ru-RU" dirty="0" smtClean="0"/>
              <a:t> Ребёнок познаёт мир Смирнова Т.В. </a:t>
            </a:r>
          </a:p>
          <a:p>
            <a:r>
              <a:rPr lang="ru-RU" dirty="0" smtClean="0"/>
              <a:t>Мы  живём в РОССИИ. </a:t>
            </a:r>
            <a:r>
              <a:rPr lang="ru-RU" dirty="0" err="1" smtClean="0"/>
              <a:t>Зеленова</a:t>
            </a:r>
            <a:r>
              <a:rPr lang="ru-RU" dirty="0" smtClean="0"/>
              <a:t> Н.Г., Осипова А.Е.</a:t>
            </a:r>
          </a:p>
          <a:p>
            <a:r>
              <a:rPr lang="ru-RU" dirty="0" smtClean="0"/>
              <a:t>Приобщение детей к истокам русской народной культуры. Князева О.Л., </a:t>
            </a:r>
            <a:r>
              <a:rPr lang="ru-RU" dirty="0" err="1" smtClean="0"/>
              <a:t>Маханёва</a:t>
            </a:r>
            <a:r>
              <a:rPr lang="ru-RU" dirty="0" smtClean="0"/>
              <a:t> М.Д. </a:t>
            </a:r>
          </a:p>
          <a:p>
            <a:r>
              <a:rPr lang="ru-RU" dirty="0" smtClean="0"/>
              <a:t>Добро пожаловать в экологию. </a:t>
            </a:r>
            <a:r>
              <a:rPr lang="ru-RU" dirty="0" err="1" smtClean="0"/>
              <a:t>Воронкевич</a:t>
            </a:r>
            <a:r>
              <a:rPr lang="ru-RU" dirty="0" smtClean="0"/>
              <a:t> О.А.</a:t>
            </a:r>
          </a:p>
          <a:p>
            <a:r>
              <a:rPr lang="ru-RU" dirty="0" smtClean="0"/>
              <a:t>Рабочая тетрадь  к  программе.</a:t>
            </a:r>
          </a:p>
          <a:p>
            <a:r>
              <a:rPr lang="ru-RU" dirty="0" smtClean="0"/>
              <a:t>Народное искусство  в воспитании детей. Комарова Т.С.</a:t>
            </a:r>
          </a:p>
          <a:p>
            <a:r>
              <a:rPr lang="ru-RU" dirty="0" smtClean="0"/>
              <a:t> Развитие представлений о человеке в истории и культуре ч.1-2  </a:t>
            </a:r>
            <a:r>
              <a:rPr lang="ru-RU" dirty="0" err="1" smtClean="0"/>
              <a:t>Агуреева</a:t>
            </a:r>
            <a:r>
              <a:rPr lang="ru-RU" dirty="0" smtClean="0"/>
              <a:t> Т.И., Муравьёва О.Ю.</a:t>
            </a:r>
          </a:p>
          <a:p>
            <a:r>
              <a:rPr lang="ru-RU" dirty="0" smtClean="0"/>
              <a:t>Сборник образовательных программ и методические рекомендации по реализации этнокультурного казачьего компонента в образовании  М.Б. </a:t>
            </a:r>
            <a:r>
              <a:rPr lang="ru-RU" dirty="0" err="1" smtClean="0"/>
              <a:t>Кусмарцев</a:t>
            </a:r>
            <a:endParaRPr lang="ru-RU" dirty="0"/>
          </a:p>
        </p:txBody>
      </p:sp>
      <p:pic>
        <p:nvPicPr>
          <p:cNvPr id="4" name="Picture 2" descr="D:\Documents\Наташа\Работа\Картинки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20080" cy="864096"/>
          </a:xfrm>
          <a:prstGeom prst="rect">
            <a:avLst/>
          </a:prstGeom>
          <a:noFill/>
        </p:spPr>
      </p:pic>
      <p:pic>
        <p:nvPicPr>
          <p:cNvPr id="5" name="Picture 10" descr="D:\Documents\Наташа\Фотки\2016-03-28 08.32.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1728192" cy="1584176"/>
          </a:xfrm>
          <a:prstGeom prst="rect">
            <a:avLst/>
          </a:prstGeom>
          <a:noFill/>
        </p:spPr>
      </p:pic>
      <p:pic>
        <p:nvPicPr>
          <p:cNvPr id="6" name="Picture 8" descr="D:\Documents\Наташа\Фотки\2016-03-28 13.49.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86816" y="1302216"/>
            <a:ext cx="1419772" cy="1064829"/>
          </a:xfrm>
          <a:prstGeom prst="rect">
            <a:avLst/>
          </a:prstGeom>
          <a:noFill/>
        </p:spPr>
      </p:pic>
      <p:pic>
        <p:nvPicPr>
          <p:cNvPr id="7" name="Picture 7" descr="D:\Documents\Наташа\Фотки\2016-03-28 13.49.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95268">
            <a:off x="4505165" y="2983861"/>
            <a:ext cx="1637773" cy="1228329"/>
          </a:xfrm>
          <a:prstGeom prst="rect">
            <a:avLst/>
          </a:prstGeom>
          <a:noFill/>
        </p:spPr>
      </p:pic>
      <p:pic>
        <p:nvPicPr>
          <p:cNvPr id="8" name="Picture 4" descr="D:\Documents\Наташа\Фотки\2016-03-28 13.48.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068960"/>
            <a:ext cx="1970002" cy="1148503"/>
          </a:xfrm>
          <a:prstGeom prst="rect">
            <a:avLst/>
          </a:prstGeom>
          <a:noFill/>
        </p:spPr>
      </p:pic>
      <p:pic>
        <p:nvPicPr>
          <p:cNvPr id="13" name="Picture 5" descr="D:\Documents\Наташа\Фотки\2016-03-28 13.48.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463250">
            <a:off x="7307949" y="3033987"/>
            <a:ext cx="1461260" cy="1066369"/>
          </a:xfrm>
          <a:prstGeom prst="rect">
            <a:avLst/>
          </a:prstGeom>
          <a:noFill/>
        </p:spPr>
      </p:pic>
      <p:pic>
        <p:nvPicPr>
          <p:cNvPr id="14" name="Picture 9" descr="D:\Documents\Наташа\Фотки\2016-03-28 13.50.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 flipV="1">
            <a:off x="6412134" y="4973242"/>
            <a:ext cx="1153341" cy="801161"/>
          </a:xfrm>
          <a:prstGeom prst="rect">
            <a:avLst/>
          </a:prstGeom>
          <a:noFill/>
        </p:spPr>
      </p:pic>
      <p:pic>
        <p:nvPicPr>
          <p:cNvPr id="15" name="Picture 2" descr="D:\Documents\Наташа\Фотки\2016-03-28 13.50.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885495">
            <a:off x="4933150" y="4912576"/>
            <a:ext cx="1331224" cy="998418"/>
          </a:xfrm>
          <a:prstGeom prst="rect">
            <a:avLst/>
          </a:prstGeom>
          <a:noFill/>
        </p:spPr>
      </p:pic>
      <p:pic>
        <p:nvPicPr>
          <p:cNvPr id="16" name="Picture 6" descr="D:\Documents\Наташа\Фотки\2016-03-28 13.49.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460546">
            <a:off x="7533982" y="4881197"/>
            <a:ext cx="1059487" cy="79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2226" name="Picture 2" descr="D:\Documents\Наташа\Работа\Картинки\спасибо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5760640" cy="453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2928934"/>
            <a:ext cx="4320480" cy="3096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002060"/>
                </a:solidFill>
              </a:rPr>
              <a:t>Задачи проекта: </a:t>
            </a:r>
          </a:p>
          <a:p>
            <a:r>
              <a:rPr lang="ru-RU" sz="1600" b="1" dirty="0" smtClean="0">
                <a:latin typeface="Calibri Light" pitchFamily="34" charset="0"/>
              </a:rPr>
              <a:t>1.Воспитывать в детях любовь, привязанность, уважение к семье.</a:t>
            </a:r>
          </a:p>
          <a:p>
            <a:r>
              <a:rPr lang="ru-RU" sz="1600" b="1" dirty="0" smtClean="0">
                <a:latin typeface="Calibri Light" pitchFamily="34" charset="0"/>
              </a:rPr>
              <a:t>2.Знакомить с понятием  - Родина через ознакомление с родным домом.</a:t>
            </a:r>
          </a:p>
          <a:p>
            <a:r>
              <a:rPr lang="ru-RU" sz="1600" b="1" dirty="0" smtClean="0">
                <a:latin typeface="Calibri Light" pitchFamily="34" charset="0"/>
              </a:rPr>
              <a:t>3.Приобщение детей к русской народной культуре через устное народное творчество, художественно – творческую деятельность.</a:t>
            </a:r>
          </a:p>
          <a:p>
            <a:r>
              <a:rPr lang="ru-RU" sz="1600" b="1" dirty="0" smtClean="0">
                <a:latin typeface="Calibri Light" pitchFamily="34" charset="0"/>
              </a:rPr>
              <a:t>4.Знакомить с природой родного края, воспитывать правильное отношение к окружающему миру, родной природе.</a:t>
            </a:r>
          </a:p>
          <a:p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860032" y="334858"/>
            <a:ext cx="39604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Цель  нашего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Создать условия формирования у детей младшего дошкольного возраста основ нравственно-патриотического воспитания.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D:\Documents\Наташа\Работа\Картинки\17787_html_m31619f84дети игра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852936"/>
            <a:ext cx="3240360" cy="259228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7" name="Picture 5" descr="D:\Documents\Наташа\Работа\Картинки\pitanije-v-detskom-sa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60649"/>
            <a:ext cx="3600400" cy="237626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Паспорт проекта </a:t>
            </a:r>
            <a:b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C00000"/>
                </a:solidFill>
              </a:rPr>
              <a:t>«МОЯ МАЛАЯ РОДИНА»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285992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ТИП ПРОЕКТА: </a:t>
            </a:r>
            <a:r>
              <a:rPr lang="ru-RU" dirty="0" smtClean="0">
                <a:solidFill>
                  <a:srgbClr val="CC3300"/>
                </a:solidFill>
              </a:rPr>
              <a:t>познавательный</a:t>
            </a:r>
          </a:p>
          <a:p>
            <a:r>
              <a:rPr lang="ru-RU" b="1" dirty="0" smtClean="0">
                <a:solidFill>
                  <a:srgbClr val="CC3300"/>
                </a:solidFill>
              </a:rPr>
              <a:t> </a:t>
            </a:r>
            <a:endParaRPr lang="ru-RU" dirty="0" smtClean="0">
              <a:solidFill>
                <a:srgbClr val="CC3300"/>
              </a:solidFill>
            </a:endParaRPr>
          </a:p>
          <a:p>
            <a:r>
              <a:rPr lang="ru-RU" b="1" dirty="0" smtClean="0">
                <a:solidFill>
                  <a:srgbClr val="CC3300"/>
                </a:solidFill>
              </a:rPr>
              <a:t>ПО ХАРАКТЕРУ КООРДИНАЦИИ: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i="1" dirty="0" smtClean="0">
                <a:solidFill>
                  <a:srgbClr val="CC3300"/>
                </a:solidFill>
              </a:rPr>
              <a:t>открытый</a:t>
            </a:r>
            <a:endParaRPr lang="ru-RU" dirty="0" smtClean="0">
              <a:solidFill>
                <a:srgbClr val="CC3300"/>
              </a:solidFill>
            </a:endParaRPr>
          </a:p>
          <a:p>
            <a:r>
              <a:rPr lang="ru-RU" b="1" dirty="0" smtClean="0">
                <a:solidFill>
                  <a:srgbClr val="CC3300"/>
                </a:solidFill>
              </a:rPr>
              <a:t> </a:t>
            </a:r>
            <a:endParaRPr lang="ru-RU" dirty="0" smtClean="0">
              <a:solidFill>
                <a:srgbClr val="CC3300"/>
              </a:solidFill>
            </a:endParaRPr>
          </a:p>
          <a:p>
            <a:r>
              <a:rPr lang="ru-RU" b="1" dirty="0" smtClean="0">
                <a:solidFill>
                  <a:srgbClr val="CC3300"/>
                </a:solidFill>
              </a:rPr>
              <a:t>ПО КОЛИЧЕСТВУ УЧАСТНИКОВ: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i="1" dirty="0" smtClean="0">
                <a:solidFill>
                  <a:srgbClr val="CC3300"/>
                </a:solidFill>
              </a:rPr>
              <a:t>групповой</a:t>
            </a:r>
            <a:endParaRPr lang="ru-RU" dirty="0" smtClean="0">
              <a:solidFill>
                <a:srgbClr val="CC3300"/>
              </a:solidFill>
            </a:endParaRPr>
          </a:p>
          <a:p>
            <a:r>
              <a:rPr lang="ru-RU" b="1" dirty="0" smtClean="0">
                <a:solidFill>
                  <a:srgbClr val="CC3300"/>
                </a:solidFill>
              </a:rPr>
              <a:t> </a:t>
            </a:r>
            <a:endParaRPr lang="ru-RU" dirty="0" smtClean="0">
              <a:solidFill>
                <a:srgbClr val="CC3300"/>
              </a:solidFill>
            </a:endParaRPr>
          </a:p>
          <a:p>
            <a:r>
              <a:rPr lang="ru-RU" b="1" dirty="0" smtClean="0">
                <a:solidFill>
                  <a:srgbClr val="CC3300"/>
                </a:solidFill>
              </a:rPr>
              <a:t>УЧАСТНИКИ ПРОЕКТА: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i="1" dirty="0" smtClean="0">
                <a:solidFill>
                  <a:srgbClr val="CC3300"/>
                </a:solidFill>
              </a:rPr>
              <a:t>дети 2 младшей группы, воспитатели, родители.</a:t>
            </a:r>
            <a:endParaRPr lang="ru-RU" dirty="0" smtClean="0">
              <a:solidFill>
                <a:srgbClr val="CC3300"/>
              </a:solidFill>
            </a:endParaRPr>
          </a:p>
          <a:p>
            <a:r>
              <a:rPr lang="ru-RU" b="1" dirty="0" smtClean="0">
                <a:solidFill>
                  <a:srgbClr val="CC3300"/>
                </a:solidFill>
              </a:rPr>
              <a:t> </a:t>
            </a:r>
            <a:endParaRPr lang="ru-RU" dirty="0" smtClean="0">
              <a:solidFill>
                <a:srgbClr val="CC3300"/>
              </a:solidFill>
            </a:endParaRPr>
          </a:p>
          <a:p>
            <a:r>
              <a:rPr lang="ru-RU" b="1" dirty="0" smtClean="0">
                <a:solidFill>
                  <a:srgbClr val="CC3300"/>
                </a:solidFill>
              </a:rPr>
              <a:t>ПО ПРОДОЛЖИТЕЛЬНОСТИ: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i="1" dirty="0" smtClean="0">
                <a:solidFill>
                  <a:srgbClr val="CC3300"/>
                </a:solidFill>
              </a:rPr>
              <a:t>средне - срочный</a:t>
            </a:r>
            <a:endParaRPr lang="ru-RU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Наташа\Работа\Картинки\images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42484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43408"/>
            <a:ext cx="4464496" cy="13681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3300"/>
                </a:solidFill>
              </a:rPr>
              <a:t>Актуальность</a:t>
            </a:r>
            <a:r>
              <a:rPr lang="ru-RU" sz="2400" dirty="0" smtClean="0">
                <a:solidFill>
                  <a:srgbClr val="CC3300"/>
                </a:solidFill>
              </a:rPr>
              <a:t> </a:t>
            </a:r>
            <a:r>
              <a:rPr lang="ru-RU" sz="2400" dirty="0" smtClean="0">
                <a:solidFill>
                  <a:srgbClr val="FF3300"/>
                </a:solidFill>
              </a:rPr>
              <a:t>проекта</a:t>
            </a:r>
            <a:br>
              <a:rPr lang="ru-RU" sz="2400" dirty="0" smtClean="0">
                <a:solidFill>
                  <a:srgbClr val="FF3300"/>
                </a:solidFill>
              </a:rPr>
            </a:b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7920880" cy="5760640"/>
          </a:xfrm>
        </p:spPr>
        <p:txBody>
          <a:bodyPr>
            <a:no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О важности приобщения ребенка к культуре своего народа написано много, поскольку обращение к отеческому наследию воспитывает уважение, гордость за землю, на которой живешь. Поэтому детям необходимо знать и изучать культуру своих предков. Именно акцент на знание истории народа, его культуры поможет в дальнейшем с уважением и интересом относиться к культурным традициям других народов.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Чувство патриотизма многогранно по содержанию. Это и любовь к родным местам, и гордость за свой народ, и ощущение своей неразрывности с окружающим миром, и желание сохранять и приумножить богатство своей страны. Чувство Родины у ребенка начинается с любви к самым близким людям – отцу, матери, бабушке, дедушке. И родной дом, двор, где он не раз гулял, и вид из окна расширяясь, эта любовь переходит в любовь к родной стране, к её истории, прошлому и настоящему, ко всему человечеству.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Актуальность данной темы на современном этапе очевидна: изменились ведущие методические подходы к данной проблеме, ведутся поиски формирования механизма и </a:t>
            </a:r>
            <a:r>
              <a:rPr lang="ru-RU" sz="1000" dirty="0" err="1" smtClean="0">
                <a:solidFill>
                  <a:schemeClr val="tx1"/>
                </a:solidFill>
              </a:rPr>
              <a:t>этапности</a:t>
            </a:r>
            <a:r>
              <a:rPr lang="ru-RU" sz="1000" dirty="0" smtClean="0">
                <a:solidFill>
                  <a:schemeClr val="tx1"/>
                </a:solidFill>
              </a:rPr>
              <a:t> в воспитании любви к родному краю, определяется их место в эмоциональной и интеллектуально-нравственной структуре личности.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В настоящее время достаточно много методической литературы по патриотическому воспитанию. Однако в ней освещаются лишь отдельные стороны нравственно-патриотического воспитания детей, в отдельных видах деятельности нет стройной системы отражающей всю полноту данной проблемы.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Таким образом, нравственно-патриотическое воспитание детей является одной из основных задач дошкольного образовательного учреждения. Чтобы проводить эту работу с детьми дошкольного возраста педагог должен правильно использовать источники педагогического мастерства, опыт накопленный веками. </a:t>
            </a:r>
          </a:p>
          <a:p>
            <a:endParaRPr lang="ru-RU" sz="1000" dirty="0" smtClean="0">
              <a:solidFill>
                <a:srgbClr val="CC3300"/>
              </a:solidFill>
            </a:endParaRPr>
          </a:p>
          <a:p>
            <a:r>
              <a:rPr lang="ru-RU" sz="1000" b="1" i="1" dirty="0" smtClean="0">
                <a:solidFill>
                  <a:srgbClr val="CC3300"/>
                </a:solidFill>
              </a:rPr>
              <a:t>Под патриотическим воспитанием понимается взаимодействие взрослого и детей в совместной деятельности и общении, которое направлено на раскрытие и формирование в ребенке общечеловеческих нравственных качеств личности, приобщение к истокам национальной региональной культуры, природе родного края, воспитание эмоционально-действенного отношения, чувства сопричастности, привязанности к окружающим.</a:t>
            </a:r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83880" cy="264320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I  - 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этап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организационный</a:t>
            </a:r>
            <a:br>
              <a:rPr lang="ru-RU" sz="2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</a:br>
            <a:r>
              <a:rPr lang="ru-RU" sz="2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Цель: </a:t>
            </a:r>
            <a:r>
              <a:rPr lang="ru-RU" sz="2800" dirty="0" smtClean="0"/>
              <a:t>планирование и прогнозирование предстоящей работы. </a:t>
            </a:r>
            <a:r>
              <a:rPr lang="ru-RU" sz="2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</a:br>
            <a:endParaRPr lang="ru-RU" sz="2800" i="1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857496"/>
            <a:ext cx="70009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1200" i="1" dirty="0" smtClean="0">
                <a:sym typeface="Wingdings"/>
              </a:rPr>
              <a:t/>
            </a:r>
            <a:br>
              <a:rPr lang="ru-RU" sz="1200" i="1" dirty="0" smtClean="0">
                <a:sym typeface="Wingdings"/>
              </a:rPr>
            </a:br>
            <a:r>
              <a:rPr lang="ru-RU" sz="1100" i="1" dirty="0" smtClean="0">
                <a:sym typeface="Wingdings"/>
              </a:rPr>
              <a:t/>
            </a:r>
            <a:br>
              <a:rPr lang="ru-RU" sz="1100" i="1" dirty="0" smtClean="0">
                <a:sym typeface="Wingdings"/>
              </a:rPr>
            </a:br>
            <a:endParaRPr lang="ru-RU" sz="11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27584" y="3068960"/>
            <a:ext cx="61926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-составление плана работы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одбор материала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диагностика детей,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анкетирование родителей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изучение методической литературы.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28596" y="332656"/>
            <a:ext cx="818388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II 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– этап</a:t>
            </a:r>
            <a:b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практический</a:t>
            </a:r>
            <a:b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Цель:</a:t>
            </a:r>
            <a:r>
              <a:rPr lang="ru-RU" sz="2000" dirty="0" smtClean="0"/>
              <a:t> реализация плана проекта с детьми, родителями.</a:t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403648" y="2060848"/>
          <a:ext cx="650085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8680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 «Ребёнок и окружающий его мир»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700808"/>
          <a:ext cx="8071923" cy="479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44"/>
                <a:gridCol w="6089346"/>
                <a:gridCol w="1486933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«Магазин  игрушек»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профессией продавца.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«Кто лечит нам зубы»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представления о профессии врача – стоматолога.  </a:t>
                      </a:r>
                    </a:p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5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«Машина» 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описывать  игрушку, рассматривать картинки и рассказывать по ним, внимательно слушать.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0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 Кто убирает наши дворики в детском саду»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познакомить с трудом дворника в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/с, орудием труда дворника и принять участие в уборке группового участка.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30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«Добрый поступок Ани» </a:t>
                      </a:r>
                      <a:r>
                        <a:rPr kumimoji="0" lang="ru-RU" sz="1400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дать детям представления о том, что не только в сказках, но и в жизни добро побеждает зло.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2446</TotalTime>
  <Words>3056</Words>
  <Application>Microsoft Office PowerPoint</Application>
  <PresentationFormat>Экран (4:3)</PresentationFormat>
  <Paragraphs>371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Аспект</vt:lpstr>
      <vt:lpstr>Муниципальное бюджетное дошкольное образовательное учреждение  детский сад №32</vt:lpstr>
      <vt:lpstr>Слайд 2</vt:lpstr>
      <vt:lpstr>Цель и задачи духовно-нравственного воспитания по примерной программе «Детство»</vt:lpstr>
      <vt:lpstr>Слайд 4</vt:lpstr>
      <vt:lpstr>Паспорт проекта   «МОЯ МАЛАЯ РОДИНА»</vt:lpstr>
      <vt:lpstr>Актуальность проекта </vt:lpstr>
      <vt:lpstr>I  - этап организационный Цель: планирование и прогнозирование предстоящей работы.  </vt:lpstr>
      <vt:lpstr>II – этап практический Цель: реализация плана проекта с детьми, родителями.  </vt:lpstr>
      <vt:lpstr>Блок «Ребёнок и окружающий его мир»</vt:lpstr>
      <vt:lpstr>Блок « Ребёнок и Родина»</vt:lpstr>
      <vt:lpstr>Слайд 11</vt:lpstr>
      <vt:lpstr>Блок « Ребёнок и русская народная культура»</vt:lpstr>
      <vt:lpstr>Слайд 13</vt:lpstr>
      <vt:lpstr>Блок «Ребёнок и родная природа»</vt:lpstr>
      <vt:lpstr>Слайд 15</vt:lpstr>
      <vt:lpstr>Блок «Ребёнок и художественное творчество»</vt:lpstr>
      <vt:lpstr>Слайд 17</vt:lpstr>
      <vt:lpstr>Слайд 18</vt:lpstr>
      <vt:lpstr>Слайд 19</vt:lpstr>
      <vt:lpstr>Совместная деятельность.</vt:lpstr>
      <vt:lpstr>Совместная деятельность.</vt:lpstr>
      <vt:lpstr>Совместная деятельность.</vt:lpstr>
      <vt:lpstr>Совместная деятельность.</vt:lpstr>
      <vt:lpstr>Совместная деятельность.</vt:lpstr>
      <vt:lpstr>  Этап - заключительный</vt:lpstr>
      <vt:lpstr>Главная задача проекта - способствовать развитию у маленьких детей  дружеских взаимоотношений. Работа по этой задача началась ещё в адаптационный период.  </vt:lpstr>
      <vt:lpstr>Слайд 27</vt:lpstr>
      <vt:lpstr>Пример взрослого один из эффективных приёмов воспитания. </vt:lpstr>
      <vt:lpstr>Слайд 29</vt:lpstr>
      <vt:lpstr>Знакомство детей  с профессиями ближайшего окружения  подчёркивает значимость их труда.</vt:lpstr>
      <vt:lpstr>Организованная деятельность.</vt:lpstr>
      <vt:lpstr> Для самостоятельной  деятельности детям предоставлено много разнообразных  игр, театров, книг, конструкторов.</vt:lpstr>
      <vt:lpstr>Свои  яркие впечатления  в создании выразительных образов дети отражали в  рисунках, поделках, аппликациях как в организованной, так и в самостоятельной  деятельности.</vt:lpstr>
      <vt:lpstr>Мир ребенка начинается с его семьи. Понимание Родины у дошкольников тесно связано с конкретными представлениями о том, что им близко и дорого. Оно начинается у ребенка с отношения к семье, к самым близким людям – к матери, отцу, бабушке, дедушке.   </vt:lpstr>
      <vt:lpstr>Самообслуживание, труд, культурно- гигиенические навыки в младшем возрасте детям очень необходимы. Здесь они учатся общаться, помогать своим друзьям, заботиться , делать приятное.</vt:lpstr>
      <vt:lpstr>Развлечения и праздники приобщают детей к ценностям культуры, формируют опыт социального взаимодействия.</vt:lpstr>
      <vt:lpstr>Используемая литература</vt:lpstr>
      <vt:lpstr>Слайд 38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DNS</dc:creator>
  <cp:lastModifiedBy>DNS</cp:lastModifiedBy>
  <cp:revision>233</cp:revision>
  <dcterms:created xsi:type="dcterms:W3CDTF">2016-03-22T17:31:53Z</dcterms:created>
  <dcterms:modified xsi:type="dcterms:W3CDTF">2016-06-09T16:57:50Z</dcterms:modified>
</cp:coreProperties>
</file>