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3" r:id="rId4"/>
    <p:sldId id="275" r:id="rId5"/>
    <p:sldId id="274" r:id="rId6"/>
    <p:sldId id="272" r:id="rId7"/>
    <p:sldId id="257" r:id="rId8"/>
    <p:sldId id="258" r:id="rId9"/>
    <p:sldId id="259" r:id="rId10"/>
    <p:sldId id="260" r:id="rId11"/>
    <p:sldId id="271" r:id="rId12"/>
    <p:sldId id="270" r:id="rId13"/>
    <p:sldId id="269"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51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Public\Music\Sample%20Music\Maid%20with%20the%20Flaxen%20Hair.mp3"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7.gif"/><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ользователь\Desktop\fon-dlya-prezentacii-vesna-03.jpg"/>
          <p:cNvPicPr>
            <a:picLocks noChangeAspect="1" noChangeArrowheads="1"/>
          </p:cNvPicPr>
          <p:nvPr/>
        </p:nvPicPr>
        <p:blipFill>
          <a:blip r:embed="rId3"/>
          <a:srcRect/>
          <a:stretch>
            <a:fillRect/>
          </a:stretch>
        </p:blipFill>
        <p:spPr bwMode="auto">
          <a:xfrm>
            <a:off x="0" y="-304800"/>
            <a:ext cx="9525000" cy="7162800"/>
          </a:xfrm>
          <a:prstGeom prst="rect">
            <a:avLst/>
          </a:prstGeom>
          <a:noFill/>
        </p:spPr>
      </p:pic>
      <p:sp>
        <p:nvSpPr>
          <p:cNvPr id="5" name="TextBox 4"/>
          <p:cNvSpPr txBox="1"/>
          <p:nvPr/>
        </p:nvSpPr>
        <p:spPr>
          <a:xfrm>
            <a:off x="571472" y="857232"/>
            <a:ext cx="8358246" cy="2185214"/>
          </a:xfrm>
          <a:prstGeom prst="rect">
            <a:avLst/>
          </a:prstGeom>
          <a:noFill/>
          <a:scene3d>
            <a:camera prst="perspectiveFront"/>
            <a:lightRig rig="freezing" dir="t"/>
          </a:scene3d>
          <a:sp3d>
            <a:bevelT w="152400" h="50800" prst="softRound"/>
          </a:sp3d>
        </p:spPr>
        <p:txBody>
          <a:bodyPr wrap="square" rtlCol="0">
            <a:prstTxWarp prst="textPlain">
              <a:avLst/>
            </a:prstTxWarp>
            <a:spAutoFit/>
          </a:bodyPr>
          <a:lstStyle/>
          <a:p>
            <a:pPr algn="ctr"/>
            <a:r>
              <a:rPr lang="ru-RU" sz="2800" b="1" i="1" cap="all"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Исследовательская работа</a:t>
            </a:r>
          </a:p>
          <a:p>
            <a:pPr algn="ctr"/>
            <a:r>
              <a:rPr lang="ru-RU" sz="5400" b="1" i="1" cap="all"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«Секреты наших растений»</a:t>
            </a:r>
            <a:endParaRPr lang="ru-RU" sz="5400"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8"/>
          <p:cNvSpPr>
            <a:spLocks noChangeArrowheads="1"/>
          </p:cNvSpPr>
          <p:nvPr/>
        </p:nvSpPr>
        <p:spPr bwMode="auto">
          <a:xfrm>
            <a:off x="5214942" y="4429125"/>
            <a:ext cx="3571900" cy="1785938"/>
          </a:xfrm>
          <a:prstGeom prst="rect">
            <a:avLst/>
          </a:prstGeom>
          <a:noFill/>
          <a:ln w="9525">
            <a:noFill/>
            <a:miter lim="800000"/>
            <a:headEnd/>
            <a:tailEnd/>
          </a:ln>
        </p:spPr>
        <p:txBody>
          <a:bodyPr anchor="ctr"/>
          <a:lstStyle/>
          <a:p>
            <a:r>
              <a:rPr lang="ru-RU" sz="2000" b="1" i="1" dirty="0" smtClean="0">
                <a:solidFill>
                  <a:schemeClr val="tx1">
                    <a:lumMod val="95000"/>
                    <a:lumOff val="5000"/>
                  </a:schemeClr>
                </a:solidFill>
                <a:latin typeface="Monotype Corsiva" pitchFamily="66" charset="0"/>
              </a:rPr>
              <a:t>Подготовила:</a:t>
            </a:r>
            <a:r>
              <a:rPr lang="ru-RU" sz="2000" b="1" i="1" dirty="0">
                <a:solidFill>
                  <a:schemeClr val="tx1">
                    <a:lumMod val="95000"/>
                    <a:lumOff val="5000"/>
                  </a:schemeClr>
                </a:solidFill>
                <a:latin typeface="Monotype Corsiva" pitchFamily="66" charset="0"/>
              </a:rPr>
              <a:t/>
            </a:r>
            <a:br>
              <a:rPr lang="ru-RU" sz="2000" b="1" i="1" dirty="0">
                <a:solidFill>
                  <a:schemeClr val="tx1">
                    <a:lumMod val="95000"/>
                    <a:lumOff val="5000"/>
                  </a:schemeClr>
                </a:solidFill>
                <a:latin typeface="Monotype Corsiva" pitchFamily="66" charset="0"/>
              </a:rPr>
            </a:br>
            <a:r>
              <a:rPr lang="ru-RU" sz="2000" b="1" i="1" dirty="0" err="1">
                <a:solidFill>
                  <a:schemeClr val="tx1">
                    <a:lumMod val="95000"/>
                    <a:lumOff val="5000"/>
                  </a:schemeClr>
                </a:solidFill>
                <a:latin typeface="Monotype Corsiva" pitchFamily="66" charset="0"/>
              </a:rPr>
              <a:t>Ярукова</a:t>
            </a:r>
            <a:r>
              <a:rPr lang="ru-RU" sz="2000" b="1" i="1" dirty="0">
                <a:solidFill>
                  <a:schemeClr val="tx1">
                    <a:lumMod val="95000"/>
                    <a:lumOff val="5000"/>
                  </a:schemeClr>
                </a:solidFill>
                <a:latin typeface="Monotype Corsiva" pitchFamily="66" charset="0"/>
              </a:rPr>
              <a:t> Марина </a:t>
            </a:r>
            <a:r>
              <a:rPr lang="ru-RU" sz="2000" b="1" i="1" dirty="0" smtClean="0">
                <a:solidFill>
                  <a:schemeClr val="tx1">
                    <a:lumMod val="95000"/>
                    <a:lumOff val="5000"/>
                  </a:schemeClr>
                </a:solidFill>
                <a:latin typeface="Monotype Corsiva" pitchFamily="66" charset="0"/>
              </a:rPr>
              <a:t>Петровна, </a:t>
            </a:r>
            <a:r>
              <a:rPr lang="ru-RU" sz="2000" b="1" i="1" dirty="0">
                <a:solidFill>
                  <a:schemeClr val="tx1">
                    <a:lumMod val="95000"/>
                    <a:lumOff val="5000"/>
                  </a:schemeClr>
                </a:solidFill>
                <a:latin typeface="Monotype Corsiva" pitchFamily="66" charset="0"/>
              </a:rPr>
              <a:t/>
            </a:r>
            <a:br>
              <a:rPr lang="ru-RU" sz="2000" b="1" i="1" dirty="0">
                <a:solidFill>
                  <a:schemeClr val="tx1">
                    <a:lumMod val="95000"/>
                    <a:lumOff val="5000"/>
                  </a:schemeClr>
                </a:solidFill>
                <a:latin typeface="Monotype Corsiva" pitchFamily="66" charset="0"/>
              </a:rPr>
            </a:br>
            <a:r>
              <a:rPr lang="ru-RU" sz="2000" b="1" i="1" dirty="0" smtClean="0">
                <a:solidFill>
                  <a:schemeClr val="tx1">
                    <a:lumMod val="95000"/>
                    <a:lumOff val="5000"/>
                  </a:schemeClr>
                </a:solidFill>
                <a:latin typeface="Monotype Corsiva" pitchFamily="66" charset="0"/>
              </a:rPr>
              <a:t>воспитатель </a:t>
            </a:r>
            <a:r>
              <a:rPr lang="ru-RU" sz="2000" b="1" i="1" dirty="0">
                <a:solidFill>
                  <a:schemeClr val="tx1">
                    <a:lumMod val="95000"/>
                    <a:lumOff val="5000"/>
                  </a:schemeClr>
                </a:solidFill>
                <a:latin typeface="Monotype Corsiva" pitchFamily="66" charset="0"/>
              </a:rPr>
              <a:t>высшей категории ГБОУ  Школа № 2115  Г. Москва</a:t>
            </a:r>
            <a:br>
              <a:rPr lang="ru-RU" sz="2000" b="1" i="1" dirty="0">
                <a:solidFill>
                  <a:schemeClr val="tx1">
                    <a:lumMod val="95000"/>
                    <a:lumOff val="5000"/>
                  </a:schemeClr>
                </a:solidFill>
                <a:latin typeface="Monotype Corsiva" pitchFamily="66" charset="0"/>
              </a:rPr>
            </a:br>
            <a:r>
              <a:rPr lang="ru-RU" sz="2000" b="1" i="1" dirty="0">
                <a:solidFill>
                  <a:schemeClr val="tx1">
                    <a:lumMod val="95000"/>
                    <a:lumOff val="5000"/>
                  </a:schemeClr>
                </a:solidFill>
                <a:latin typeface="Monotype Corsiva" pitchFamily="66" charset="0"/>
              </a:rPr>
              <a:t> структурное подразделение № 5</a:t>
            </a:r>
            <a:endParaRPr lang="ru-RU" sz="4400" b="1" i="1" dirty="0">
              <a:solidFill>
                <a:schemeClr val="tx1">
                  <a:lumMod val="95000"/>
                  <a:lumOff val="5000"/>
                </a:schemeClr>
              </a:solidFill>
            </a:endParaRPr>
          </a:p>
        </p:txBody>
      </p:sp>
      <p:pic>
        <p:nvPicPr>
          <p:cNvPr id="5122" name="Picture 2" descr="C:\Users\Пользователь\Desktop\rastenie-animatsionnaya-kartinka-0048.gif"/>
          <p:cNvPicPr>
            <a:picLocks noChangeAspect="1" noChangeArrowheads="1" noCrop="1"/>
          </p:cNvPicPr>
          <p:nvPr/>
        </p:nvPicPr>
        <p:blipFill>
          <a:blip r:embed="rId4"/>
          <a:srcRect/>
          <a:stretch>
            <a:fillRect/>
          </a:stretch>
        </p:blipFill>
        <p:spPr bwMode="auto">
          <a:xfrm>
            <a:off x="3428992" y="3857628"/>
            <a:ext cx="1357322" cy="2423789"/>
          </a:xfrm>
          <a:prstGeom prst="rect">
            <a:avLst/>
          </a:prstGeom>
          <a:noFill/>
        </p:spPr>
      </p:pic>
      <p:pic>
        <p:nvPicPr>
          <p:cNvPr id="8" name="Maid with the Flaxen Hair.mp3">
            <a:hlinkClick r:id="" action="ppaction://media"/>
          </p:cNvPr>
          <p:cNvPicPr>
            <a:picLocks noRot="1" noChangeAspect="1"/>
          </p:cNvPicPr>
          <p:nvPr>
            <a:audioFile r:link="rId1"/>
          </p:nvPr>
        </p:nvPicPr>
        <p:blipFill>
          <a:blip r:embed="rId5"/>
          <a:stretch>
            <a:fillRect/>
          </a:stretch>
        </p:blipFill>
        <p:spPr>
          <a:xfrm>
            <a:off x="9144000" y="6553200"/>
            <a:ext cx="304800" cy="304800"/>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ользователь\Desktop\fon-dlya-prezentacii-vesna-03.jpg"/>
          <p:cNvPicPr>
            <a:picLocks noChangeAspect="1" noChangeArrowheads="1"/>
          </p:cNvPicPr>
          <p:nvPr/>
        </p:nvPicPr>
        <p:blipFill>
          <a:blip r:embed="rId2"/>
          <a:srcRect/>
          <a:stretch>
            <a:fillRect/>
          </a:stretch>
        </p:blipFill>
        <p:spPr bwMode="auto">
          <a:xfrm>
            <a:off x="0" y="0"/>
            <a:ext cx="9525000" cy="7162800"/>
          </a:xfrm>
          <a:prstGeom prst="rect">
            <a:avLst/>
          </a:prstGeom>
          <a:noFill/>
        </p:spPr>
      </p:pic>
      <p:sp>
        <p:nvSpPr>
          <p:cNvPr id="5" name="TextBox 4"/>
          <p:cNvSpPr txBox="1"/>
          <p:nvPr/>
        </p:nvSpPr>
        <p:spPr>
          <a:xfrm>
            <a:off x="1857356" y="571480"/>
            <a:ext cx="6673763" cy="523220"/>
          </a:xfrm>
          <a:prstGeom prst="rect">
            <a:avLst/>
          </a:prstGeom>
          <a:noFill/>
        </p:spPr>
        <p:txBody>
          <a:bodyPr wrap="square" rtlCol="0">
            <a:spAutoFit/>
          </a:bodyPr>
          <a:lstStyle/>
          <a:p>
            <a:pPr algn="ctr"/>
            <a:r>
              <a:rPr lang="ru-RU" sz="2800" b="1" dirty="0" smtClean="0">
                <a:solidFill>
                  <a:srgbClr val="C00000"/>
                </a:solidFill>
                <a:latin typeface="Times New Roman" pitchFamily="18" charset="0"/>
                <a:cs typeface="Times New Roman" pitchFamily="18" charset="0"/>
              </a:rPr>
              <a:t>Исследование «Сквозь лист»</a:t>
            </a:r>
            <a:endParaRPr lang="ru-RU" sz="2800" b="1" dirty="0">
              <a:solidFill>
                <a:srgbClr val="C00000"/>
              </a:solidFill>
              <a:latin typeface="Times New Roman" pitchFamily="18" charset="0"/>
              <a:cs typeface="Times New Roman" pitchFamily="18" charset="0"/>
            </a:endParaRPr>
          </a:p>
        </p:txBody>
      </p:sp>
      <p:sp>
        <p:nvSpPr>
          <p:cNvPr id="6" name="TextBox 5"/>
          <p:cNvSpPr txBox="1"/>
          <p:nvPr/>
        </p:nvSpPr>
        <p:spPr>
          <a:xfrm>
            <a:off x="3571868" y="5286388"/>
            <a:ext cx="5286412" cy="1015663"/>
          </a:xfrm>
          <a:prstGeom prst="rect">
            <a:avLst/>
          </a:prstGeom>
          <a:noFill/>
        </p:spPr>
        <p:txBody>
          <a:bodyPr wrap="square" rtlCol="0">
            <a:spAutoFit/>
          </a:bodyPr>
          <a:lstStyle/>
          <a:p>
            <a:r>
              <a:rPr lang="ru-RU" sz="2000" b="1" dirty="0" smtClean="0">
                <a:solidFill>
                  <a:srgbClr val="C00000"/>
                </a:solidFill>
                <a:latin typeface="Times New Roman" pitchFamily="18" charset="0"/>
                <a:cs typeface="Times New Roman" pitchFamily="18" charset="0"/>
              </a:rPr>
              <a:t>С помощью нехитрого устройства мы откачали воздух из емкости .Доступ в емкость прекратился.</a:t>
            </a:r>
            <a:endParaRPr lang="ru-RU" sz="2000" b="1" dirty="0">
              <a:solidFill>
                <a:srgbClr val="C00000"/>
              </a:solidFill>
              <a:latin typeface="Times New Roman" pitchFamily="18" charset="0"/>
              <a:cs typeface="Times New Roman" pitchFamily="18" charset="0"/>
            </a:endParaRPr>
          </a:p>
        </p:txBody>
      </p:sp>
      <p:pic>
        <p:nvPicPr>
          <p:cNvPr id="4" name="Picture 2" descr="C:\Users\Пользователь\Desktop\алена\IMG-20171107-WA0003.jpg"/>
          <p:cNvPicPr>
            <a:picLocks noChangeAspect="1" noChangeArrowheads="1"/>
          </p:cNvPicPr>
          <p:nvPr/>
        </p:nvPicPr>
        <p:blipFill>
          <a:blip r:embed="rId3" cstate="print"/>
          <a:srcRect/>
          <a:stretch>
            <a:fillRect/>
          </a:stretch>
        </p:blipFill>
        <p:spPr bwMode="auto">
          <a:xfrm>
            <a:off x="1428728" y="1643050"/>
            <a:ext cx="2714644" cy="29573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8" name="Picture 4" descr="C:\Users\Пользователь\Desktop\алена\IMG-20171107-WA0001.jpg"/>
          <p:cNvPicPr>
            <a:picLocks noChangeAspect="1" noChangeArrowheads="1"/>
          </p:cNvPicPr>
          <p:nvPr/>
        </p:nvPicPr>
        <p:blipFill>
          <a:blip r:embed="rId4" cstate="print"/>
          <a:srcRect/>
          <a:stretch>
            <a:fillRect/>
          </a:stretch>
        </p:blipFill>
        <p:spPr bwMode="auto">
          <a:xfrm>
            <a:off x="5357818" y="1643050"/>
            <a:ext cx="2357454" cy="30003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ользователь\Desktop\fon-dlya-prezentacii-vesna-03.jpg"/>
          <p:cNvPicPr>
            <a:picLocks noChangeAspect="1" noChangeArrowheads="1"/>
          </p:cNvPicPr>
          <p:nvPr/>
        </p:nvPicPr>
        <p:blipFill>
          <a:blip r:embed="rId2"/>
          <a:srcRect/>
          <a:stretch>
            <a:fillRect/>
          </a:stretch>
        </p:blipFill>
        <p:spPr bwMode="auto">
          <a:xfrm>
            <a:off x="-190500" y="-152400"/>
            <a:ext cx="9525000" cy="7162800"/>
          </a:xfrm>
          <a:prstGeom prst="rect">
            <a:avLst/>
          </a:prstGeom>
          <a:noFill/>
        </p:spPr>
      </p:pic>
      <p:sp>
        <p:nvSpPr>
          <p:cNvPr id="5" name="TextBox 4"/>
          <p:cNvSpPr txBox="1"/>
          <p:nvPr/>
        </p:nvSpPr>
        <p:spPr>
          <a:xfrm>
            <a:off x="357158" y="357166"/>
            <a:ext cx="8786842" cy="1569660"/>
          </a:xfrm>
          <a:prstGeom prst="rect">
            <a:avLst/>
          </a:prstGeom>
          <a:noFill/>
        </p:spPr>
        <p:txBody>
          <a:bodyPr wrap="square" rtlCol="0">
            <a:spAutoFit/>
          </a:bodyPr>
          <a:lstStyle/>
          <a:p>
            <a:r>
              <a:rPr lang="ru-RU" sz="2400" b="1" dirty="0" smtClean="0">
                <a:solidFill>
                  <a:srgbClr val="C00000"/>
                </a:solidFill>
                <a:latin typeface="Times New Roman" pitchFamily="18" charset="0"/>
                <a:cs typeface="Times New Roman" pitchFamily="18" charset="0"/>
              </a:rPr>
              <a:t>Вскоре мы заметили выделение пузырьков воздуха из среза черенка  листа . Алена была обрадована  тем, что своими руками добилась </a:t>
            </a:r>
            <a:r>
              <a:rPr lang="ru-RU" sz="2400" b="1" dirty="0" smtClean="0">
                <a:solidFill>
                  <a:srgbClr val="C00000"/>
                </a:solidFill>
                <a:latin typeface="Times New Roman" pitchFamily="18" charset="0"/>
                <a:cs typeface="Times New Roman" pitchFamily="18" charset="0"/>
              </a:rPr>
              <a:t>результата. </a:t>
            </a:r>
            <a:r>
              <a:rPr lang="ru-RU" sz="2400" b="1" smtClean="0">
                <a:solidFill>
                  <a:srgbClr val="C00000"/>
                </a:solidFill>
                <a:latin typeface="Times New Roman" pitchFamily="18" charset="0"/>
                <a:cs typeface="Times New Roman" pitchFamily="18" charset="0"/>
              </a:rPr>
              <a:t>Екатерина </a:t>
            </a:r>
            <a:r>
              <a:rPr lang="ru-RU" sz="2400" b="1" dirty="0" smtClean="0">
                <a:solidFill>
                  <a:srgbClr val="C00000"/>
                </a:solidFill>
                <a:latin typeface="Times New Roman" pitchFamily="18" charset="0"/>
                <a:cs typeface="Times New Roman" pitchFamily="18" charset="0"/>
              </a:rPr>
              <a:t>Николаевна разделила восторг своей дочери</a:t>
            </a:r>
            <a:endParaRPr lang="ru-RU" sz="2400" b="1" dirty="0">
              <a:solidFill>
                <a:srgbClr val="C00000"/>
              </a:solidFill>
              <a:latin typeface="Times New Roman" pitchFamily="18" charset="0"/>
              <a:cs typeface="Times New Roman" pitchFamily="18" charset="0"/>
            </a:endParaRPr>
          </a:p>
        </p:txBody>
      </p:sp>
      <p:pic>
        <p:nvPicPr>
          <p:cNvPr id="6" name="Picture 3" descr="C:\Users\Пользователь\Desktop\алена\IMG-20171107-WA0006.jpg"/>
          <p:cNvPicPr>
            <a:picLocks noChangeAspect="1" noChangeArrowheads="1"/>
          </p:cNvPicPr>
          <p:nvPr/>
        </p:nvPicPr>
        <p:blipFill>
          <a:blip r:embed="rId3"/>
          <a:srcRect/>
          <a:stretch>
            <a:fillRect/>
          </a:stretch>
        </p:blipFill>
        <p:spPr bwMode="auto">
          <a:xfrm>
            <a:off x="357158" y="1928802"/>
            <a:ext cx="2214578" cy="30003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2" descr="C:\Users\Пользователь\Desktop\алена\IMG-20171107-WA0004.jpg"/>
          <p:cNvPicPr>
            <a:picLocks noChangeAspect="1" noChangeArrowheads="1"/>
          </p:cNvPicPr>
          <p:nvPr/>
        </p:nvPicPr>
        <p:blipFill>
          <a:blip r:embed="rId4" cstate="print"/>
          <a:srcRect/>
          <a:stretch>
            <a:fillRect/>
          </a:stretch>
        </p:blipFill>
        <p:spPr bwMode="auto">
          <a:xfrm flipH="1">
            <a:off x="6143636" y="1857364"/>
            <a:ext cx="2762184" cy="31193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1" name="Picture 3" descr="C:\Users\Пользователь\Desktop\алена\IMG-20171107-WA0013.jpg"/>
          <p:cNvPicPr>
            <a:picLocks noChangeAspect="1" noChangeArrowheads="1"/>
          </p:cNvPicPr>
          <p:nvPr/>
        </p:nvPicPr>
        <p:blipFill>
          <a:blip r:embed="rId5"/>
          <a:srcRect/>
          <a:stretch>
            <a:fillRect/>
          </a:stretch>
        </p:blipFill>
        <p:spPr bwMode="auto">
          <a:xfrm>
            <a:off x="3071802" y="2786058"/>
            <a:ext cx="2662231" cy="2506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ользователь\Desktop\fon-dlya-prezentacii-vesna-03.jpg"/>
          <p:cNvPicPr>
            <a:picLocks noChangeAspect="1" noChangeArrowheads="1"/>
          </p:cNvPicPr>
          <p:nvPr/>
        </p:nvPicPr>
        <p:blipFill>
          <a:blip r:embed="rId2"/>
          <a:srcRect/>
          <a:stretch>
            <a:fillRect/>
          </a:stretch>
        </p:blipFill>
        <p:spPr bwMode="auto">
          <a:xfrm>
            <a:off x="-214346" y="0"/>
            <a:ext cx="9525000" cy="7162800"/>
          </a:xfrm>
          <a:prstGeom prst="rect">
            <a:avLst/>
          </a:prstGeom>
          <a:noFill/>
        </p:spPr>
      </p:pic>
      <p:sp>
        <p:nvSpPr>
          <p:cNvPr id="5" name="TextBox 4"/>
          <p:cNvSpPr txBox="1"/>
          <p:nvPr/>
        </p:nvSpPr>
        <p:spPr>
          <a:xfrm>
            <a:off x="1000100" y="0"/>
            <a:ext cx="8131006" cy="584775"/>
          </a:xfrm>
          <a:prstGeom prst="rect">
            <a:avLst/>
          </a:prstGeom>
          <a:noFill/>
        </p:spPr>
        <p:txBody>
          <a:bodyPr wrap="square" rtlCol="0">
            <a:spAutoFit/>
          </a:bodyPr>
          <a:lstStyle/>
          <a:p>
            <a:pPr algn="ctr"/>
            <a:r>
              <a:rPr lang="ru-RU" sz="3200" b="1" dirty="0" smtClean="0">
                <a:solidFill>
                  <a:srgbClr val="C00000"/>
                </a:solidFill>
                <a:latin typeface="Times New Roman" pitchFamily="18" charset="0"/>
                <a:cs typeface="Times New Roman" pitchFamily="18" charset="0"/>
              </a:rPr>
              <a:t>«Нужен ли корешкам воздух?»</a:t>
            </a:r>
            <a:endParaRPr lang="ru-RU" sz="3200" b="1" dirty="0">
              <a:solidFill>
                <a:srgbClr val="C00000"/>
              </a:solidFill>
              <a:latin typeface="Times New Roman" pitchFamily="18" charset="0"/>
              <a:cs typeface="Times New Roman" pitchFamily="18" charset="0"/>
            </a:endParaRPr>
          </a:p>
        </p:txBody>
      </p:sp>
      <p:sp>
        <p:nvSpPr>
          <p:cNvPr id="6" name="TextBox 5"/>
          <p:cNvSpPr txBox="1"/>
          <p:nvPr/>
        </p:nvSpPr>
        <p:spPr>
          <a:xfrm>
            <a:off x="357158" y="1000108"/>
            <a:ext cx="8429684" cy="1631216"/>
          </a:xfrm>
          <a:prstGeom prst="rect">
            <a:avLst/>
          </a:prstGeom>
          <a:noFill/>
        </p:spPr>
        <p:txBody>
          <a:bodyPr wrap="square" rtlCol="0">
            <a:spAutoFit/>
          </a:bodyPr>
          <a:lstStyle/>
          <a:p>
            <a:r>
              <a:rPr lang="ru-RU" sz="2000" b="1" dirty="0" smtClean="0">
                <a:solidFill>
                  <a:srgbClr val="C00000"/>
                </a:solidFill>
                <a:latin typeface="Times New Roman" pitchFamily="18" charset="0"/>
                <a:cs typeface="Times New Roman" pitchFamily="18" charset="0"/>
              </a:rPr>
              <a:t>Мы начали длительное наблюдение за двумя одинаковыми комнатными растениями(номер один и два), только растение № 1 регулярно рыхлилось, а растение № 2 долгое время оставалось без рыхления. Результат удивил всех участников проекта. Алена решила , что «буду всегда рыхлить дома растения».</a:t>
            </a:r>
            <a:endParaRPr lang="ru-RU" sz="2000" b="1" dirty="0">
              <a:solidFill>
                <a:srgbClr val="C00000"/>
              </a:solidFill>
              <a:latin typeface="Times New Roman" pitchFamily="18" charset="0"/>
              <a:cs typeface="Times New Roman" pitchFamily="18" charset="0"/>
            </a:endParaRPr>
          </a:p>
        </p:txBody>
      </p:sp>
      <p:pic>
        <p:nvPicPr>
          <p:cNvPr id="3074" name="Рисунок 24" descr="S5008077"/>
          <p:cNvPicPr>
            <a:picLocks noChangeAspect="1" noChangeArrowheads="1"/>
          </p:cNvPicPr>
          <p:nvPr/>
        </p:nvPicPr>
        <p:blipFill>
          <a:blip r:embed="rId3"/>
          <a:srcRect/>
          <a:stretch>
            <a:fillRect/>
          </a:stretch>
        </p:blipFill>
        <p:spPr bwMode="auto">
          <a:xfrm>
            <a:off x="1000100" y="2857496"/>
            <a:ext cx="2787650" cy="2260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075" name="Рисунок 32" descr="S5008180"/>
          <p:cNvPicPr>
            <a:picLocks noChangeAspect="1" noChangeArrowheads="1"/>
          </p:cNvPicPr>
          <p:nvPr/>
        </p:nvPicPr>
        <p:blipFill>
          <a:blip r:embed="rId4"/>
          <a:srcRect/>
          <a:stretch>
            <a:fillRect/>
          </a:stretch>
        </p:blipFill>
        <p:spPr bwMode="auto">
          <a:xfrm>
            <a:off x="4857752" y="2857496"/>
            <a:ext cx="2832100" cy="2286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ользователь\Desktop\fon-dlya-prezentacii-vesna-03.jpg"/>
          <p:cNvPicPr>
            <a:picLocks noChangeAspect="1" noChangeArrowheads="1"/>
          </p:cNvPicPr>
          <p:nvPr/>
        </p:nvPicPr>
        <p:blipFill>
          <a:blip r:embed="rId2"/>
          <a:srcRect/>
          <a:stretch>
            <a:fillRect/>
          </a:stretch>
        </p:blipFill>
        <p:spPr bwMode="auto">
          <a:xfrm>
            <a:off x="-190500" y="-152400"/>
            <a:ext cx="9525000" cy="7162800"/>
          </a:xfrm>
          <a:prstGeom prst="rect">
            <a:avLst/>
          </a:prstGeom>
          <a:noFill/>
        </p:spPr>
      </p:pic>
      <p:sp>
        <p:nvSpPr>
          <p:cNvPr id="5" name="TextBox 4"/>
          <p:cNvSpPr txBox="1"/>
          <p:nvPr/>
        </p:nvSpPr>
        <p:spPr>
          <a:xfrm>
            <a:off x="642910" y="571480"/>
            <a:ext cx="8143932" cy="4462760"/>
          </a:xfrm>
          <a:prstGeom prst="rect">
            <a:avLst/>
          </a:prstGeom>
          <a:noFill/>
        </p:spPr>
        <p:txBody>
          <a:bodyPr wrap="square" rtlCol="0">
            <a:spAutoFit/>
          </a:bodyPr>
          <a:lstStyle/>
          <a:p>
            <a:r>
              <a:rPr lang="ru-RU" sz="3200" b="1" dirty="0" smtClean="0">
                <a:solidFill>
                  <a:srgbClr val="C00000"/>
                </a:solidFill>
                <a:latin typeface="Times New Roman" pitchFamily="18" charset="0"/>
                <a:cs typeface="Times New Roman" pitchFamily="18" charset="0"/>
              </a:rPr>
              <a:t>Результат</a:t>
            </a:r>
            <a:r>
              <a:rPr lang="ru-RU" sz="2400" b="1" dirty="0" smtClean="0">
                <a:solidFill>
                  <a:srgbClr val="C00000"/>
                </a:solidFill>
              </a:rPr>
              <a:t>:</a:t>
            </a:r>
          </a:p>
          <a:p>
            <a:endParaRPr lang="ru-RU" sz="2800" b="1" dirty="0" smtClean="0">
              <a:solidFill>
                <a:srgbClr val="C00000"/>
              </a:solidFill>
            </a:endParaRPr>
          </a:p>
          <a:p>
            <a:pPr>
              <a:buFont typeface="Wingdings" pitchFamily="2" charset="2"/>
              <a:buChar char="v"/>
            </a:pPr>
            <a:r>
              <a:rPr lang="ru-RU" sz="2800" b="1" dirty="0" smtClean="0">
                <a:solidFill>
                  <a:srgbClr val="C00000"/>
                </a:solidFill>
              </a:rPr>
              <a:t>Я выяснила, что растения дышат</a:t>
            </a:r>
          </a:p>
          <a:p>
            <a:pPr>
              <a:buFont typeface="Wingdings" pitchFamily="2" charset="2"/>
              <a:buChar char="v"/>
            </a:pPr>
            <a:endParaRPr lang="ru-RU" sz="2800" b="1" dirty="0" smtClean="0">
              <a:solidFill>
                <a:srgbClr val="C00000"/>
              </a:solidFill>
            </a:endParaRPr>
          </a:p>
          <a:p>
            <a:pPr>
              <a:buFont typeface="Wingdings" pitchFamily="2" charset="2"/>
              <a:buChar char="v"/>
            </a:pPr>
            <a:r>
              <a:rPr lang="ru-RU" sz="2800" b="1" dirty="0" smtClean="0">
                <a:solidFill>
                  <a:srgbClr val="C00000"/>
                </a:solidFill>
              </a:rPr>
              <a:t>Воздух проходит через листья</a:t>
            </a:r>
          </a:p>
          <a:p>
            <a:pPr>
              <a:buFont typeface="Wingdings" pitchFamily="2" charset="2"/>
              <a:buChar char="v"/>
            </a:pPr>
            <a:endParaRPr lang="ru-RU" sz="2800" b="1" dirty="0" smtClean="0">
              <a:solidFill>
                <a:srgbClr val="C00000"/>
              </a:solidFill>
            </a:endParaRPr>
          </a:p>
          <a:p>
            <a:pPr>
              <a:buFont typeface="Wingdings" pitchFamily="2" charset="2"/>
              <a:buChar char="v"/>
            </a:pPr>
            <a:r>
              <a:rPr lang="ru-RU" sz="2800" b="1" dirty="0" smtClean="0">
                <a:solidFill>
                  <a:srgbClr val="C00000"/>
                </a:solidFill>
              </a:rPr>
              <a:t>Воздух проходит через корни</a:t>
            </a:r>
          </a:p>
          <a:p>
            <a:pPr>
              <a:buFont typeface="Wingdings" pitchFamily="2" charset="2"/>
              <a:buChar char="v"/>
            </a:pPr>
            <a:endParaRPr lang="ru-RU" sz="2800" b="1" dirty="0" smtClean="0">
              <a:solidFill>
                <a:srgbClr val="C00000"/>
              </a:solidFill>
            </a:endParaRPr>
          </a:p>
          <a:p>
            <a:pPr>
              <a:buFont typeface="Wingdings" pitchFamily="2" charset="2"/>
              <a:buChar char="v"/>
            </a:pPr>
            <a:r>
              <a:rPr lang="ru-RU" sz="2800" b="1" dirty="0" smtClean="0">
                <a:solidFill>
                  <a:srgbClr val="C00000"/>
                </a:solidFill>
              </a:rPr>
              <a:t>Если за растением не ухаживать ( не поливать и не рыхлить) – оно погибнет.</a:t>
            </a:r>
            <a:endParaRPr lang="ru-RU" sz="2800" b="1" dirty="0">
              <a:solidFill>
                <a:srgbClr val="C00000"/>
              </a:solidFill>
            </a:endParaRPr>
          </a:p>
        </p:txBody>
      </p:sp>
      <p:pic>
        <p:nvPicPr>
          <p:cNvPr id="6" name="Picture 3" descr="C:\Users\Пользователь\Desktop\111.gif"/>
          <p:cNvPicPr>
            <a:picLocks noChangeAspect="1" noChangeArrowheads="1" noCrop="1"/>
          </p:cNvPicPr>
          <p:nvPr/>
        </p:nvPicPr>
        <p:blipFill>
          <a:blip r:embed="rId3"/>
          <a:srcRect/>
          <a:stretch>
            <a:fillRect/>
          </a:stretch>
        </p:blipFill>
        <p:spPr bwMode="auto">
          <a:xfrm>
            <a:off x="6286512" y="4714860"/>
            <a:ext cx="2143140" cy="214314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ользователь\Desktop\fon-dlya-prezentacii-vesna-03.jpg"/>
          <p:cNvPicPr>
            <a:picLocks noChangeAspect="1" noChangeArrowheads="1"/>
          </p:cNvPicPr>
          <p:nvPr/>
        </p:nvPicPr>
        <p:blipFill>
          <a:blip r:embed="rId2"/>
          <a:srcRect/>
          <a:stretch>
            <a:fillRect/>
          </a:stretch>
        </p:blipFill>
        <p:spPr bwMode="auto">
          <a:xfrm>
            <a:off x="0" y="-304800"/>
            <a:ext cx="9525000" cy="7162800"/>
          </a:xfrm>
          <a:prstGeom prst="rect">
            <a:avLst/>
          </a:prstGeom>
          <a:noFill/>
        </p:spPr>
      </p:pic>
      <p:pic>
        <p:nvPicPr>
          <p:cNvPr id="4100" name="Picture 4" descr="C:\Users\Пользователь\Desktop\cveta-1163.gif"/>
          <p:cNvPicPr>
            <a:picLocks noChangeAspect="1" noChangeArrowheads="1" noCrop="1"/>
          </p:cNvPicPr>
          <p:nvPr/>
        </p:nvPicPr>
        <p:blipFill>
          <a:blip r:embed="rId3"/>
          <a:srcRect/>
          <a:stretch>
            <a:fillRect/>
          </a:stretch>
        </p:blipFill>
        <p:spPr bwMode="auto">
          <a:xfrm>
            <a:off x="0" y="-285776"/>
            <a:ext cx="3714776" cy="1615106"/>
          </a:xfrm>
          <a:prstGeom prst="rect">
            <a:avLst/>
          </a:prstGeom>
          <a:noFill/>
        </p:spPr>
      </p:pic>
      <p:pic>
        <p:nvPicPr>
          <p:cNvPr id="4101" name="Picture 5" descr="C:\Users\Пользователь\Desktop\227593372.gif"/>
          <p:cNvPicPr>
            <a:picLocks noChangeAspect="1" noChangeArrowheads="1" noCrop="1"/>
          </p:cNvPicPr>
          <p:nvPr/>
        </p:nvPicPr>
        <p:blipFill>
          <a:blip r:embed="rId4"/>
          <a:srcRect/>
          <a:stretch>
            <a:fillRect/>
          </a:stretch>
        </p:blipFill>
        <p:spPr bwMode="auto">
          <a:xfrm>
            <a:off x="-285785" y="3786191"/>
            <a:ext cx="2210921" cy="3071810"/>
          </a:xfrm>
          <a:prstGeom prst="rect">
            <a:avLst/>
          </a:prstGeom>
          <a:noFill/>
        </p:spPr>
      </p:pic>
      <p:pic>
        <p:nvPicPr>
          <p:cNvPr id="4102" name="Picture 6" descr="C:\Users\Пользователь\Desktop\227593372.gif"/>
          <p:cNvPicPr>
            <a:picLocks noChangeAspect="1" noChangeArrowheads="1" noCrop="1"/>
          </p:cNvPicPr>
          <p:nvPr/>
        </p:nvPicPr>
        <p:blipFill>
          <a:blip r:embed="rId4"/>
          <a:srcRect/>
          <a:stretch>
            <a:fillRect/>
          </a:stretch>
        </p:blipFill>
        <p:spPr bwMode="auto">
          <a:xfrm>
            <a:off x="7797852" y="3929066"/>
            <a:ext cx="2108087" cy="2928934"/>
          </a:xfrm>
          <a:prstGeom prst="rect">
            <a:avLst/>
          </a:prstGeom>
          <a:noFill/>
        </p:spPr>
      </p:pic>
      <p:pic>
        <p:nvPicPr>
          <p:cNvPr id="4103" name="Picture 7" descr="C:\Users\Пользователь\Desktop\971590300.gif"/>
          <p:cNvPicPr>
            <a:picLocks noChangeAspect="1" noChangeArrowheads="1" noCrop="1"/>
          </p:cNvPicPr>
          <p:nvPr/>
        </p:nvPicPr>
        <p:blipFill>
          <a:blip r:embed="rId5"/>
          <a:srcRect/>
          <a:stretch>
            <a:fillRect/>
          </a:stretch>
        </p:blipFill>
        <p:spPr bwMode="auto">
          <a:xfrm>
            <a:off x="2000232" y="-214338"/>
            <a:ext cx="6286544" cy="6286544"/>
          </a:xfrm>
          <a:prstGeom prst="rect">
            <a:avLst/>
          </a:prstGeom>
          <a:noFill/>
        </p:spPr>
      </p:pic>
      <p:pic>
        <p:nvPicPr>
          <p:cNvPr id="12" name="Picture 4" descr="C:\Users\Пользователь\Desktop\cveta-1163.gif"/>
          <p:cNvPicPr>
            <a:picLocks noChangeAspect="1" noChangeArrowheads="1" noCrop="1"/>
          </p:cNvPicPr>
          <p:nvPr/>
        </p:nvPicPr>
        <p:blipFill>
          <a:blip r:embed="rId3"/>
          <a:srcRect/>
          <a:stretch>
            <a:fillRect/>
          </a:stretch>
        </p:blipFill>
        <p:spPr bwMode="auto">
          <a:xfrm>
            <a:off x="5643570" y="-285776"/>
            <a:ext cx="3714776" cy="161510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ользователь\Desktop\fon-dlya-prezentacii-vesna-03.jpg"/>
          <p:cNvPicPr>
            <a:picLocks noChangeAspect="1" noChangeArrowheads="1"/>
          </p:cNvPicPr>
          <p:nvPr/>
        </p:nvPicPr>
        <p:blipFill>
          <a:blip r:embed="rId2"/>
          <a:srcRect/>
          <a:stretch>
            <a:fillRect/>
          </a:stretch>
        </p:blipFill>
        <p:spPr bwMode="auto">
          <a:xfrm>
            <a:off x="-214346" y="-304800"/>
            <a:ext cx="9525000" cy="7162800"/>
          </a:xfrm>
          <a:prstGeom prst="rect">
            <a:avLst/>
          </a:prstGeom>
          <a:noFill/>
        </p:spPr>
      </p:pic>
      <p:pic>
        <p:nvPicPr>
          <p:cNvPr id="4" name="Picture 2" descr="C:\Users\Пользователь\Desktop\image (1).jpg"/>
          <p:cNvPicPr>
            <a:picLocks noChangeAspect="1" noChangeArrowheads="1"/>
          </p:cNvPicPr>
          <p:nvPr/>
        </p:nvPicPr>
        <p:blipFill>
          <a:blip r:embed="rId3"/>
          <a:srcRect/>
          <a:stretch>
            <a:fillRect/>
          </a:stretch>
        </p:blipFill>
        <p:spPr bwMode="auto">
          <a:xfrm>
            <a:off x="6643702" y="1428736"/>
            <a:ext cx="1746107" cy="2643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428860" y="214290"/>
            <a:ext cx="4071966" cy="646331"/>
          </a:xfrm>
          <a:prstGeom prst="rect">
            <a:avLst/>
          </a:prstGeom>
          <a:noFill/>
        </p:spPr>
        <p:txBody>
          <a:bodyPr wrap="square" rtlCol="0">
            <a:spAutoFit/>
          </a:bodyPr>
          <a:lstStyle/>
          <a:p>
            <a:r>
              <a:rPr lang="ru-RU" sz="3600" b="1" dirty="0" smtClean="0">
                <a:solidFill>
                  <a:srgbClr val="C00000"/>
                </a:solidFill>
              </a:rPr>
              <a:t>Участники проекта</a:t>
            </a:r>
            <a:endParaRPr lang="ru-RU" sz="3600" b="1" dirty="0">
              <a:solidFill>
                <a:srgbClr val="C00000"/>
              </a:solidFill>
            </a:endParaRPr>
          </a:p>
        </p:txBody>
      </p:sp>
      <p:pic>
        <p:nvPicPr>
          <p:cNvPr id="1027" name="Picture 3" descr="C:\Users\Пользователь\Desktop\6u3Kct3c5j0.jpg"/>
          <p:cNvPicPr>
            <a:picLocks noChangeAspect="1" noChangeArrowheads="1"/>
          </p:cNvPicPr>
          <p:nvPr/>
        </p:nvPicPr>
        <p:blipFill>
          <a:blip r:embed="rId4"/>
          <a:srcRect/>
          <a:stretch>
            <a:fillRect/>
          </a:stretch>
        </p:blipFill>
        <p:spPr bwMode="auto">
          <a:xfrm>
            <a:off x="1071538" y="1428736"/>
            <a:ext cx="1709553" cy="2614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C:\Users\Пользователь\Desktop\OQLAsYr4irA - копия.jpg"/>
          <p:cNvPicPr>
            <a:picLocks noChangeAspect="1" noChangeArrowheads="1"/>
          </p:cNvPicPr>
          <p:nvPr/>
        </p:nvPicPr>
        <p:blipFill>
          <a:blip r:embed="rId5"/>
          <a:srcRect/>
          <a:stretch>
            <a:fillRect/>
          </a:stretch>
        </p:blipFill>
        <p:spPr bwMode="auto">
          <a:xfrm>
            <a:off x="3714744" y="2071678"/>
            <a:ext cx="1984374" cy="2564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6572264" y="4857760"/>
            <a:ext cx="2857521" cy="923330"/>
          </a:xfrm>
          <a:prstGeom prst="rect">
            <a:avLst/>
          </a:prstGeom>
          <a:noFill/>
        </p:spPr>
        <p:txBody>
          <a:bodyPr wrap="square" rtlCol="0">
            <a:spAutoFit/>
          </a:bodyPr>
          <a:lstStyle/>
          <a:p>
            <a:r>
              <a:rPr lang="ru-RU" b="1" dirty="0" smtClean="0">
                <a:solidFill>
                  <a:srgbClr val="FF0000"/>
                </a:solidFill>
              </a:rPr>
              <a:t>Руководитель:</a:t>
            </a:r>
          </a:p>
          <a:p>
            <a:pPr algn="ctr"/>
            <a:r>
              <a:rPr lang="ru-RU" b="1" dirty="0" smtClean="0"/>
              <a:t> </a:t>
            </a:r>
            <a:r>
              <a:rPr lang="ru-RU" b="1" dirty="0" err="1" smtClean="0">
                <a:solidFill>
                  <a:srgbClr val="C00000"/>
                </a:solidFill>
              </a:rPr>
              <a:t>Ярукова</a:t>
            </a:r>
            <a:r>
              <a:rPr lang="ru-RU" b="1" dirty="0" smtClean="0">
                <a:solidFill>
                  <a:srgbClr val="C00000"/>
                </a:solidFill>
              </a:rPr>
              <a:t>  Марина Петровна</a:t>
            </a:r>
            <a:endParaRPr lang="ru-RU" b="1" dirty="0">
              <a:solidFill>
                <a:srgbClr val="C00000"/>
              </a:solidFill>
            </a:endParaRPr>
          </a:p>
        </p:txBody>
      </p:sp>
      <p:sp>
        <p:nvSpPr>
          <p:cNvPr id="12" name="TextBox 11"/>
          <p:cNvSpPr txBox="1"/>
          <p:nvPr/>
        </p:nvSpPr>
        <p:spPr>
          <a:xfrm>
            <a:off x="928662" y="4286256"/>
            <a:ext cx="2286016" cy="646331"/>
          </a:xfrm>
          <a:prstGeom prst="rect">
            <a:avLst/>
          </a:prstGeom>
          <a:noFill/>
        </p:spPr>
        <p:txBody>
          <a:bodyPr wrap="square" rtlCol="0">
            <a:spAutoFit/>
          </a:bodyPr>
          <a:lstStyle/>
          <a:p>
            <a:r>
              <a:rPr lang="ru-RU" b="1" dirty="0" smtClean="0">
                <a:solidFill>
                  <a:srgbClr val="C00000"/>
                </a:solidFill>
              </a:rPr>
              <a:t>Участник проекта:</a:t>
            </a:r>
          </a:p>
          <a:p>
            <a:r>
              <a:rPr lang="ru-RU" b="1" dirty="0" smtClean="0">
                <a:solidFill>
                  <a:srgbClr val="C00000"/>
                </a:solidFill>
              </a:rPr>
              <a:t> Казакова Е.Н.</a:t>
            </a:r>
            <a:endParaRPr lang="ru-RU" b="1" dirty="0">
              <a:solidFill>
                <a:srgbClr val="C00000"/>
              </a:solidFill>
            </a:endParaRPr>
          </a:p>
        </p:txBody>
      </p:sp>
      <p:sp>
        <p:nvSpPr>
          <p:cNvPr id="13" name="TextBox 12"/>
          <p:cNvSpPr txBox="1"/>
          <p:nvPr/>
        </p:nvSpPr>
        <p:spPr>
          <a:xfrm>
            <a:off x="3857621" y="5000636"/>
            <a:ext cx="2000264" cy="646331"/>
          </a:xfrm>
          <a:prstGeom prst="rect">
            <a:avLst/>
          </a:prstGeom>
          <a:noFill/>
        </p:spPr>
        <p:txBody>
          <a:bodyPr wrap="square" rtlCol="0">
            <a:spAutoFit/>
          </a:bodyPr>
          <a:lstStyle/>
          <a:p>
            <a:r>
              <a:rPr lang="ru-RU" b="1" dirty="0" smtClean="0">
                <a:solidFill>
                  <a:srgbClr val="C00000"/>
                </a:solidFill>
              </a:rPr>
              <a:t>Автор проекта:</a:t>
            </a:r>
          </a:p>
          <a:p>
            <a:r>
              <a:rPr lang="ru-RU" b="1" dirty="0" smtClean="0">
                <a:solidFill>
                  <a:srgbClr val="C00000"/>
                </a:solidFill>
              </a:rPr>
              <a:t>Алена Казакова</a:t>
            </a:r>
            <a:endParaRPr lang="ru-RU" b="1" dirty="0">
              <a:solidFill>
                <a:srgbClr val="C00000"/>
              </a:solidFill>
            </a:endParaRPr>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ользователь\Desktop\fon-dlya-prezentacii-vesna-03.jpg"/>
          <p:cNvPicPr>
            <a:picLocks noChangeAspect="1" noChangeArrowheads="1"/>
          </p:cNvPicPr>
          <p:nvPr/>
        </p:nvPicPr>
        <p:blipFill>
          <a:blip r:embed="rId2"/>
          <a:srcRect/>
          <a:stretch>
            <a:fillRect/>
          </a:stretch>
        </p:blipFill>
        <p:spPr bwMode="auto">
          <a:xfrm>
            <a:off x="-190500" y="-152400"/>
            <a:ext cx="9525000" cy="7162800"/>
          </a:xfrm>
          <a:prstGeom prst="rect">
            <a:avLst/>
          </a:prstGeom>
          <a:noFill/>
        </p:spPr>
      </p:pic>
      <p:sp>
        <p:nvSpPr>
          <p:cNvPr id="20481" name="Rectangle 1"/>
          <p:cNvSpPr>
            <a:spLocks noChangeArrowheads="1"/>
          </p:cNvSpPr>
          <p:nvPr/>
        </p:nvSpPr>
        <p:spPr bwMode="auto">
          <a:xfrm>
            <a:off x="714348" y="0"/>
            <a:ext cx="8429652"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Проблема: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Я очень люблю природу и всё, что с нею связано. Мне нравится ухаживать за комнатными растениями: поливать их, рыхлить, протирать листочки.. Воспитатели всегда отвечают на наши вопросы. Очень интересными для меня бывают также занятия, где нам рассказывают про человека (из каких частей тела он состоит, как переваривается пища, как он дышит). Вот после такого занятия, я спросила</a:t>
            </a:r>
            <a:r>
              <a:rPr kumimoji="0" lang="ru-RU" sz="2000" b="1" i="0" u="none" strike="noStrike" cap="none" normalizeH="0" dirty="0" smtClean="0">
                <a:ln>
                  <a:noFill/>
                </a:ln>
                <a:solidFill>
                  <a:srgbClr val="C00000"/>
                </a:solidFill>
                <a:effectLst/>
                <a:latin typeface="Times New Roman" pitchFamily="18" charset="0"/>
                <a:ea typeface="Calibri" pitchFamily="34" charset="0"/>
                <a:cs typeface="Times New Roman" pitchFamily="18" charset="0"/>
              </a:rPr>
              <a:t> Марину Петровну</a:t>
            </a: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  «Если человек дышит и живёт, то и растения значит тоже дышат, если они растут? А чем же они дышат, ведь у них нет лёгких, как у человека?» Марина</a:t>
            </a:r>
            <a:r>
              <a:rPr kumimoji="0" lang="ru-RU" sz="2000" b="1" i="0" u="none" strike="noStrike" cap="none" normalizeH="0" dirty="0" smtClean="0">
                <a:ln>
                  <a:noFill/>
                </a:ln>
                <a:solidFill>
                  <a:srgbClr val="C00000"/>
                </a:solidFill>
                <a:effectLst/>
                <a:latin typeface="Times New Roman" pitchFamily="18" charset="0"/>
                <a:ea typeface="Calibri" pitchFamily="34" charset="0"/>
                <a:cs typeface="Times New Roman" pitchFamily="18" charset="0"/>
              </a:rPr>
              <a:t> Петровна</a:t>
            </a: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и моя мама решили мне помочь узнать про то, что меня заинтересовало.</a:t>
            </a:r>
            <a:endParaRPr kumimoji="0" lang="ru-RU" sz="2000" b="1" i="0" u="none" strike="noStrike" cap="none" normalizeH="0" baseline="0" dirty="0" smtClean="0">
              <a:ln>
                <a:noFill/>
              </a:ln>
              <a:solidFill>
                <a:srgbClr val="C00000"/>
              </a:solidFill>
              <a:effectLst/>
              <a:latin typeface="Arial" pitchFamily="34" charset="0"/>
              <a:cs typeface="Arial" pitchFamily="34" charset="0"/>
            </a:endParaRPr>
          </a:p>
        </p:txBody>
      </p:sp>
      <p:pic>
        <p:nvPicPr>
          <p:cNvPr id="6146" name="Picture 2" descr="C:\Users\Пользователь\Desktop\785366631.gif"/>
          <p:cNvPicPr>
            <a:picLocks noChangeAspect="1" noChangeArrowheads="1" noCrop="1"/>
          </p:cNvPicPr>
          <p:nvPr/>
        </p:nvPicPr>
        <p:blipFill>
          <a:blip r:embed="rId3"/>
          <a:srcRect/>
          <a:stretch>
            <a:fillRect/>
          </a:stretch>
        </p:blipFill>
        <p:spPr bwMode="auto">
          <a:xfrm>
            <a:off x="6643702" y="4214818"/>
            <a:ext cx="2019300" cy="2857500"/>
          </a:xfrm>
          <a:prstGeom prst="rect">
            <a:avLst/>
          </a:prstGeom>
          <a:noFill/>
        </p:spPr>
      </p:pic>
      <p:pic>
        <p:nvPicPr>
          <p:cNvPr id="6147" name="Picture 3" descr="C:\Users\Пользователь\Desktop\rastenie-animatsionnaya-kartinka-0126.gif"/>
          <p:cNvPicPr>
            <a:picLocks noChangeAspect="1" noChangeArrowheads="1" noCrop="1"/>
          </p:cNvPicPr>
          <p:nvPr/>
        </p:nvPicPr>
        <p:blipFill>
          <a:blip r:embed="rId4"/>
          <a:srcRect/>
          <a:stretch>
            <a:fillRect/>
          </a:stretch>
        </p:blipFill>
        <p:spPr bwMode="auto">
          <a:xfrm>
            <a:off x="4286248" y="4840151"/>
            <a:ext cx="1928826" cy="2017849"/>
          </a:xfrm>
          <a:prstGeom prst="rect">
            <a:avLst/>
          </a:prstGeom>
          <a:noFill/>
        </p:spPr>
      </p:pic>
      <p:pic>
        <p:nvPicPr>
          <p:cNvPr id="8" name="Picture 3" descr="C:\Users\Пользователь\Desktop\rastenie-animatsionnaya-kartinka-0126.gif"/>
          <p:cNvPicPr>
            <a:picLocks noChangeAspect="1" noChangeArrowheads="1" noCrop="1"/>
          </p:cNvPicPr>
          <p:nvPr/>
        </p:nvPicPr>
        <p:blipFill>
          <a:blip r:embed="rId4"/>
          <a:srcRect/>
          <a:stretch>
            <a:fillRect/>
          </a:stretch>
        </p:blipFill>
        <p:spPr bwMode="auto">
          <a:xfrm>
            <a:off x="4438648" y="4992551"/>
            <a:ext cx="1928826" cy="2017849"/>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ользователь\Desktop\fon-dlya-prezentacii-vesna-03.jpg"/>
          <p:cNvPicPr>
            <a:picLocks noChangeAspect="1" noChangeArrowheads="1"/>
          </p:cNvPicPr>
          <p:nvPr/>
        </p:nvPicPr>
        <p:blipFill>
          <a:blip r:embed="rId2"/>
          <a:srcRect/>
          <a:stretch>
            <a:fillRect/>
          </a:stretch>
        </p:blipFill>
        <p:spPr bwMode="auto">
          <a:xfrm>
            <a:off x="-190500" y="-152400"/>
            <a:ext cx="9525000" cy="7162800"/>
          </a:xfrm>
          <a:prstGeom prst="rect">
            <a:avLst/>
          </a:prstGeom>
          <a:noFill/>
        </p:spPr>
      </p:pic>
      <p:sp>
        <p:nvSpPr>
          <p:cNvPr id="19457" name="Rectangle 1"/>
          <p:cNvSpPr>
            <a:spLocks noChangeArrowheads="1"/>
          </p:cNvSpPr>
          <p:nvPr/>
        </p:nvSpPr>
        <p:spPr bwMode="auto">
          <a:xfrm>
            <a:off x="0" y="857232"/>
            <a:ext cx="885828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Цель:</a:t>
            </a:r>
            <a:endParaRPr kumimoji="0" lang="ru-RU" sz="24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Выяснить</a:t>
            </a:r>
            <a:r>
              <a:rPr kumimoji="0" lang="ru-RU" sz="2400" b="1" i="0" u="none" strike="noStrike" cap="none" normalizeH="0" dirty="0" smtClean="0">
                <a:ln>
                  <a:noFill/>
                </a:ln>
                <a:solidFill>
                  <a:srgbClr val="C00000"/>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дышат ли растения, и как они дышат, и что будет с ними, если они не будут дышать.</a:t>
            </a:r>
            <a:endParaRPr kumimoji="0" lang="ru-RU" sz="24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Задачи:</a:t>
            </a:r>
            <a:endParaRPr kumimoji="0" lang="ru-RU" sz="24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ru-RU" sz="2400" b="1" dirty="0" smtClean="0">
                <a:solidFill>
                  <a:srgbClr val="C00000"/>
                </a:solidFill>
                <a:latin typeface="Times New Roman" pitchFamily="18" charset="0"/>
                <a:ea typeface="Calibri" pitchFamily="34" charset="0"/>
                <a:cs typeface="Times New Roman" pitchFamily="18" charset="0"/>
              </a:rPr>
              <a:t>Узнать</a:t>
            </a:r>
            <a:r>
              <a:rPr kumimoji="0" lang="ru-RU"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как живут </a:t>
            </a:r>
            <a:r>
              <a:rPr kumimoji="0" lang="ru-RU" sz="24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растения,что</a:t>
            </a:r>
            <a:r>
              <a:rPr kumimoji="0" lang="ru-RU"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интересного происходит в их жизни;</a:t>
            </a:r>
            <a:endParaRPr kumimoji="0" lang="ru-RU" sz="24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lang="ru-RU" sz="2400" b="1" dirty="0" smtClean="0">
                <a:solidFill>
                  <a:srgbClr val="C00000"/>
                </a:solidFill>
                <a:latin typeface="Times New Roman" pitchFamily="18" charset="0"/>
                <a:ea typeface="Calibri" pitchFamily="34" charset="0"/>
                <a:cs typeface="Times New Roman" pitchFamily="18" charset="0"/>
              </a:rPr>
              <a:t>Н</a:t>
            </a:r>
            <a:r>
              <a:rPr kumimoji="0" lang="ru-RU"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аучиться помогать природе;</a:t>
            </a:r>
            <a:endParaRPr kumimoji="0" lang="ru-RU" sz="24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lumMod val="95000"/>
                    <a:lumOff val="5000"/>
                  </a:schemeClr>
                </a:solidFill>
                <a:effectLst/>
                <a:latin typeface="Times New Roman" pitchFamily="18" charset="0"/>
                <a:ea typeface="Calibri" pitchFamily="34" charset="0"/>
                <a:cs typeface="Times New Roman" pitchFamily="18" charset="0"/>
              </a:rPr>
              <a:t>Гипотеза:</a:t>
            </a:r>
            <a:endParaRPr kumimoji="0" lang="ru-RU" sz="24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Я думаю, что растения всё таки дышат, </a:t>
            </a:r>
            <a:r>
              <a:rPr kumimoji="0" lang="ru-RU" sz="2400" b="1" i="0" u="none" strike="noStrike" cap="none" normalizeH="0" baseline="0" smtClean="0">
                <a:ln>
                  <a:noFill/>
                </a:ln>
                <a:solidFill>
                  <a:srgbClr val="C00000"/>
                </a:solidFill>
                <a:effectLst/>
                <a:latin typeface="Times New Roman" pitchFamily="18" charset="0"/>
                <a:ea typeface="Calibri" pitchFamily="34" charset="0"/>
                <a:cs typeface="Times New Roman" pitchFamily="18" charset="0"/>
              </a:rPr>
              <a:t>и хотела </a:t>
            </a:r>
            <a:r>
              <a:rPr kumimoji="0" lang="ru-RU"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убедиться в этом.</a:t>
            </a:r>
            <a:endParaRPr kumimoji="0" lang="ru-RU" sz="2400" b="1" i="0" u="none" strike="noStrike" cap="none" normalizeH="0" baseline="0" dirty="0" smtClean="0">
              <a:ln>
                <a:noFill/>
              </a:ln>
              <a:solidFill>
                <a:srgbClr val="C00000"/>
              </a:solidFill>
              <a:effectLst/>
              <a:latin typeface="Times New Roman" pitchFamily="18" charset="0"/>
              <a:cs typeface="Times New Roman" pitchFamily="18" charset="0"/>
            </a:endParaRPr>
          </a:p>
        </p:txBody>
      </p:sp>
      <p:pic>
        <p:nvPicPr>
          <p:cNvPr id="8" name="Picture 3" descr="C:\Users\Пользователь\Desktop\rastenie-animatsionnaya-kartinka-0126.gif"/>
          <p:cNvPicPr>
            <a:picLocks noChangeAspect="1" noChangeArrowheads="1" noCrop="1"/>
          </p:cNvPicPr>
          <p:nvPr/>
        </p:nvPicPr>
        <p:blipFill>
          <a:blip r:embed="rId3"/>
          <a:srcRect/>
          <a:stretch>
            <a:fillRect/>
          </a:stretch>
        </p:blipFill>
        <p:spPr bwMode="auto">
          <a:xfrm>
            <a:off x="5857884" y="4167535"/>
            <a:ext cx="2571768" cy="2690465"/>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ользователь\Desktop\fon-dlya-prezentacii-vesna-03.jpg"/>
          <p:cNvPicPr>
            <a:picLocks noChangeAspect="1" noChangeArrowheads="1"/>
          </p:cNvPicPr>
          <p:nvPr/>
        </p:nvPicPr>
        <p:blipFill>
          <a:blip r:embed="rId2"/>
          <a:srcRect/>
          <a:stretch>
            <a:fillRect/>
          </a:stretch>
        </p:blipFill>
        <p:spPr bwMode="auto">
          <a:xfrm>
            <a:off x="-190500" y="-152400"/>
            <a:ext cx="9525000" cy="7162800"/>
          </a:xfrm>
          <a:prstGeom prst="rect">
            <a:avLst/>
          </a:prstGeom>
          <a:noFill/>
        </p:spPr>
      </p:pic>
      <p:sp>
        <p:nvSpPr>
          <p:cNvPr id="5" name="TextBox 4"/>
          <p:cNvSpPr txBox="1"/>
          <p:nvPr/>
        </p:nvSpPr>
        <p:spPr>
          <a:xfrm>
            <a:off x="642910" y="214291"/>
            <a:ext cx="8143932" cy="4708981"/>
          </a:xfrm>
          <a:prstGeom prst="rect">
            <a:avLst/>
          </a:prstGeom>
          <a:noFill/>
        </p:spPr>
        <p:txBody>
          <a:bodyPr wrap="square" rtlCol="0">
            <a:spAutoFit/>
          </a:bodyPr>
          <a:lstStyle/>
          <a:p>
            <a:r>
              <a:rPr lang="ru-RU" sz="2400" b="1" dirty="0" smtClean="0">
                <a:solidFill>
                  <a:schemeClr val="accent2">
                    <a:lumMod val="50000"/>
                  </a:schemeClr>
                </a:solidFill>
              </a:rPr>
              <a:t>Как это мы делали:</a:t>
            </a:r>
          </a:p>
          <a:p>
            <a:endParaRPr lang="ru-RU" sz="2400" b="1" dirty="0" smtClean="0">
              <a:solidFill>
                <a:schemeClr val="accent2">
                  <a:lumMod val="50000"/>
                </a:schemeClr>
              </a:solidFill>
            </a:endParaRPr>
          </a:p>
          <a:p>
            <a:pPr>
              <a:buFont typeface="Wingdings" pitchFamily="2" charset="2"/>
              <a:buChar char="v"/>
            </a:pPr>
            <a:r>
              <a:rPr lang="ru-RU" sz="2800" b="1" dirty="0" smtClean="0">
                <a:solidFill>
                  <a:srgbClr val="C00000"/>
                </a:solidFill>
              </a:rPr>
              <a:t>Провели исследование «Может ли растение дышать?»</a:t>
            </a:r>
          </a:p>
          <a:p>
            <a:pPr>
              <a:buFont typeface="Wingdings" pitchFamily="2" charset="2"/>
              <a:buChar char="v"/>
            </a:pPr>
            <a:endParaRPr lang="ru-RU" sz="2800" b="1" dirty="0" smtClean="0">
              <a:solidFill>
                <a:srgbClr val="C00000"/>
              </a:solidFill>
            </a:endParaRPr>
          </a:p>
          <a:p>
            <a:pPr>
              <a:buFont typeface="Wingdings" pitchFamily="2" charset="2"/>
              <a:buChar char="v"/>
            </a:pPr>
            <a:r>
              <a:rPr lang="ru-RU" sz="2800" b="1" dirty="0" smtClean="0">
                <a:solidFill>
                  <a:srgbClr val="C00000"/>
                </a:solidFill>
              </a:rPr>
              <a:t>Провели исследование «Есть ли у растения органы </a:t>
            </a:r>
          </a:p>
          <a:p>
            <a:r>
              <a:rPr lang="ru-RU" sz="2800" b="1" dirty="0" smtClean="0">
                <a:solidFill>
                  <a:srgbClr val="C00000"/>
                </a:solidFill>
              </a:rPr>
              <a:t>дыхания»</a:t>
            </a:r>
          </a:p>
          <a:p>
            <a:endParaRPr lang="ru-RU" sz="2800" b="1" dirty="0" smtClean="0">
              <a:solidFill>
                <a:srgbClr val="C00000"/>
              </a:solidFill>
            </a:endParaRPr>
          </a:p>
          <a:p>
            <a:pPr>
              <a:buFont typeface="Wingdings" pitchFamily="2" charset="2"/>
              <a:buChar char="v"/>
            </a:pPr>
            <a:r>
              <a:rPr lang="ru-RU" sz="2800" b="1" dirty="0" smtClean="0">
                <a:solidFill>
                  <a:srgbClr val="C00000"/>
                </a:solidFill>
              </a:rPr>
              <a:t>Провели исследование «Нужен ли корешкам воздух?»</a:t>
            </a:r>
            <a:endParaRPr lang="ru-RU" sz="2800" b="1" dirty="0">
              <a:solidFill>
                <a:srgbClr val="C00000"/>
              </a:solidFill>
            </a:endParaRPr>
          </a:p>
        </p:txBody>
      </p:sp>
      <p:pic>
        <p:nvPicPr>
          <p:cNvPr id="8194" name="Picture 2" descr="C:\Users\Пользователь\Desktop\rastenie-animatsionnaya-kartinka-0048.gif"/>
          <p:cNvPicPr>
            <a:picLocks noChangeAspect="1" noChangeArrowheads="1" noCrop="1"/>
          </p:cNvPicPr>
          <p:nvPr/>
        </p:nvPicPr>
        <p:blipFill>
          <a:blip r:embed="rId3"/>
          <a:srcRect/>
          <a:stretch>
            <a:fillRect/>
          </a:stretch>
        </p:blipFill>
        <p:spPr bwMode="auto">
          <a:xfrm>
            <a:off x="5715008" y="5214950"/>
            <a:ext cx="800100" cy="1428750"/>
          </a:xfrm>
          <a:prstGeom prst="rect">
            <a:avLst/>
          </a:prstGeom>
          <a:noFill/>
        </p:spPr>
      </p:pic>
      <p:pic>
        <p:nvPicPr>
          <p:cNvPr id="8195" name="Picture 3" descr="C:\Users\Пользователь\Desktop\rastenie-animatsionnaya-kartinka-0048.gif"/>
          <p:cNvPicPr>
            <a:picLocks noChangeAspect="1" noChangeArrowheads="1" noCrop="1"/>
          </p:cNvPicPr>
          <p:nvPr/>
        </p:nvPicPr>
        <p:blipFill>
          <a:blip r:embed="rId3"/>
          <a:srcRect/>
          <a:stretch>
            <a:fillRect/>
          </a:stretch>
        </p:blipFill>
        <p:spPr bwMode="auto">
          <a:xfrm>
            <a:off x="6929454" y="5214950"/>
            <a:ext cx="800100" cy="1428750"/>
          </a:xfrm>
          <a:prstGeom prst="rect">
            <a:avLst/>
          </a:prstGeom>
          <a:noFill/>
        </p:spPr>
      </p:pic>
      <p:pic>
        <p:nvPicPr>
          <p:cNvPr id="8196" name="Picture 4" descr="C:\Users\Пользователь\Desktop\rastenie-animatsionnaya-kartinka-0048.gif"/>
          <p:cNvPicPr>
            <a:picLocks noChangeAspect="1" noChangeArrowheads="1" noCrop="1"/>
          </p:cNvPicPr>
          <p:nvPr/>
        </p:nvPicPr>
        <p:blipFill>
          <a:blip r:embed="rId3"/>
          <a:srcRect/>
          <a:stretch>
            <a:fillRect/>
          </a:stretch>
        </p:blipFill>
        <p:spPr bwMode="auto">
          <a:xfrm>
            <a:off x="8143900" y="5214950"/>
            <a:ext cx="800100" cy="142875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ользователь\Desktop\fon-dlya-prezentacii-vesna-03.jpg"/>
          <p:cNvPicPr>
            <a:picLocks noChangeAspect="1" noChangeArrowheads="1"/>
          </p:cNvPicPr>
          <p:nvPr/>
        </p:nvPicPr>
        <p:blipFill>
          <a:blip r:embed="rId2"/>
          <a:srcRect/>
          <a:stretch>
            <a:fillRect/>
          </a:stretch>
        </p:blipFill>
        <p:spPr bwMode="auto">
          <a:xfrm>
            <a:off x="-190500" y="-152400"/>
            <a:ext cx="9525000" cy="7162800"/>
          </a:xfrm>
          <a:prstGeom prst="rect">
            <a:avLst/>
          </a:prstGeom>
          <a:noFill/>
        </p:spPr>
      </p:pic>
      <p:sp>
        <p:nvSpPr>
          <p:cNvPr id="5" name="TextBox 4"/>
          <p:cNvSpPr txBox="1"/>
          <p:nvPr/>
        </p:nvSpPr>
        <p:spPr>
          <a:xfrm>
            <a:off x="714348" y="285728"/>
            <a:ext cx="7786743" cy="2369880"/>
          </a:xfrm>
          <a:prstGeom prst="rect">
            <a:avLst/>
          </a:prstGeom>
          <a:noFill/>
        </p:spPr>
        <p:txBody>
          <a:bodyPr wrap="square" rtlCol="0">
            <a:spAutoFit/>
          </a:bodyPr>
          <a:lstStyle/>
          <a:p>
            <a:pPr algn="ctr"/>
            <a:r>
              <a:rPr lang="ru-RU" sz="3200" b="1" dirty="0" smtClean="0">
                <a:solidFill>
                  <a:schemeClr val="accent2">
                    <a:lumMod val="50000"/>
                  </a:schemeClr>
                </a:solidFill>
              </a:rPr>
              <a:t>Исследование первое</a:t>
            </a:r>
          </a:p>
          <a:p>
            <a:pPr algn="ctr"/>
            <a:endParaRPr lang="ru-RU" sz="3200" b="1" dirty="0" smtClean="0">
              <a:solidFill>
                <a:schemeClr val="accent2">
                  <a:lumMod val="50000"/>
                </a:schemeClr>
              </a:solidFill>
            </a:endParaRPr>
          </a:p>
          <a:p>
            <a:pPr algn="just"/>
            <a:r>
              <a:rPr lang="ru-RU" sz="2800" b="1" dirty="0" smtClean="0">
                <a:solidFill>
                  <a:srgbClr val="C00000"/>
                </a:solidFill>
                <a:latin typeface="Times New Roman" pitchFamily="18" charset="0"/>
                <a:cs typeface="Times New Roman" pitchFamily="18" charset="0"/>
              </a:rPr>
              <a:t>Опытным путем мы определяли как воздух попадает в легкие человека и доказали ,что вазелин не пропускает  воздух</a:t>
            </a:r>
            <a:endParaRPr lang="ru-RU" sz="2800" b="1" dirty="0">
              <a:solidFill>
                <a:srgbClr val="C0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rot="5400000">
            <a:off x="5646096" y="3426474"/>
            <a:ext cx="3286123" cy="22910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8" name="Picture 4"/>
          <p:cNvPicPr>
            <a:picLocks noChangeAspect="1" noChangeArrowheads="1"/>
          </p:cNvPicPr>
          <p:nvPr/>
        </p:nvPicPr>
        <p:blipFill>
          <a:blip r:embed="rId4" cstate="print"/>
          <a:srcRect/>
          <a:stretch>
            <a:fillRect/>
          </a:stretch>
        </p:blipFill>
        <p:spPr bwMode="auto">
          <a:xfrm rot="5400000">
            <a:off x="1893086" y="3464708"/>
            <a:ext cx="3286126" cy="22145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ользователь\Desktop\fon-dlya-prezentacii-vesna-03.jpg"/>
          <p:cNvPicPr>
            <a:picLocks noChangeAspect="1" noChangeArrowheads="1"/>
          </p:cNvPicPr>
          <p:nvPr/>
        </p:nvPicPr>
        <p:blipFill>
          <a:blip r:embed="rId2"/>
          <a:srcRect/>
          <a:stretch>
            <a:fillRect/>
          </a:stretch>
        </p:blipFill>
        <p:spPr bwMode="auto">
          <a:xfrm>
            <a:off x="-142908" y="-304800"/>
            <a:ext cx="9525000" cy="7162800"/>
          </a:xfrm>
          <a:prstGeom prst="rect">
            <a:avLst/>
          </a:prstGeom>
          <a:noFill/>
        </p:spPr>
      </p:pic>
      <p:sp>
        <p:nvSpPr>
          <p:cNvPr id="5" name="TextBox 4"/>
          <p:cNvSpPr txBox="1"/>
          <p:nvPr/>
        </p:nvSpPr>
        <p:spPr>
          <a:xfrm>
            <a:off x="500034" y="785794"/>
            <a:ext cx="8286808" cy="954107"/>
          </a:xfrm>
          <a:prstGeom prst="rect">
            <a:avLst/>
          </a:prstGeom>
          <a:noFill/>
        </p:spPr>
        <p:txBody>
          <a:bodyPr wrap="square" rtlCol="0">
            <a:spAutoFit/>
          </a:bodyPr>
          <a:lstStyle/>
          <a:p>
            <a:pPr algn="just"/>
            <a:r>
              <a:rPr lang="ru-RU" sz="2800" b="1" dirty="0" smtClean="0">
                <a:solidFill>
                  <a:srgbClr val="C00000"/>
                </a:solidFill>
                <a:latin typeface="Times New Roman" pitchFamily="18" charset="0"/>
                <a:cs typeface="Times New Roman" pitchFamily="18" charset="0"/>
              </a:rPr>
              <a:t>Исследовав срез листа с помощью лупы Алена обнаружила маленькие отверстия на срезе</a:t>
            </a:r>
            <a:endParaRPr lang="ru-RU" sz="2800" b="1" dirty="0">
              <a:solidFill>
                <a:srgbClr val="C00000"/>
              </a:solidFill>
              <a:latin typeface="Times New Roman" pitchFamily="18" charset="0"/>
              <a:cs typeface="Times New Roman" pitchFamily="18" charset="0"/>
            </a:endParaRPr>
          </a:p>
        </p:txBody>
      </p:sp>
      <p:pic>
        <p:nvPicPr>
          <p:cNvPr id="2050" name="Рисунок 18" descr="S5007883"/>
          <p:cNvPicPr>
            <a:picLocks noChangeAspect="1" noChangeArrowheads="1"/>
          </p:cNvPicPr>
          <p:nvPr/>
        </p:nvPicPr>
        <p:blipFill>
          <a:blip r:embed="rId3"/>
          <a:srcRect/>
          <a:stretch>
            <a:fillRect/>
          </a:stretch>
        </p:blipFill>
        <p:spPr bwMode="auto">
          <a:xfrm>
            <a:off x="714348" y="2428868"/>
            <a:ext cx="3643338" cy="27315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2" descr="C:\Users\Пользователь\Desktop\алена\20171102_155241.jpg"/>
          <p:cNvPicPr>
            <a:picLocks noChangeAspect="1" noChangeArrowheads="1"/>
          </p:cNvPicPr>
          <p:nvPr/>
        </p:nvPicPr>
        <p:blipFill>
          <a:blip r:embed="rId4" cstate="print"/>
          <a:srcRect/>
          <a:stretch>
            <a:fillRect/>
          </a:stretch>
        </p:blipFill>
        <p:spPr bwMode="auto">
          <a:xfrm rot="5400000">
            <a:off x="5081828" y="2847735"/>
            <a:ext cx="4052441" cy="23574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ользователь\Desktop\fon-dlya-prezentacii-vesna-03.jpg"/>
          <p:cNvPicPr>
            <a:picLocks noChangeAspect="1" noChangeArrowheads="1"/>
          </p:cNvPicPr>
          <p:nvPr/>
        </p:nvPicPr>
        <p:blipFill>
          <a:blip r:embed="rId2"/>
          <a:srcRect/>
          <a:stretch>
            <a:fillRect/>
          </a:stretch>
        </p:blipFill>
        <p:spPr bwMode="auto">
          <a:xfrm>
            <a:off x="-190500" y="-152400"/>
            <a:ext cx="9525000" cy="7162800"/>
          </a:xfrm>
          <a:prstGeom prst="rect">
            <a:avLst/>
          </a:prstGeom>
          <a:noFill/>
        </p:spPr>
      </p:pic>
      <p:sp>
        <p:nvSpPr>
          <p:cNvPr id="5" name="TextBox 4"/>
          <p:cNvSpPr txBox="1"/>
          <p:nvPr/>
        </p:nvSpPr>
        <p:spPr>
          <a:xfrm>
            <a:off x="357158" y="214290"/>
            <a:ext cx="8572560" cy="1384995"/>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Срезав два листа фиалки  </a:t>
            </a:r>
            <a:r>
              <a:rPr lang="ru-RU" sz="2800" b="1" dirty="0" err="1" smtClean="0">
                <a:solidFill>
                  <a:srgbClr val="C00000"/>
                </a:solidFill>
                <a:latin typeface="Times New Roman" pitchFamily="18" charset="0"/>
                <a:cs typeface="Times New Roman" pitchFamily="18" charset="0"/>
              </a:rPr>
              <a:t>Узамбарской</a:t>
            </a:r>
            <a:r>
              <a:rPr lang="ru-RU" sz="2800" b="1" dirty="0" smtClean="0">
                <a:solidFill>
                  <a:srgbClr val="C00000"/>
                </a:solidFill>
                <a:latin typeface="Times New Roman" pitchFamily="18" charset="0"/>
                <a:cs typeface="Times New Roman" pitchFamily="18" charset="0"/>
              </a:rPr>
              <a:t> ,один из них смазали вазелином , потому что он не пропускает воздух</a:t>
            </a:r>
            <a:endParaRPr lang="ru-RU" sz="2800" b="1" dirty="0">
              <a:solidFill>
                <a:srgbClr val="C00000"/>
              </a:solidFill>
              <a:latin typeface="Times New Roman" pitchFamily="18" charset="0"/>
              <a:cs typeface="Times New Roman" pitchFamily="18" charset="0"/>
            </a:endParaRPr>
          </a:p>
        </p:txBody>
      </p:sp>
      <p:pic>
        <p:nvPicPr>
          <p:cNvPr id="3074" name="Picture 2" descr="C:\Users\Пользователь\Desktop\алена\20171102_155004.jpg"/>
          <p:cNvPicPr>
            <a:picLocks noChangeAspect="1" noChangeArrowheads="1"/>
          </p:cNvPicPr>
          <p:nvPr/>
        </p:nvPicPr>
        <p:blipFill>
          <a:blip r:embed="rId3" cstate="print"/>
          <a:srcRect/>
          <a:stretch>
            <a:fillRect/>
          </a:stretch>
        </p:blipFill>
        <p:spPr bwMode="auto">
          <a:xfrm rot="5400000">
            <a:off x="441665" y="2701551"/>
            <a:ext cx="3902952" cy="25003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75" name="Picture 3"/>
          <p:cNvPicPr>
            <a:picLocks noChangeAspect="1" noChangeArrowheads="1"/>
          </p:cNvPicPr>
          <p:nvPr/>
        </p:nvPicPr>
        <p:blipFill>
          <a:blip r:embed="rId4" cstate="print"/>
          <a:srcRect/>
          <a:stretch>
            <a:fillRect/>
          </a:stretch>
        </p:blipFill>
        <p:spPr bwMode="auto">
          <a:xfrm rot="5400000">
            <a:off x="4763018" y="2549770"/>
            <a:ext cx="3904244" cy="28575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ользователь\Desktop\fon-dlya-prezentacii-vesna-03.jpg"/>
          <p:cNvPicPr>
            <a:picLocks noChangeAspect="1" noChangeArrowheads="1"/>
          </p:cNvPicPr>
          <p:nvPr/>
        </p:nvPicPr>
        <p:blipFill>
          <a:blip r:embed="rId2"/>
          <a:srcRect/>
          <a:stretch>
            <a:fillRect/>
          </a:stretch>
        </p:blipFill>
        <p:spPr bwMode="auto">
          <a:xfrm>
            <a:off x="-190500" y="-152400"/>
            <a:ext cx="9525000" cy="7162800"/>
          </a:xfrm>
          <a:prstGeom prst="rect">
            <a:avLst/>
          </a:prstGeom>
          <a:noFill/>
        </p:spPr>
      </p:pic>
      <p:sp>
        <p:nvSpPr>
          <p:cNvPr id="5" name="TextBox 4"/>
          <p:cNvSpPr txBox="1"/>
          <p:nvPr/>
        </p:nvSpPr>
        <p:spPr>
          <a:xfrm>
            <a:off x="1000100" y="0"/>
            <a:ext cx="7500990" cy="1015663"/>
          </a:xfrm>
          <a:prstGeom prst="rect">
            <a:avLst/>
          </a:prstGeom>
          <a:noFill/>
        </p:spPr>
        <p:txBody>
          <a:bodyPr wrap="square" rtlCol="0">
            <a:spAutoFit/>
          </a:bodyPr>
          <a:lstStyle/>
          <a:p>
            <a:r>
              <a:rPr lang="ru-RU" sz="2000" b="1" dirty="0" smtClean="0">
                <a:solidFill>
                  <a:srgbClr val="C00000"/>
                </a:solidFill>
                <a:latin typeface="Times New Roman" pitchFamily="18" charset="0"/>
                <a:cs typeface="Times New Roman" pitchFamily="18" charset="0"/>
              </a:rPr>
              <a:t>Поставив два листа фиалки </a:t>
            </a:r>
            <a:r>
              <a:rPr lang="ru-RU" sz="2000" b="1" dirty="0" err="1" smtClean="0">
                <a:solidFill>
                  <a:srgbClr val="C00000"/>
                </a:solidFill>
                <a:latin typeface="Times New Roman" pitchFamily="18" charset="0"/>
                <a:cs typeface="Times New Roman" pitchFamily="18" charset="0"/>
              </a:rPr>
              <a:t>Узамбарской</a:t>
            </a:r>
            <a:r>
              <a:rPr lang="ru-RU" sz="2000" b="1" dirty="0" smtClean="0">
                <a:solidFill>
                  <a:srgbClr val="C00000"/>
                </a:solidFill>
                <a:latin typeface="Times New Roman" pitchFamily="18" charset="0"/>
                <a:cs typeface="Times New Roman" pitchFamily="18" charset="0"/>
              </a:rPr>
              <a:t> в емкости( причем лист под номером один смазан вазелином) оставили их на несколько дней.</a:t>
            </a:r>
            <a:endParaRPr lang="ru-RU" sz="2000" b="1" dirty="0">
              <a:solidFill>
                <a:srgbClr val="C00000"/>
              </a:solidFill>
              <a:latin typeface="Times New Roman" pitchFamily="18" charset="0"/>
              <a:cs typeface="Times New Roman" pitchFamily="18" charset="0"/>
            </a:endParaRPr>
          </a:p>
        </p:txBody>
      </p:sp>
      <p:sp>
        <p:nvSpPr>
          <p:cNvPr id="6" name="TextBox 5"/>
          <p:cNvSpPr txBox="1"/>
          <p:nvPr/>
        </p:nvSpPr>
        <p:spPr>
          <a:xfrm>
            <a:off x="3857620" y="4857760"/>
            <a:ext cx="4929222" cy="707886"/>
          </a:xfrm>
          <a:prstGeom prst="rect">
            <a:avLst/>
          </a:prstGeom>
          <a:noFill/>
        </p:spPr>
        <p:txBody>
          <a:bodyPr wrap="square" rtlCol="0">
            <a:spAutoFit/>
          </a:bodyPr>
          <a:lstStyle/>
          <a:p>
            <a:r>
              <a:rPr lang="ru-RU" sz="2000" b="1" dirty="0" smtClean="0">
                <a:solidFill>
                  <a:srgbClr val="C00000"/>
                </a:solidFill>
                <a:latin typeface="Times New Roman" pitchFamily="18" charset="0"/>
                <a:cs typeface="Times New Roman" pitchFamily="18" charset="0"/>
              </a:rPr>
              <a:t>Через несколько дней лист , смазанный вазелином ( под номером один) завял.</a:t>
            </a:r>
            <a:endParaRPr lang="ru-RU" sz="2000" b="1" dirty="0">
              <a:solidFill>
                <a:srgbClr val="C00000"/>
              </a:solidFill>
              <a:latin typeface="Times New Roman" pitchFamily="18" charset="0"/>
              <a:cs typeface="Times New Roman" pitchFamily="18" charset="0"/>
            </a:endParaRPr>
          </a:p>
        </p:txBody>
      </p:sp>
      <p:pic>
        <p:nvPicPr>
          <p:cNvPr id="4" name="Рисунок 3" descr="S5007877"/>
          <p:cNvPicPr>
            <a:picLocks noChangeAspect="1" noChangeArrowheads="1"/>
          </p:cNvPicPr>
          <p:nvPr/>
        </p:nvPicPr>
        <p:blipFill>
          <a:blip r:embed="rId3"/>
          <a:srcRect/>
          <a:stretch>
            <a:fillRect/>
          </a:stretch>
        </p:blipFill>
        <p:spPr bwMode="auto">
          <a:xfrm>
            <a:off x="928662" y="1643050"/>
            <a:ext cx="2952750" cy="23749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7" name="Рисунок 19" descr="S5007880"/>
          <p:cNvPicPr>
            <a:picLocks noChangeAspect="1" noChangeArrowheads="1"/>
          </p:cNvPicPr>
          <p:nvPr/>
        </p:nvPicPr>
        <p:blipFill>
          <a:blip r:embed="rId4"/>
          <a:srcRect/>
          <a:stretch>
            <a:fillRect/>
          </a:stretch>
        </p:blipFill>
        <p:spPr bwMode="auto">
          <a:xfrm>
            <a:off x="4929190" y="1643050"/>
            <a:ext cx="2901950" cy="2463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462</Words>
  <PresentationFormat>Экран (4:3)</PresentationFormat>
  <Paragraphs>48</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26</cp:revision>
  <dcterms:created xsi:type="dcterms:W3CDTF">2017-10-31T11:13:37Z</dcterms:created>
  <dcterms:modified xsi:type="dcterms:W3CDTF">2017-11-07T11:46:19Z</dcterms:modified>
</cp:coreProperties>
</file>