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4"/>
  </p:notesMasterIdLst>
  <p:sldIdLst>
    <p:sldId id="333" r:id="rId2"/>
    <p:sldId id="348" r:id="rId3"/>
    <p:sldId id="334" r:id="rId4"/>
    <p:sldId id="306" r:id="rId5"/>
    <p:sldId id="347" r:id="rId6"/>
    <p:sldId id="307" r:id="rId7"/>
    <p:sldId id="332" r:id="rId8"/>
    <p:sldId id="308" r:id="rId9"/>
    <p:sldId id="309" r:id="rId10"/>
    <p:sldId id="311" r:id="rId11"/>
    <p:sldId id="312" r:id="rId12"/>
    <p:sldId id="335" r:id="rId13"/>
    <p:sldId id="344" r:id="rId14"/>
    <p:sldId id="316" r:id="rId15"/>
    <p:sldId id="345" r:id="rId16"/>
    <p:sldId id="317" r:id="rId17"/>
    <p:sldId id="340" r:id="rId18"/>
    <p:sldId id="346" r:id="rId19"/>
    <p:sldId id="336" r:id="rId20"/>
    <p:sldId id="337" r:id="rId21"/>
    <p:sldId id="338" r:id="rId22"/>
    <p:sldId id="34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CCFF"/>
    <a:srgbClr val="333399"/>
    <a:srgbClr val="FF9900"/>
    <a:srgbClr val="FFFF00"/>
    <a:srgbClr val="FFCC00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>
        <p:scale>
          <a:sx n="94" d="100"/>
          <a:sy n="94" d="100"/>
        </p:scale>
        <p:origin x="-211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C7ABA-02C6-4964-A520-28097FAA7088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264C901-D592-4E9B-B4E6-94BA8B2E62A7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«Снежинка»</a:t>
          </a:r>
          <a:endParaRPr lang="ru-RU" dirty="0"/>
        </a:p>
      </dgm:t>
    </dgm:pt>
    <dgm:pt modelId="{339C8828-4CD3-4F40-9F2E-8EB9276B8E0F}" type="parTrans" cxnId="{72A51993-C1A3-46C7-B35C-E1D17F0472C7}">
      <dgm:prSet/>
      <dgm:spPr/>
      <dgm:t>
        <a:bodyPr/>
        <a:lstStyle/>
        <a:p>
          <a:endParaRPr lang="ru-RU"/>
        </a:p>
      </dgm:t>
    </dgm:pt>
    <dgm:pt modelId="{AE185643-BFFA-46F3-8C21-FD68553B2804}" type="sibTrans" cxnId="{72A51993-C1A3-46C7-B35C-E1D17F0472C7}">
      <dgm:prSet/>
      <dgm:spPr/>
      <dgm:t>
        <a:bodyPr/>
        <a:lstStyle/>
        <a:p>
          <a:endParaRPr lang="ru-RU"/>
        </a:p>
      </dgm:t>
    </dgm:pt>
    <dgm:pt modelId="{80817FB5-4A9C-4454-B91D-4777A1D19AAA}">
      <dgm:prSet phldrT="[Текст]"/>
      <dgm:spPr/>
      <dgm:t>
        <a:bodyPr/>
        <a:lstStyle/>
        <a:p>
          <a:r>
            <a:rPr lang="ru-RU" dirty="0" smtClean="0"/>
            <a:t>Коррекционная гимнастика для профилактики заболеваний глаз </a:t>
          </a:r>
          <a:endParaRPr lang="ru-RU" dirty="0"/>
        </a:p>
      </dgm:t>
    </dgm:pt>
    <dgm:pt modelId="{F975B973-2E41-4EBF-963B-5383EAB5160C}" type="parTrans" cxnId="{0CE315B9-964D-40BB-8CB4-1419902F529F}">
      <dgm:prSet/>
      <dgm:spPr/>
      <dgm:t>
        <a:bodyPr/>
        <a:lstStyle/>
        <a:p>
          <a:endParaRPr lang="ru-RU"/>
        </a:p>
      </dgm:t>
    </dgm:pt>
    <dgm:pt modelId="{488BBB7A-AC09-48B3-B815-4D7C961A76F6}" type="sibTrans" cxnId="{0CE315B9-964D-40BB-8CB4-1419902F529F}">
      <dgm:prSet/>
      <dgm:spPr/>
      <dgm:t>
        <a:bodyPr/>
        <a:lstStyle/>
        <a:p>
          <a:endParaRPr lang="ru-RU"/>
        </a:p>
      </dgm:t>
    </dgm:pt>
    <dgm:pt modelId="{1A93F57B-C268-4B62-A45B-F5AC0E72F58C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Динамическая пауза</a:t>
          </a:r>
          <a:endParaRPr lang="ru-RU" dirty="0"/>
        </a:p>
      </dgm:t>
    </dgm:pt>
    <dgm:pt modelId="{FB165937-3987-42E8-B48D-EC98D8F3597E}" type="parTrans" cxnId="{1D4F8136-0C77-42F3-AC14-4A889FC7960E}">
      <dgm:prSet/>
      <dgm:spPr/>
      <dgm:t>
        <a:bodyPr/>
        <a:lstStyle/>
        <a:p>
          <a:endParaRPr lang="ru-RU"/>
        </a:p>
      </dgm:t>
    </dgm:pt>
    <dgm:pt modelId="{799165A2-CAEA-4512-98FD-A9EF0B1B496C}" type="sibTrans" cxnId="{1D4F8136-0C77-42F3-AC14-4A889FC7960E}">
      <dgm:prSet/>
      <dgm:spPr/>
      <dgm:t>
        <a:bodyPr/>
        <a:lstStyle/>
        <a:p>
          <a:endParaRPr lang="ru-RU"/>
        </a:p>
      </dgm:t>
    </dgm:pt>
    <dgm:pt modelId="{806B06DF-01B5-4910-AB8D-6B28504E920C}">
      <dgm:prSet phldrT="[Текст]"/>
      <dgm:spPr/>
      <dgm:t>
        <a:bodyPr/>
        <a:lstStyle/>
        <a:p>
          <a:r>
            <a:rPr lang="ru-RU" dirty="0" smtClean="0"/>
            <a:t>прыжки по «болоту»</a:t>
          </a:r>
          <a:endParaRPr lang="ru-RU" dirty="0"/>
        </a:p>
      </dgm:t>
    </dgm:pt>
    <dgm:pt modelId="{BF858363-3714-4D0A-BD0C-9510A732D3F2}" type="parTrans" cxnId="{751CB698-3E5F-4113-B08E-B3F62C006C7B}">
      <dgm:prSet/>
      <dgm:spPr/>
      <dgm:t>
        <a:bodyPr/>
        <a:lstStyle/>
        <a:p>
          <a:endParaRPr lang="ru-RU"/>
        </a:p>
      </dgm:t>
    </dgm:pt>
    <dgm:pt modelId="{D6E59BE0-4F18-483B-A59E-50266B6E1E7F}" type="sibTrans" cxnId="{751CB698-3E5F-4113-B08E-B3F62C006C7B}">
      <dgm:prSet/>
      <dgm:spPr/>
      <dgm:t>
        <a:bodyPr/>
        <a:lstStyle/>
        <a:p>
          <a:endParaRPr lang="ru-RU"/>
        </a:p>
      </dgm:t>
    </dgm:pt>
    <dgm:pt modelId="{DC25EE91-BF0C-4D0E-AB2E-0C308CF96BF6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«Вороны»</a:t>
          </a:r>
          <a:endParaRPr lang="ru-RU" dirty="0"/>
        </a:p>
      </dgm:t>
    </dgm:pt>
    <dgm:pt modelId="{25331242-DB55-4132-9580-9242108E2950}" type="parTrans" cxnId="{494222A5-CCB7-4E7B-9AEF-36DEF2A369B9}">
      <dgm:prSet/>
      <dgm:spPr/>
      <dgm:t>
        <a:bodyPr/>
        <a:lstStyle/>
        <a:p>
          <a:endParaRPr lang="ru-RU"/>
        </a:p>
      </dgm:t>
    </dgm:pt>
    <dgm:pt modelId="{F15913B0-90B2-47D7-8462-FE1617AE37B4}" type="sibTrans" cxnId="{494222A5-CCB7-4E7B-9AEF-36DEF2A369B9}">
      <dgm:prSet/>
      <dgm:spPr/>
      <dgm:t>
        <a:bodyPr/>
        <a:lstStyle/>
        <a:p>
          <a:endParaRPr lang="ru-RU"/>
        </a:p>
      </dgm:t>
    </dgm:pt>
    <dgm:pt modelId="{451D0A8C-3F6C-412D-B94B-9B3D1D530CCF}">
      <dgm:prSet phldrT="[Текст]"/>
      <dgm:spPr/>
      <dgm:t>
        <a:bodyPr/>
        <a:lstStyle/>
        <a:p>
          <a:r>
            <a:rPr lang="ru-RU" dirty="0" smtClean="0"/>
            <a:t>Пальчиковая гимнастика</a:t>
          </a:r>
          <a:endParaRPr lang="ru-RU" dirty="0"/>
        </a:p>
      </dgm:t>
    </dgm:pt>
    <dgm:pt modelId="{C4D953CA-CAC4-4AD3-A648-837270F2041C}" type="parTrans" cxnId="{B093E3A9-58B9-4FA4-8CE2-CA34037316DE}">
      <dgm:prSet/>
      <dgm:spPr/>
      <dgm:t>
        <a:bodyPr/>
        <a:lstStyle/>
        <a:p>
          <a:endParaRPr lang="ru-RU"/>
        </a:p>
      </dgm:t>
    </dgm:pt>
    <dgm:pt modelId="{C8DA4BEF-497C-452E-8B3F-D3013F8BFC52}" type="sibTrans" cxnId="{B093E3A9-58B9-4FA4-8CE2-CA34037316DE}">
      <dgm:prSet/>
      <dgm:spPr/>
      <dgm:t>
        <a:bodyPr/>
        <a:lstStyle/>
        <a:p>
          <a:endParaRPr lang="ru-RU"/>
        </a:p>
      </dgm:t>
    </dgm:pt>
    <dgm:pt modelId="{CC1317F8-D60B-49C0-AA45-A2E9641671E1}" type="pres">
      <dgm:prSet presAssocID="{099C7ABA-02C6-4964-A520-28097FAA70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256424-F7BE-4925-83BF-6016E757D0DC}" type="pres">
      <dgm:prSet presAssocID="{B264C901-D592-4E9B-B4E6-94BA8B2E62A7}" presName="linNode" presStyleCnt="0"/>
      <dgm:spPr/>
    </dgm:pt>
    <dgm:pt modelId="{A39784D7-4732-4E3D-9FFE-DFB1E4CA3408}" type="pres">
      <dgm:prSet presAssocID="{B264C901-D592-4E9B-B4E6-94BA8B2E62A7}" presName="parentText" presStyleLbl="node1" presStyleIdx="0" presStyleCnt="3" custScaleY="31943" custLinFactNeighborX="1302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7C710-C914-47DE-8937-D4103B656845}" type="pres">
      <dgm:prSet presAssocID="{B264C901-D592-4E9B-B4E6-94BA8B2E62A7}" presName="descendantText" presStyleLbl="alignAccFollowNode1" presStyleIdx="0" presStyleCnt="3" custScaleY="36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3B1C5-315F-4FCD-8323-E5B472E927BC}" type="pres">
      <dgm:prSet presAssocID="{AE185643-BFFA-46F3-8C21-FD68553B2804}" presName="sp" presStyleCnt="0"/>
      <dgm:spPr/>
    </dgm:pt>
    <dgm:pt modelId="{BEB7701D-AB2D-42EB-A77B-118E3FB8128B}" type="pres">
      <dgm:prSet presAssocID="{1A93F57B-C268-4B62-A45B-F5AC0E72F58C}" presName="linNode" presStyleCnt="0"/>
      <dgm:spPr/>
    </dgm:pt>
    <dgm:pt modelId="{4401A362-B59B-480F-BAB4-FCEB79F3C7A8}" type="pres">
      <dgm:prSet presAssocID="{1A93F57B-C268-4B62-A45B-F5AC0E72F58C}" presName="parentText" presStyleLbl="node1" presStyleIdx="1" presStyleCnt="3" custScaleY="256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B632F-A984-4A85-BCF4-5C60B9A64843}" type="pres">
      <dgm:prSet presAssocID="{1A93F57B-C268-4B62-A45B-F5AC0E72F58C}" presName="descendantText" presStyleLbl="alignAccFollowNode1" presStyleIdx="1" presStyleCnt="3" custScaleY="25744" custLinFactNeighborX="3578" custLinFactNeighborY="1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1008C-BCED-468A-BE4F-3189A416E8AC}" type="pres">
      <dgm:prSet presAssocID="{799165A2-CAEA-4512-98FD-A9EF0B1B496C}" presName="sp" presStyleCnt="0"/>
      <dgm:spPr/>
    </dgm:pt>
    <dgm:pt modelId="{E3566D34-8286-4CB2-A577-82F8A7E2D671}" type="pres">
      <dgm:prSet presAssocID="{DC25EE91-BF0C-4D0E-AB2E-0C308CF96BF6}" presName="linNode" presStyleCnt="0"/>
      <dgm:spPr/>
    </dgm:pt>
    <dgm:pt modelId="{5AEE1C54-904E-4823-9DE3-B11CBD138D3E}" type="pres">
      <dgm:prSet presAssocID="{DC25EE91-BF0C-4D0E-AB2E-0C308CF96BF6}" presName="parentText" presStyleLbl="node1" presStyleIdx="2" presStyleCnt="3" custScaleY="30370" custLinFactNeighborX="-1324" custLinFactNeighborY="9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134CD-E199-4169-A2ED-12602D6D182E}" type="pres">
      <dgm:prSet presAssocID="{DC25EE91-BF0C-4D0E-AB2E-0C308CF96BF6}" presName="descendantText" presStyleLbl="alignAccFollowNode1" presStyleIdx="2" presStyleCnt="3" custScaleY="24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4222A5-CCB7-4E7B-9AEF-36DEF2A369B9}" srcId="{099C7ABA-02C6-4964-A520-28097FAA7088}" destId="{DC25EE91-BF0C-4D0E-AB2E-0C308CF96BF6}" srcOrd="2" destOrd="0" parTransId="{25331242-DB55-4132-9580-9242108E2950}" sibTransId="{F15913B0-90B2-47D7-8462-FE1617AE37B4}"/>
    <dgm:cxn modelId="{1D7D6808-E815-4CF1-ACC5-1353F3573460}" type="presOf" srcId="{451D0A8C-3F6C-412D-B94B-9B3D1D530CCF}" destId="{B88134CD-E199-4169-A2ED-12602D6D182E}" srcOrd="0" destOrd="0" presId="urn:microsoft.com/office/officeart/2005/8/layout/vList5"/>
    <dgm:cxn modelId="{FAA55596-F1F4-40A4-8A49-833CB162C235}" type="presOf" srcId="{B264C901-D592-4E9B-B4E6-94BA8B2E62A7}" destId="{A39784D7-4732-4E3D-9FFE-DFB1E4CA3408}" srcOrd="0" destOrd="0" presId="urn:microsoft.com/office/officeart/2005/8/layout/vList5"/>
    <dgm:cxn modelId="{8C3A15F7-B0F7-453B-873D-45960DC1B8A7}" type="presOf" srcId="{099C7ABA-02C6-4964-A520-28097FAA7088}" destId="{CC1317F8-D60B-49C0-AA45-A2E9641671E1}" srcOrd="0" destOrd="0" presId="urn:microsoft.com/office/officeart/2005/8/layout/vList5"/>
    <dgm:cxn modelId="{72A51993-C1A3-46C7-B35C-E1D17F0472C7}" srcId="{099C7ABA-02C6-4964-A520-28097FAA7088}" destId="{B264C901-D592-4E9B-B4E6-94BA8B2E62A7}" srcOrd="0" destOrd="0" parTransId="{339C8828-4CD3-4F40-9F2E-8EB9276B8E0F}" sibTransId="{AE185643-BFFA-46F3-8C21-FD68553B2804}"/>
    <dgm:cxn modelId="{6E1293FA-7B60-4A66-98AA-EDF48DA207B9}" type="presOf" srcId="{806B06DF-01B5-4910-AB8D-6B28504E920C}" destId="{E17B632F-A984-4A85-BCF4-5C60B9A64843}" srcOrd="0" destOrd="0" presId="urn:microsoft.com/office/officeart/2005/8/layout/vList5"/>
    <dgm:cxn modelId="{751CB698-3E5F-4113-B08E-B3F62C006C7B}" srcId="{1A93F57B-C268-4B62-A45B-F5AC0E72F58C}" destId="{806B06DF-01B5-4910-AB8D-6B28504E920C}" srcOrd="0" destOrd="0" parTransId="{BF858363-3714-4D0A-BD0C-9510A732D3F2}" sibTransId="{D6E59BE0-4F18-483B-A59E-50266B6E1E7F}"/>
    <dgm:cxn modelId="{0CE315B9-964D-40BB-8CB4-1419902F529F}" srcId="{B264C901-D592-4E9B-B4E6-94BA8B2E62A7}" destId="{80817FB5-4A9C-4454-B91D-4777A1D19AAA}" srcOrd="0" destOrd="0" parTransId="{F975B973-2E41-4EBF-963B-5383EAB5160C}" sibTransId="{488BBB7A-AC09-48B3-B815-4D7C961A76F6}"/>
    <dgm:cxn modelId="{1D4F8136-0C77-42F3-AC14-4A889FC7960E}" srcId="{099C7ABA-02C6-4964-A520-28097FAA7088}" destId="{1A93F57B-C268-4B62-A45B-F5AC0E72F58C}" srcOrd="1" destOrd="0" parTransId="{FB165937-3987-42E8-B48D-EC98D8F3597E}" sibTransId="{799165A2-CAEA-4512-98FD-A9EF0B1B496C}"/>
    <dgm:cxn modelId="{B093E3A9-58B9-4FA4-8CE2-CA34037316DE}" srcId="{DC25EE91-BF0C-4D0E-AB2E-0C308CF96BF6}" destId="{451D0A8C-3F6C-412D-B94B-9B3D1D530CCF}" srcOrd="0" destOrd="0" parTransId="{C4D953CA-CAC4-4AD3-A648-837270F2041C}" sibTransId="{C8DA4BEF-497C-452E-8B3F-D3013F8BFC52}"/>
    <dgm:cxn modelId="{2E78B121-449C-4BC3-B646-666E3E227534}" type="presOf" srcId="{DC25EE91-BF0C-4D0E-AB2E-0C308CF96BF6}" destId="{5AEE1C54-904E-4823-9DE3-B11CBD138D3E}" srcOrd="0" destOrd="0" presId="urn:microsoft.com/office/officeart/2005/8/layout/vList5"/>
    <dgm:cxn modelId="{91A2419B-7936-4E62-820F-C783117F153A}" type="presOf" srcId="{80817FB5-4A9C-4454-B91D-4777A1D19AAA}" destId="{2877C710-C914-47DE-8937-D4103B656845}" srcOrd="0" destOrd="0" presId="urn:microsoft.com/office/officeart/2005/8/layout/vList5"/>
    <dgm:cxn modelId="{630122C1-706A-4D6F-83DF-21FCDC452F63}" type="presOf" srcId="{1A93F57B-C268-4B62-A45B-F5AC0E72F58C}" destId="{4401A362-B59B-480F-BAB4-FCEB79F3C7A8}" srcOrd="0" destOrd="0" presId="urn:microsoft.com/office/officeart/2005/8/layout/vList5"/>
    <dgm:cxn modelId="{3346F7FC-5E8B-4833-9F0A-0E5E9EB95F6E}" type="presParOf" srcId="{CC1317F8-D60B-49C0-AA45-A2E9641671E1}" destId="{EE256424-F7BE-4925-83BF-6016E757D0DC}" srcOrd="0" destOrd="0" presId="urn:microsoft.com/office/officeart/2005/8/layout/vList5"/>
    <dgm:cxn modelId="{36725610-1A63-40CA-8911-1A1BEAC44E2D}" type="presParOf" srcId="{EE256424-F7BE-4925-83BF-6016E757D0DC}" destId="{A39784D7-4732-4E3D-9FFE-DFB1E4CA3408}" srcOrd="0" destOrd="0" presId="urn:microsoft.com/office/officeart/2005/8/layout/vList5"/>
    <dgm:cxn modelId="{C3288F55-05CB-4009-8E57-47503C8763AA}" type="presParOf" srcId="{EE256424-F7BE-4925-83BF-6016E757D0DC}" destId="{2877C710-C914-47DE-8937-D4103B656845}" srcOrd="1" destOrd="0" presId="urn:microsoft.com/office/officeart/2005/8/layout/vList5"/>
    <dgm:cxn modelId="{D7B319F1-23F9-4B67-8CB6-A207BFF5089B}" type="presParOf" srcId="{CC1317F8-D60B-49C0-AA45-A2E9641671E1}" destId="{3083B1C5-315F-4FCD-8323-E5B472E927BC}" srcOrd="1" destOrd="0" presId="urn:microsoft.com/office/officeart/2005/8/layout/vList5"/>
    <dgm:cxn modelId="{4FAAEE42-3596-43F5-8FC2-06B7ED33205F}" type="presParOf" srcId="{CC1317F8-D60B-49C0-AA45-A2E9641671E1}" destId="{BEB7701D-AB2D-42EB-A77B-118E3FB8128B}" srcOrd="2" destOrd="0" presId="urn:microsoft.com/office/officeart/2005/8/layout/vList5"/>
    <dgm:cxn modelId="{1A0843E7-D35B-4AA2-BF2B-14C6A8C98605}" type="presParOf" srcId="{BEB7701D-AB2D-42EB-A77B-118E3FB8128B}" destId="{4401A362-B59B-480F-BAB4-FCEB79F3C7A8}" srcOrd="0" destOrd="0" presId="urn:microsoft.com/office/officeart/2005/8/layout/vList5"/>
    <dgm:cxn modelId="{366F6575-53A0-4B2E-9659-565A9341E0C1}" type="presParOf" srcId="{BEB7701D-AB2D-42EB-A77B-118E3FB8128B}" destId="{E17B632F-A984-4A85-BCF4-5C60B9A64843}" srcOrd="1" destOrd="0" presId="urn:microsoft.com/office/officeart/2005/8/layout/vList5"/>
    <dgm:cxn modelId="{9E42AD14-82C3-488B-A394-0936A8ECE884}" type="presParOf" srcId="{CC1317F8-D60B-49C0-AA45-A2E9641671E1}" destId="{9601008C-BCED-468A-BE4F-3189A416E8AC}" srcOrd="3" destOrd="0" presId="urn:microsoft.com/office/officeart/2005/8/layout/vList5"/>
    <dgm:cxn modelId="{DCBAF0EE-B3E3-41C9-94B9-5246BBEAFC9F}" type="presParOf" srcId="{CC1317F8-D60B-49C0-AA45-A2E9641671E1}" destId="{E3566D34-8286-4CB2-A577-82F8A7E2D671}" srcOrd="4" destOrd="0" presId="urn:microsoft.com/office/officeart/2005/8/layout/vList5"/>
    <dgm:cxn modelId="{1A32DB5A-631B-43A9-BC92-4B5F49709DF8}" type="presParOf" srcId="{E3566D34-8286-4CB2-A577-82F8A7E2D671}" destId="{5AEE1C54-904E-4823-9DE3-B11CBD138D3E}" srcOrd="0" destOrd="0" presId="urn:microsoft.com/office/officeart/2005/8/layout/vList5"/>
    <dgm:cxn modelId="{31D75BB0-1E48-429E-A445-038D0CD4103F}" type="presParOf" srcId="{E3566D34-8286-4CB2-A577-82F8A7E2D671}" destId="{B88134CD-E199-4169-A2ED-12602D6D18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2EEC6C8-5132-4182-8CE0-1C5DC8945D05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2C26FE7-5618-4DA2-81D9-894A881F1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20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26FE7-5618-4DA2-81D9-894A881F1E6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7C923EA-8315-4484-B862-B4BAAEFFBC36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71E1E-B31A-418E-917A-255F463C7ED1}" type="datetime1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Урок русского языка во 2 классе. Учитель: Нестерова Валентина Ивановна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7F0CE-944A-41A0-986E-955CA356A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1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2853-1044-4E1D-9707-18904D9C3C1B}" type="datetime1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Урок русского языка во 2 классе. Учитель: Нестерова Валентина Ивановна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E8EFC-E736-490B-96E1-F1C728D47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9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EB6A-D954-4318-8F6F-D0C8BD2777D1}" type="datetime1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Урок русского языка во 2 классе. Учитель: Нестерова Валентина Ивановна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1C784-C90E-480A-AF96-6ACDC6BF1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80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58FDA-F38B-4361-A490-C43669FE5765}" type="datetime1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Урок русского языка во 2 классе. Учитель: Нестерова Валентина Ивановна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616C-6907-46B7-8052-97E06C1EC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5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F4FD-F01D-4DA6-B696-DB82ED8BFE60}" type="datetime1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Урок русского языка во 2 классе. Учитель: Нестерова Валентина Ивановна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4A77C-DCDD-4689-8164-18B3861B2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7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30DAF-0C92-4EEE-9E92-D21AC0557517}" type="datetime1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Урок русского языка во 2 классе. Учитель: Нестерова Валентина Ивановна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51F20-124B-4230-A474-2815DCF6B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5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0FAE6-1DD1-4202-B63B-148C4C282E4F}" type="datetime1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Урок русского языка во 2 классе. Учитель: Нестерова Валентина Ивановна</a:t>
            </a: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811D-2C15-4AE0-8150-6847EC1C8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8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1D56E-82B8-4420-8DA6-841790B3A511}" type="datetime1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Урок русского языка во 2 классе. Учитель: Нестерова Валентина Ивановна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10CAC-5B50-4D5C-A643-D9B6B3B11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80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AF425-5F39-4848-9971-FB6AF84BE994}" type="datetime1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Урок русского языка во 2 классе. Учитель: Нестерова Валентина Ивановна</a:t>
            </a: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1B8A1-0C85-446D-B260-4E47CE7B8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4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03955-E387-4ACC-B2BC-E48643D48F7B}" type="datetime1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Урок русского языка во 2 классе. Учитель: Нестерова Валентина Ивановна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1F84-ACE7-43E5-BE3E-D3878B811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50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50F1D-FFCF-49B4-BD79-FE4B0F2F15B5}" type="datetime1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Урок русского языка во 2 классе. Учитель: Нестерова Валентина Ивановна</a:t>
            </a: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1B9F3-E710-4FEC-BF7F-00017BD4D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29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E5AF72C-A4EE-41D5-9ADA-F952C17F8C50}" type="datetime1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Урок русского языка во 2 классе. Учитель: Нестерова Валентина Ивановна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6F5BE94-775D-4880-A1CA-11C497D49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7" r:id="rId9"/>
    <p:sldLayoutId id="2147483905" r:id="rId10"/>
    <p:sldLayoutId id="214748390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20C8F7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20C8F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78581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Мультимедийная</a:t>
            </a: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разработка образовательной деятельности</a:t>
            </a:r>
            <a:endParaRPr lang="ru-RU" sz="3600" dirty="0">
              <a:solidFill>
                <a:srgbClr val="0000FF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500188"/>
            <a:ext cx="7783513" cy="4714875"/>
          </a:xfrm>
        </p:spPr>
        <p:txBody>
          <a:bodyPr>
            <a:normAutofit fontScale="92500" lnSpcReduction="20000"/>
          </a:bodyPr>
          <a:lstStyle/>
          <a:p>
            <a:pPr marL="273050" marR="0" indent="-273050" algn="l" eaLnBrk="1" hangingPunct="1">
              <a:defRPr/>
            </a:pPr>
            <a:endPara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3050" marR="0" indent="-273050" algn="l" eaLnBrk="1" hangingPunct="1">
              <a:defRPr/>
            </a:pPr>
            <a:endPara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3050" marR="0" indent="-273050" algn="l" eaLnBrk="1" hangingPunct="1">
              <a:defRPr/>
            </a:pPr>
            <a:endPara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3050" marR="0" indent="-273050" algn="l" eaLnBrk="1" hangingPunct="1">
              <a:defRPr/>
            </a:pPr>
            <a:endPara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3050" marR="0" indent="-273050" algn="l" eaLnBrk="1" hangingPunct="1">
              <a:defRPr/>
            </a:pPr>
            <a:endPara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3050" marR="0" indent="-273050" algn="l" eaLnBrk="1" hangingPunct="1">
              <a:defRPr/>
            </a:pPr>
            <a:endPara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3050" marR="0" indent="-273050" algn="l" eaLnBrk="1" hangingPunct="1">
              <a:defRPr/>
            </a:pPr>
            <a:endPara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3050" marR="0" indent="-273050" algn="l" eaLnBrk="1" hangingPunct="1">
              <a:defRPr/>
            </a:pPr>
            <a:endPara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3050" marR="0" indent="-273050" algn="l" eaLnBrk="1" hangingPunct="1">
              <a:defRPr/>
            </a:pPr>
            <a:endPara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3050" marR="0" indent="-273050" algn="l" eaLnBrk="1" hangingPunct="1">
              <a:defRPr/>
            </a:pPr>
            <a:endPara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3050" marR="0" indent="-273050" algn="ctr" eaLnBrk="1" hangingPunct="1"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marL="273050" marR="0" indent="-273050" algn="ctr" eaLnBrk="1" hangingPunct="1"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с- детский сад № 7 «Елочка»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marR="0" indent="-273050" algn="ctr" eaLnBrk="1" hangingPunct="1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2017 учебный год.</a:t>
            </a:r>
          </a:p>
          <a:p>
            <a:pPr marL="273050" marR="0" indent="-273050" eaLnBrk="1" hangingPunct="1"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E2055-6A0E-4191-89E0-E53E792FF0FD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307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33375"/>
            <a:ext cx="125412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Анна\Рабочий стол\жернакова\аттестация Жеранкова\IMG_43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571612"/>
            <a:ext cx="4643446" cy="3095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5ED79-5FFD-4AD9-8225-D055A86252FB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5" y="1428750"/>
            <a:ext cx="3214688" cy="13573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0000FF"/>
                </a:solidFill>
              </a:rPr>
              <a:t>Создаёт  положительный эмоциональный  настрой(приветствие друг друга)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5000636"/>
            <a:ext cx="3000375" cy="13081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Постановка проблемного вопроса </a:t>
            </a:r>
            <a:r>
              <a:rPr lang="ru-RU" sz="1400" dirty="0" smtClean="0">
                <a:solidFill>
                  <a:srgbClr val="0000FF"/>
                </a:solidFill>
              </a:rPr>
              <a:t>(Как сделать, что бы осколки зеркала никому не причинили вреда?)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625" y="3071813"/>
            <a:ext cx="3143243" cy="157163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Создает  ситуацию, в которой дети  приобретают  опыт дружеского  общения,  внимания к  окружающим (Зеркало разбилось осколки разлетелись по всему свету.)</a:t>
            </a:r>
          </a:p>
        </p:txBody>
      </p:sp>
      <p:sp>
        <p:nvSpPr>
          <p:cNvPr id="11270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071563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1. Организационно-мотивационный этап:</a:t>
            </a:r>
            <a:b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деятельность педагога.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1571612"/>
            <a:ext cx="3286148" cy="180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3786190"/>
            <a:ext cx="3300645" cy="2200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CA9A7-D6AB-4A84-AAAB-18F919CBD7F2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5" y="4500570"/>
            <a:ext cx="2928958" cy="16430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Обращают внимание на карту и показывают путь куда нужно идти сначала и кого </a:t>
            </a:r>
            <a:r>
              <a:rPr lang="ru-RU" dirty="0" smtClean="0">
                <a:solidFill>
                  <a:srgbClr val="333399"/>
                </a:solidFill>
              </a:rPr>
              <a:t>найти, рассматривают условные обозначения.</a:t>
            </a: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3286124"/>
            <a:ext cx="3143250" cy="9286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rgbClr val="333399"/>
                </a:solidFill>
              </a:rPr>
              <a:t>Обсуждают проблему(разбитое зеркало навредило людям)</a:t>
            </a: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285750"/>
            <a:ext cx="8229600" cy="10715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1. Организационно-мотивационный этап:</a:t>
            </a:r>
            <a:br>
              <a:rPr lang="ru-RU" sz="3600" b="1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ru-RU" sz="3600" b="1" dirty="0">
                <a:solidFill>
                  <a:srgbClr val="FFC000"/>
                </a:solidFill>
                <a:latin typeface="Monotype Corsiva" pitchFamily="66" charset="0"/>
                <a:ea typeface="+mj-ea"/>
                <a:cs typeface="+mj-cs"/>
              </a:rPr>
              <a:t>деятельность детей.</a:t>
            </a:r>
          </a:p>
        </p:txBody>
      </p:sp>
      <p:pic>
        <p:nvPicPr>
          <p:cNvPr id="4098" name="Picture 2" descr="C:\Documents and Settings\Анна\Рабочий стол\жернакова\аттестация Жеранкова\IMG_4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00174"/>
            <a:ext cx="2143140" cy="142876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00034" y="1714488"/>
            <a:ext cx="3071834" cy="11430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Слушают воспитателя, рассуждают выдвигают </a:t>
            </a:r>
            <a:r>
              <a:rPr lang="ru-RU" dirty="0" smtClean="0">
                <a:solidFill>
                  <a:srgbClr val="333399"/>
                </a:solidFill>
              </a:rPr>
              <a:t>версии, что необходимо предпринять.</a:t>
            </a:r>
            <a:endParaRPr lang="ru-RU" dirty="0">
              <a:solidFill>
                <a:srgbClr val="333399"/>
              </a:solidFill>
            </a:endParaRPr>
          </a:p>
        </p:txBody>
      </p:sp>
      <p:pic>
        <p:nvPicPr>
          <p:cNvPr id="4099" name="Picture 3" descr="C:\Documents and Settings\Анна\Рабочий стол\жернакова\аттестация Жеранкова\IMG_4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047997"/>
            <a:ext cx="2143140" cy="1428761"/>
          </a:xfrm>
          <a:prstGeom prst="rect">
            <a:avLst/>
          </a:prstGeom>
          <a:noFill/>
        </p:spPr>
      </p:pic>
      <p:pic>
        <p:nvPicPr>
          <p:cNvPr id="4100" name="Picture 4" descr="C:\Documents and Settings\Анна\Рабочий стол\жернакова\аттестация Жеранкова\IMG_43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643446"/>
            <a:ext cx="2857496" cy="1904997"/>
          </a:xfrm>
          <a:prstGeom prst="rect">
            <a:avLst/>
          </a:prstGeom>
          <a:noFill/>
        </p:spPr>
      </p:pic>
      <p:pic>
        <p:nvPicPr>
          <p:cNvPr id="4101" name="Picture 5" descr="C:\Documents and Settings\Анна\Рабочий стол\жернакова\аттестация Жеранкова\IMG_44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143116"/>
            <a:ext cx="2357430" cy="1571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828F2-F5C7-4449-A5F2-00482742C349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48" y="1928802"/>
            <a:ext cx="4143375" cy="1357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dirty="0"/>
              <a:t>Организует  работу  по игровому   упражнению в решении  примеров и нахождении правильного ответа . </a:t>
            </a:r>
            <a:endParaRPr lang="ru-RU" sz="1600" dirty="0" smtClean="0"/>
          </a:p>
          <a:p>
            <a:pPr>
              <a:defRPr/>
            </a:pPr>
            <a:r>
              <a:rPr lang="ru-RU" sz="1600" dirty="0" smtClean="0"/>
              <a:t>( </a:t>
            </a:r>
            <a:r>
              <a:rPr lang="ru-RU" sz="1600" dirty="0"/>
              <a:t>Собери цветок) </a:t>
            </a:r>
          </a:p>
        </p:txBody>
      </p:sp>
      <p:sp>
        <p:nvSpPr>
          <p:cNvPr id="13316" name="Прямоугольник 17"/>
          <p:cNvSpPr>
            <a:spLocks noChangeArrowheads="1"/>
          </p:cNvSpPr>
          <p:nvPr/>
        </p:nvSpPr>
        <p:spPr bwMode="auto">
          <a:xfrm>
            <a:off x="857250" y="357188"/>
            <a:ext cx="74295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2 этап. Совместная деятельность воспитателя с детьми в решении задач:</a:t>
            </a:r>
            <a:br>
              <a:rPr lang="ru-RU" sz="2800" b="1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>
                <a:solidFill>
                  <a:srgbClr val="FFC000"/>
                </a:solidFill>
                <a:latin typeface="Monotype Corsiva" pitchFamily="66" charset="0"/>
              </a:rPr>
              <a:t>деятельность педагога.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524000" y="3306763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9208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2376264" cy="1584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3929066"/>
            <a:ext cx="2160240" cy="144016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14348" y="3643314"/>
            <a:ext cx="4143375" cy="1357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dirty="0" smtClean="0"/>
              <a:t>Пальчиковая гимнастика «Стая ворон».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1B8A1-0C85-446D-B260-4E47CE7B8BD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642918"/>
            <a:ext cx="5429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2 этап. Совместная деятельность воспитателя с детьми в решении задач: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Monotype Corsiva" pitchFamily="66" charset="0"/>
              </a:rPr>
              <a:t>деятельность педагога.</a:t>
            </a:r>
            <a:endParaRPr lang="ru-RU" sz="24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857364"/>
            <a:ext cx="3175762" cy="135732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115000"/>
              </a:lnSpc>
              <a:defRPr/>
            </a:pPr>
            <a:r>
              <a:rPr lang="ru-RU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Проводит упражнение по развитию логического мышления «Найди сундук с золотом»</a:t>
            </a:r>
            <a:endParaRPr lang="ru-RU" sz="1600" dirty="0">
              <a:solidFill>
                <a:srgbClr val="FFFFFF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1007"/>
            <a:ext cx="2888870" cy="192591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572000" y="1928803"/>
            <a:ext cx="4357687" cy="121444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115000"/>
              </a:lnSpc>
              <a:defRPr/>
            </a:pPr>
            <a:r>
              <a:rPr lang="ru-RU" sz="1400" dirty="0">
                <a:solidFill>
                  <a:srgbClr val="FFFFFF"/>
                </a:solidFill>
                <a:cs typeface="Arial" charset="0"/>
              </a:rPr>
              <a:t>Создает    проблемную    ситуацию, по предложенной карте </a:t>
            </a:r>
            <a:r>
              <a:rPr lang="ru-RU" sz="1400" dirty="0" smtClean="0">
                <a:solidFill>
                  <a:srgbClr val="FFFFFF"/>
                </a:solidFill>
                <a:cs typeface="Arial" charset="0"/>
              </a:rPr>
              <a:t>-схеме  </a:t>
            </a:r>
            <a:r>
              <a:rPr lang="ru-RU" sz="1400" dirty="0">
                <a:solidFill>
                  <a:srgbClr val="FFFFFF"/>
                </a:solidFill>
                <a:cs typeface="Arial" charset="0"/>
              </a:rPr>
              <a:t>выложить бусы  из геометрических блоков </a:t>
            </a:r>
          </a:p>
          <a:p>
            <a:pPr marL="342900" indent="-342900" algn="ctr">
              <a:lnSpc>
                <a:spcPct val="115000"/>
              </a:lnSpc>
              <a:defRPr/>
            </a:pPr>
            <a:r>
              <a:rPr lang="ru-RU" sz="1400" dirty="0" smtClean="0">
                <a:solidFill>
                  <a:srgbClr val="FFFFFF"/>
                </a:solidFill>
                <a:cs typeface="Arial" charset="0"/>
              </a:rPr>
              <a:t>«Бусы </a:t>
            </a:r>
            <a:r>
              <a:rPr lang="ru-RU" sz="1400" dirty="0">
                <a:solidFill>
                  <a:srgbClr val="FFFFFF"/>
                </a:solidFill>
                <a:cs typeface="Arial" charset="0"/>
              </a:rPr>
              <a:t>рассыпались»</a:t>
            </a:r>
          </a:p>
          <a:p>
            <a:pPr marL="342900" indent="-342900" algn="ctr">
              <a:lnSpc>
                <a:spcPct val="115000"/>
              </a:lnSpc>
              <a:defRPr/>
            </a:pPr>
            <a:endParaRPr lang="ru-RU" sz="1400" dirty="0">
              <a:solidFill>
                <a:srgbClr val="FFFFFF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87" y="3643314"/>
            <a:ext cx="2808312" cy="18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547F9-7B8B-42E9-93B0-BEBDDBFD855D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1" y="1928813"/>
            <a:ext cx="3214681" cy="16430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 smtClean="0">
              <a:solidFill>
                <a:srgbClr val="333399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333399"/>
                </a:solidFill>
              </a:rPr>
              <a:t>Детей встречает старушка-цветочница. Упражнение «Реши примеры и собери цветок».</a:t>
            </a:r>
            <a:r>
              <a:rPr lang="ru-RU" sz="1400" dirty="0" smtClean="0">
                <a:solidFill>
                  <a:srgbClr val="333399"/>
                </a:solidFill>
              </a:rPr>
              <a:t>Решают </a:t>
            </a:r>
            <a:r>
              <a:rPr lang="ru-RU" sz="1400" dirty="0">
                <a:solidFill>
                  <a:srgbClr val="333399"/>
                </a:solidFill>
              </a:rPr>
              <a:t>примеры сравнивают с ответами подбирают в соответствии с серединой цветка лепестки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3786190"/>
            <a:ext cx="3071834" cy="15001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333399"/>
                </a:solidFill>
              </a:rPr>
              <a:t> В гостях у принцессы .</a:t>
            </a:r>
            <a:r>
              <a:rPr lang="ru-RU" sz="1400" b="1" dirty="0" smtClean="0">
                <a:solidFill>
                  <a:srgbClr val="333399"/>
                </a:solidFill>
              </a:rPr>
              <a:t>Упражнение «Собери бусы». </a:t>
            </a:r>
            <a:r>
              <a:rPr lang="ru-RU" sz="1400" dirty="0" smtClean="0">
                <a:solidFill>
                  <a:srgbClr val="333399"/>
                </a:solidFill>
              </a:rPr>
              <a:t>Отвечают </a:t>
            </a:r>
            <a:r>
              <a:rPr lang="ru-RU" sz="1400" dirty="0">
                <a:solidFill>
                  <a:srgbClr val="333399"/>
                </a:solidFill>
              </a:rPr>
              <a:t>на вопросы, </a:t>
            </a:r>
            <a:r>
              <a:rPr lang="ru-RU" sz="1400" dirty="0" smtClean="0">
                <a:solidFill>
                  <a:srgbClr val="333399"/>
                </a:solidFill>
              </a:rPr>
              <a:t>рассуждают, доказывая </a:t>
            </a:r>
            <a:r>
              <a:rPr lang="ru-RU" sz="1400" dirty="0">
                <a:solidFill>
                  <a:srgbClr val="333399"/>
                </a:solidFill>
              </a:rPr>
              <a:t>свою точку зрения и делают выводы проводят </a:t>
            </a:r>
            <a:r>
              <a:rPr lang="ru-RU" sz="1400" dirty="0" smtClean="0">
                <a:solidFill>
                  <a:srgbClr val="333399"/>
                </a:solidFill>
              </a:rPr>
              <a:t>самопроверку, взаимоконтроль.</a:t>
            </a:r>
            <a:endParaRPr lang="ru-RU" sz="1400" dirty="0">
              <a:solidFill>
                <a:srgbClr val="333399"/>
              </a:solidFill>
            </a:endParaRPr>
          </a:p>
        </p:txBody>
      </p:sp>
      <p:sp>
        <p:nvSpPr>
          <p:cNvPr id="15366" name="Прямоугольник 14"/>
          <p:cNvSpPr>
            <a:spLocks noChangeArrowheads="1"/>
          </p:cNvSpPr>
          <p:nvPr/>
        </p:nvSpPr>
        <p:spPr bwMode="auto">
          <a:xfrm>
            <a:off x="857250" y="357188"/>
            <a:ext cx="74295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2 этап. Совместная деятельность воспитателя с детьми в решении задач:</a:t>
            </a:r>
            <a:b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FFC000"/>
                </a:solidFill>
                <a:latin typeface="Monotype Corsiva" pitchFamily="66" charset="0"/>
              </a:rPr>
              <a:t>деятельность детей.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1714488"/>
            <a:ext cx="1872208" cy="12481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3214686"/>
            <a:ext cx="2224499" cy="1482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4929198"/>
            <a:ext cx="2411758" cy="1607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1B8A1-0C85-446D-B260-4E47CE7B8BD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214554"/>
            <a:ext cx="3857652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 smtClean="0">
              <a:solidFill>
                <a:srgbClr val="333399"/>
              </a:solidFill>
            </a:endParaRPr>
          </a:p>
          <a:p>
            <a:pPr algn="ctr">
              <a:defRPr/>
            </a:pPr>
            <a:r>
              <a:rPr lang="ru-RU" sz="1400" dirty="0" smtClean="0">
                <a:solidFill>
                  <a:srgbClr val="333399"/>
                </a:solidFill>
              </a:rPr>
              <a:t>Детей встречает разбойница. </a:t>
            </a:r>
            <a:r>
              <a:rPr lang="ru-RU" sz="1400" b="1" dirty="0" smtClean="0">
                <a:solidFill>
                  <a:srgbClr val="333399"/>
                </a:solidFill>
              </a:rPr>
              <a:t>Упражнение  «Найди сундук с золотом».</a:t>
            </a:r>
            <a:r>
              <a:rPr lang="ru-RU" sz="1400" dirty="0" smtClean="0">
                <a:solidFill>
                  <a:srgbClr val="333399"/>
                </a:solidFill>
              </a:rPr>
              <a:t>Рассматривают </a:t>
            </a:r>
            <a:r>
              <a:rPr lang="ru-RU" sz="1400" dirty="0">
                <a:solidFill>
                  <a:srgbClr val="333399"/>
                </a:solidFill>
              </a:rPr>
              <a:t>карту </a:t>
            </a:r>
            <a:r>
              <a:rPr lang="ru-RU" sz="1400" dirty="0" smtClean="0">
                <a:solidFill>
                  <a:srgbClr val="333399"/>
                </a:solidFill>
              </a:rPr>
              <a:t>схему и  </a:t>
            </a:r>
            <a:r>
              <a:rPr lang="ru-RU" sz="1400" dirty="0">
                <a:solidFill>
                  <a:srgbClr val="333399"/>
                </a:solidFill>
              </a:rPr>
              <a:t>ориентируясь по знакам </a:t>
            </a:r>
            <a:r>
              <a:rPr lang="ru-RU" sz="1400" dirty="0" smtClean="0">
                <a:solidFill>
                  <a:srgbClr val="333399"/>
                </a:solidFill>
              </a:rPr>
              <a:t> зрительно  находят </a:t>
            </a:r>
            <a:r>
              <a:rPr lang="ru-RU" sz="1400" dirty="0">
                <a:solidFill>
                  <a:srgbClr val="333399"/>
                </a:solidFill>
              </a:rPr>
              <a:t>расположение сундука</a:t>
            </a:r>
            <a:r>
              <a:rPr lang="ru-RU" sz="1400" dirty="0" smtClean="0">
                <a:solidFill>
                  <a:srgbClr val="333399"/>
                </a:solidFill>
              </a:rPr>
              <a:t>. Доказывают свой ответ.</a:t>
            </a:r>
          </a:p>
          <a:p>
            <a:pPr algn="ctr">
              <a:defRPr/>
            </a:pPr>
            <a:endParaRPr lang="ru-RU" sz="1400" dirty="0">
              <a:solidFill>
                <a:srgbClr val="333399"/>
              </a:solidFill>
            </a:endParaRPr>
          </a:p>
        </p:txBody>
      </p:sp>
      <p:pic>
        <p:nvPicPr>
          <p:cNvPr id="6146" name="Picture 2" descr="C:\Documents and Settings\Анна\Рабочий стол\жернакова\аттестация Жеранкова\IMG_4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3" y="1857364"/>
            <a:ext cx="2678901" cy="1785934"/>
          </a:xfrm>
          <a:prstGeom prst="rect">
            <a:avLst/>
          </a:prstGeom>
          <a:noFill/>
        </p:spPr>
      </p:pic>
      <p:pic>
        <p:nvPicPr>
          <p:cNvPr id="6147" name="Picture 3" descr="C:\Documents and Settings\Анна\Рабочий стол\жернакова\аттестация Жеранкова\IMG_4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86256"/>
            <a:ext cx="2643206" cy="176213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4214818"/>
            <a:ext cx="3857652" cy="11430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 smtClean="0">
              <a:solidFill>
                <a:srgbClr val="333399"/>
              </a:solidFill>
            </a:endParaRPr>
          </a:p>
          <a:p>
            <a:pPr algn="ctr">
              <a:defRPr/>
            </a:pPr>
            <a:r>
              <a:rPr lang="ru-RU" sz="1400" dirty="0" smtClean="0">
                <a:solidFill>
                  <a:srgbClr val="333399"/>
                </a:solidFill>
              </a:rPr>
              <a:t>За выполненное задание дети получают осколок зеркала, который находится в сундучке. </a:t>
            </a:r>
            <a:r>
              <a:rPr lang="ru-RU" sz="1400" dirty="0" err="1" smtClean="0">
                <a:solidFill>
                  <a:srgbClr val="333399"/>
                </a:solidFill>
              </a:rPr>
              <a:t>благодарятю</a:t>
            </a:r>
            <a:endParaRPr lang="ru-RU" sz="1400" dirty="0">
              <a:solidFill>
                <a:srgbClr val="3333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35716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2 этап. Совместная деятельность воспитателя с детьми в решении задач: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Monotype Corsiva" pitchFamily="66" charset="0"/>
              </a:rPr>
              <a:t>деятельность детей.</a:t>
            </a:r>
            <a:endParaRPr lang="ru-RU" sz="24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9562E-9CC5-49E3-8D58-32A46A10F51D}" type="slidenum">
              <a:rPr lang="ru-RU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26799043"/>
              </p:ext>
            </p:extLst>
          </p:nvPr>
        </p:nvGraphicFramePr>
        <p:xfrm>
          <a:off x="500034" y="1214422"/>
          <a:ext cx="842968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857250" y="357188"/>
            <a:ext cx="742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Monotype Corsiva" pitchFamily="66" charset="0"/>
              </a:rPr>
              <a:t>Оздоровительные</a:t>
            </a:r>
            <a:r>
              <a:rPr lang="ru-RU" sz="4000" dirty="0">
                <a:solidFill>
                  <a:srgbClr val="0000FF"/>
                </a:solidFill>
                <a:latin typeface="Monotype Corsiva" pitchFamily="66" charset="0"/>
              </a:rPr>
              <a:t>  моменты</a:t>
            </a:r>
          </a:p>
        </p:txBody>
      </p:sp>
      <p:sp>
        <p:nvSpPr>
          <p:cNvPr id="16389" name="Прямоугольник 7"/>
          <p:cNvSpPr>
            <a:spLocks noChangeArrowheads="1"/>
          </p:cNvSpPr>
          <p:nvPr/>
        </p:nvSpPr>
        <p:spPr bwMode="auto">
          <a:xfrm>
            <a:off x="2000250" y="5929313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tabLst>
                <a:tab pos="114300" algn="l"/>
                <a:tab pos="781050" algn="l"/>
                <a:tab pos="1257300" algn="l"/>
                <a:tab pos="4200525" algn="l"/>
              </a:tabLst>
            </a:pPr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>
              <a:tabLst>
                <a:tab pos="114300" algn="l"/>
                <a:tab pos="781050" algn="l"/>
                <a:tab pos="1257300" algn="l"/>
                <a:tab pos="4200525" algn="l"/>
              </a:tabLst>
            </a:pPr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«Центр развития ребенка –детский сад № 7 Елочка»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1B8A1-0C85-446D-B260-4E47CE7B8BD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6" y="1484784"/>
            <a:ext cx="2311850" cy="154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2" y="3861048"/>
            <a:ext cx="2357454" cy="157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779912" y="2027884"/>
            <a:ext cx="3857652" cy="10001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 smtClean="0">
              <a:solidFill>
                <a:srgbClr val="333399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333399"/>
                </a:solidFill>
              </a:rPr>
              <a:t>Упражнение  «Прыжки с кочки на кочку». </a:t>
            </a:r>
            <a:r>
              <a:rPr lang="ru-RU" sz="1400" dirty="0" smtClean="0">
                <a:solidFill>
                  <a:srgbClr val="333399"/>
                </a:solidFill>
              </a:rPr>
              <a:t>Необходимо  выполнить упражнение сохраняя равновесие.</a:t>
            </a:r>
          </a:p>
          <a:p>
            <a:pPr algn="ctr">
              <a:defRPr/>
            </a:pPr>
            <a:endParaRPr lang="ru-RU" sz="1400" dirty="0">
              <a:solidFill>
                <a:srgbClr val="3333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285728"/>
            <a:ext cx="5147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Monotype Corsiva" pitchFamily="66" charset="0"/>
              </a:rPr>
              <a:t>Оздоровительные  моменты</a:t>
            </a:r>
            <a:endParaRPr lang="ru-RU" sz="36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95936" y="4433749"/>
            <a:ext cx="3857652" cy="10001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 smtClean="0">
              <a:solidFill>
                <a:srgbClr val="333399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333399"/>
                </a:solidFill>
              </a:rPr>
              <a:t>Развитие мелкой моторики .  Согласование слов и движений.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333399"/>
                </a:solidFill>
              </a:rPr>
              <a:t>Пальчиковая гимнастика «Стая воронов»</a:t>
            </a:r>
            <a:endParaRPr lang="ru-RU" sz="1400" dirty="0" smtClean="0">
              <a:solidFill>
                <a:srgbClr val="333399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94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1B8A1-0C85-446D-B260-4E47CE7B8BD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85050"/>
            <a:ext cx="2304256" cy="153617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283968" y="4221088"/>
            <a:ext cx="3857652" cy="10001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 smtClean="0">
              <a:solidFill>
                <a:srgbClr val="333399"/>
              </a:solidFill>
            </a:endParaRPr>
          </a:p>
          <a:p>
            <a:pPr algn="ctr">
              <a:defRPr/>
            </a:pPr>
            <a:r>
              <a:rPr lang="ru-RU" sz="1400" dirty="0" smtClean="0">
                <a:solidFill>
                  <a:srgbClr val="333399"/>
                </a:solidFill>
              </a:rPr>
              <a:t>Чтобы выполнить следующее задание, нужно построить мост  из </a:t>
            </a:r>
            <a:r>
              <a:rPr lang="ru-RU" sz="1400" dirty="0" err="1" smtClean="0">
                <a:solidFill>
                  <a:srgbClr val="333399"/>
                </a:solidFill>
              </a:rPr>
              <a:t>пазл</a:t>
            </a:r>
            <a:r>
              <a:rPr lang="ru-RU" sz="1400" dirty="0" smtClean="0">
                <a:solidFill>
                  <a:srgbClr val="333399"/>
                </a:solidFill>
              </a:rPr>
              <a:t> , пройти по нему сохраняя равновесие.</a:t>
            </a:r>
          </a:p>
          <a:p>
            <a:pPr algn="ctr">
              <a:defRPr/>
            </a:pPr>
            <a:endParaRPr lang="ru-RU" sz="1400" dirty="0">
              <a:solidFill>
                <a:srgbClr val="33339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17" y="1124744"/>
            <a:ext cx="2399790" cy="159986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283968" y="1724472"/>
            <a:ext cx="3857652" cy="10001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 smtClean="0">
              <a:solidFill>
                <a:srgbClr val="333399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333399"/>
                </a:solidFill>
              </a:rPr>
              <a:t>Гимнастика для глаз  «Снежинки»</a:t>
            </a:r>
            <a:endParaRPr lang="ru-RU" sz="1400" dirty="0" smtClean="0">
              <a:solidFill>
                <a:srgbClr val="333399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21EBD-6D77-41C5-A11A-A599F9CF3380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3" y="2357438"/>
            <a:ext cx="3857625" cy="1214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dirty="0"/>
          </a:p>
          <a:p>
            <a:pPr algn="ctr">
              <a:defRPr/>
            </a:pPr>
            <a:r>
              <a:rPr lang="ru-RU" sz="1600" dirty="0"/>
              <a:t>Предлагает практическую работу  по изготовлению из бумаги по технике  Оригами  превращение волшебного квадрата –птица Ворон.</a:t>
            </a:r>
          </a:p>
          <a:p>
            <a:pPr>
              <a:defRPr/>
            </a:pPr>
            <a:endParaRPr lang="ru-RU" sz="1600" dirty="0"/>
          </a:p>
        </p:txBody>
      </p:sp>
      <p:sp>
        <p:nvSpPr>
          <p:cNvPr id="17412" name="Прямоугольник 17"/>
          <p:cNvSpPr>
            <a:spLocks noChangeArrowheads="1"/>
          </p:cNvSpPr>
          <p:nvPr/>
        </p:nvSpPr>
        <p:spPr bwMode="auto">
          <a:xfrm>
            <a:off x="857250" y="357188"/>
            <a:ext cx="7429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Monotype Corsiva" pitchFamily="66" charset="0"/>
              </a:rPr>
              <a:t>3 этап. Самостоятельная творческая деятельность детей:</a:t>
            </a:r>
            <a:br>
              <a:rPr lang="ru-RU" sz="3200" b="1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Деятельность педагога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3929062"/>
            <a:ext cx="3643341" cy="928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Предлагает вспомнить  приемы складывания из бумаги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5572140"/>
            <a:ext cx="3500438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Оказывает помощь детям.</a:t>
            </a:r>
          </a:p>
        </p:txBody>
      </p:sp>
      <p:pic>
        <p:nvPicPr>
          <p:cNvPr id="7170" name="Picture 2" descr="C:\Documents and Settings\Анна\Рабочий стол\жернакова\аттестация Жеранкова\IMG_4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14818"/>
            <a:ext cx="2428892" cy="1619261"/>
          </a:xfrm>
          <a:prstGeom prst="rect">
            <a:avLst/>
          </a:prstGeom>
          <a:noFill/>
        </p:spPr>
      </p:pic>
      <p:pic>
        <p:nvPicPr>
          <p:cNvPr id="7171" name="Picture 3" descr="C:\Documents and Settings\Анна\Рабочий стол\жернакова\аттестация Жеранкова\IMG_4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00240"/>
            <a:ext cx="2357430" cy="1571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81128"/>
            <a:ext cx="2212848" cy="41073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5085184"/>
            <a:ext cx="3600400" cy="1224136"/>
          </a:xfrm>
        </p:spPr>
        <p:txBody>
          <a:bodyPr/>
          <a:lstStyle/>
          <a:p>
            <a:pPr marL="273050" marR="0" indent="-273050" algn="ctr" eaLnBrk="1" hangingPunct="1">
              <a:defRPr/>
            </a:pP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Жернакова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273050" marR="0" indent="-273050" algn="ctr" eaLnBrk="1" hangingPunct="1"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Татьяна Владиславовна,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marL="273050" marR="0" indent="-273050" algn="ctr" eaLnBrk="1" hangingPunct="1"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квалификационная категория.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1B9F3-E710-4FEC-BF7F-00017BD4D4D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7" name="Picture 2" descr="P:\Старшие воспитатели\Афанасьева Е.А\IMG_46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837" r="10837"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7892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76D33-2710-4500-9288-0838CF871A19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1285860"/>
            <a:ext cx="4248472" cy="13573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333399"/>
                </a:solidFill>
              </a:rPr>
              <a:t>Дети складывают фигуру птицы последовательно  из цветного квадрата   ориентируясь  по схеме . </a:t>
            </a:r>
          </a:p>
        </p:txBody>
      </p:sp>
      <p:sp>
        <p:nvSpPr>
          <p:cNvPr id="18436" name="Прямоугольник 17"/>
          <p:cNvSpPr>
            <a:spLocks noChangeArrowheads="1"/>
          </p:cNvSpPr>
          <p:nvPr/>
        </p:nvSpPr>
        <p:spPr bwMode="auto">
          <a:xfrm>
            <a:off x="857250" y="357188"/>
            <a:ext cx="7429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3 этап. Самостоятельная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деятельность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детей</a:t>
            </a:r>
            <a:endParaRPr lang="ru-RU" sz="32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Анна\Рабочий стол\жернакова\аттестация Жеранкова\IMG_4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9198" y="1071546"/>
            <a:ext cx="2357454" cy="1571636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3000372"/>
            <a:ext cx="3534093" cy="15716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333399"/>
                </a:solidFill>
              </a:rPr>
              <a:t>Дети проговаривают последовательность складывания фигуры, педагог корректирует, предлагает необходимую помощь.</a:t>
            </a: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5072074"/>
            <a:ext cx="4392488" cy="14287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333399"/>
                </a:solidFill>
              </a:rPr>
              <a:t>Дети рассказывают о выполненном задании -собрали стаю разноцветных воронов, получили осколок волшебного зеркала.</a:t>
            </a:r>
            <a:endParaRPr lang="ru-RU" dirty="0">
              <a:solidFill>
                <a:srgbClr val="333399"/>
              </a:solidFill>
            </a:endParaRPr>
          </a:p>
        </p:txBody>
      </p:sp>
      <p:pic>
        <p:nvPicPr>
          <p:cNvPr id="1028" name="Picture 4" descr="C:\Documents and Settings\Анна\Рабочий стол\жернакова\аттестация Жеранкова\IMG_4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000372"/>
            <a:ext cx="2357454" cy="1571636"/>
          </a:xfrm>
          <a:prstGeom prst="rect">
            <a:avLst/>
          </a:prstGeom>
          <a:noFill/>
        </p:spPr>
      </p:pic>
      <p:pic>
        <p:nvPicPr>
          <p:cNvPr id="1029" name="Picture 5" descr="C:\Documents and Settings\Анна\Рабочий стол\жернакова\аттестация Жеранкова\IMG_4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071810"/>
            <a:ext cx="2357429" cy="1571619"/>
          </a:xfrm>
          <a:prstGeom prst="rect">
            <a:avLst/>
          </a:prstGeom>
          <a:noFill/>
        </p:spPr>
      </p:pic>
      <p:pic>
        <p:nvPicPr>
          <p:cNvPr id="1030" name="Picture 6" descr="C:\Documents and Settings\Анна\Рабочий стол\жернакова\аттестация Жеранкова\IMG_44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072074"/>
            <a:ext cx="2286016" cy="1524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624D8-29F7-4F71-BF4D-7A510DFA1AF8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06544" y="3286124"/>
            <a:ext cx="4357718" cy="13573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cs typeface="Arial" charset="0"/>
              </a:rPr>
              <a:t>Формулирует проблемный вопрос  (</a:t>
            </a:r>
            <a:r>
              <a:rPr lang="ru-RU" sz="1600" dirty="0">
                <a:solidFill>
                  <a:srgbClr val="FFFFFF"/>
                </a:solidFill>
                <a:latin typeface="Arial" charset="0"/>
                <a:cs typeface="Arial" charset="0"/>
              </a:rPr>
              <a:t>Все </a:t>
            </a:r>
            <a:r>
              <a:rPr lang="ru-RU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задания Оле </a:t>
            </a:r>
            <a:r>
              <a:rPr lang="ru-RU" sz="16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Лукойе</a:t>
            </a:r>
            <a:r>
              <a:rPr lang="ru-RU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Arial" charset="0"/>
                <a:cs typeface="Arial" charset="0"/>
              </a:rPr>
              <a:t>выполнены ? Но зеркало разбито . </a:t>
            </a:r>
            <a:r>
              <a:rPr lang="ru-RU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Как необходимо поступить?</a:t>
            </a:r>
            <a:endParaRPr lang="ru-RU" sz="1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460" name="Прямоугольник 17"/>
          <p:cNvSpPr>
            <a:spLocks noChangeArrowheads="1"/>
          </p:cNvSpPr>
          <p:nvPr/>
        </p:nvSpPr>
        <p:spPr bwMode="auto">
          <a:xfrm>
            <a:off x="857250" y="404813"/>
            <a:ext cx="7429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4 этап.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Рефлексия, 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эмоциональное завершение работы:</a:t>
            </a:r>
            <a:endParaRPr lang="ru-RU" sz="28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91552" y="4929198"/>
            <a:ext cx="4429125" cy="5715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Благодарит за помощь</a:t>
            </a:r>
          </a:p>
        </p:txBody>
      </p:sp>
      <p:grpSp>
        <p:nvGrpSpPr>
          <p:cNvPr id="2" name="Группа 7"/>
          <p:cNvGrpSpPr/>
          <p:nvPr/>
        </p:nvGrpSpPr>
        <p:grpSpPr>
          <a:xfrm>
            <a:off x="2857488" y="1500174"/>
            <a:ext cx="5786478" cy="1154628"/>
            <a:chOff x="2057736" y="-88854"/>
            <a:chExt cx="5472684" cy="1440380"/>
          </a:xfrm>
          <a:scene3d>
            <a:camera prst="orthographicFront"/>
            <a:lightRig rig="flat" dir="t"/>
          </a:scene3d>
        </p:grpSpPr>
        <p:sp>
          <p:nvSpPr>
            <p:cNvPr id="10" name="Пятиугольник 9"/>
            <p:cNvSpPr/>
            <p:nvPr/>
          </p:nvSpPr>
          <p:spPr>
            <a:xfrm rot="10800000">
              <a:off x="2057736" y="-88854"/>
              <a:ext cx="5472684" cy="1440380"/>
            </a:xfrm>
            <a:prstGeom prst="homePlat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ятиугольник 4"/>
            <p:cNvSpPr/>
            <p:nvPr/>
          </p:nvSpPr>
          <p:spPr>
            <a:xfrm>
              <a:off x="2125300" y="143139"/>
              <a:ext cx="5405120" cy="11047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35168" tIns="152400" rIns="284480" bIns="152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FFFF00"/>
                  </a:solidFill>
                </a:rPr>
                <a:t>Деятельность педагога</a:t>
              </a:r>
            </a:p>
          </p:txBody>
        </p:sp>
      </p:grpSp>
      <p:pic>
        <p:nvPicPr>
          <p:cNvPr id="2054" name="Picture 6" descr="C:\Documents and Settings\Анна\Рабочий стол\жернакова\аттестация Жеранкова\IMG_44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33699"/>
            <a:ext cx="3143248" cy="2095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1B8A1-0C85-446D-B260-4E47CE7B8BD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4" name="Picture 4" descr="C:\Documents and Settings\Анна\Рабочий стол\жернакова\аттестация Жеранкова\IMG_4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37093"/>
            <a:ext cx="2312212" cy="1541474"/>
          </a:xfrm>
          <a:prstGeom prst="rect">
            <a:avLst/>
          </a:prstGeom>
          <a:noFill/>
        </p:spPr>
      </p:pic>
      <p:sp>
        <p:nvSpPr>
          <p:cNvPr id="6" name="Пятиугольник 4"/>
          <p:cNvSpPr/>
          <p:nvPr/>
        </p:nvSpPr>
        <p:spPr>
          <a:xfrm>
            <a:off x="1691680" y="357166"/>
            <a:ext cx="6067291" cy="71438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35168" tIns="152400" rIns="284480" bIns="1524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Деятельность детей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00496" y="1337093"/>
            <a:ext cx="4214841" cy="10001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 smtClean="0">
              <a:solidFill>
                <a:srgbClr val="333399"/>
              </a:solidFill>
            </a:endParaRPr>
          </a:p>
          <a:p>
            <a:pPr algn="ctr">
              <a:defRPr/>
            </a:pPr>
            <a:r>
              <a:rPr lang="ru-RU" sz="1600" dirty="0" smtClean="0">
                <a:solidFill>
                  <a:srgbClr val="333399"/>
                </a:solidFill>
              </a:rPr>
              <a:t>Рассуждают</a:t>
            </a:r>
            <a:r>
              <a:rPr lang="ru-RU" sz="1600" dirty="0">
                <a:solidFill>
                  <a:srgbClr val="333399"/>
                </a:solidFill>
              </a:rPr>
              <a:t>, доказывают свою точку </a:t>
            </a:r>
            <a:r>
              <a:rPr lang="ru-RU" sz="1600" dirty="0" smtClean="0">
                <a:solidFill>
                  <a:srgbClr val="333399"/>
                </a:solidFill>
              </a:rPr>
              <a:t>зрения. Собирают осколки разбитого зеркала.</a:t>
            </a:r>
            <a:endParaRPr lang="ru-RU" sz="1600" dirty="0">
              <a:solidFill>
                <a:srgbClr val="333399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38007" y="5013176"/>
            <a:ext cx="4214841" cy="1143008"/>
          </a:xfrm>
          <a:prstGeom prst="roundRect">
            <a:avLst>
              <a:gd name="adj" fmla="val 18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333399"/>
                </a:solidFill>
              </a:rPr>
              <a:t>Дети радуются своим успехам, полученному результату. Получают </a:t>
            </a:r>
            <a:r>
              <a:rPr lang="ru-RU" sz="1600" dirty="0">
                <a:solidFill>
                  <a:srgbClr val="333399"/>
                </a:solidFill>
              </a:rPr>
              <a:t>в подарок </a:t>
            </a:r>
            <a:r>
              <a:rPr lang="ru-RU" sz="1600" dirty="0" smtClean="0">
                <a:solidFill>
                  <a:srgbClr val="333399"/>
                </a:solidFill>
              </a:rPr>
              <a:t> от Оле </a:t>
            </a:r>
            <a:r>
              <a:rPr lang="ru-RU" sz="1600" dirty="0" err="1" smtClean="0">
                <a:solidFill>
                  <a:srgbClr val="333399"/>
                </a:solidFill>
              </a:rPr>
              <a:t>Лукойе</a:t>
            </a:r>
            <a:r>
              <a:rPr lang="ru-RU" sz="1600" dirty="0" smtClean="0">
                <a:solidFill>
                  <a:srgbClr val="333399"/>
                </a:solidFill>
              </a:rPr>
              <a:t> волшебную </a:t>
            </a:r>
            <a:r>
              <a:rPr lang="ru-RU" sz="1600" dirty="0">
                <a:solidFill>
                  <a:srgbClr val="333399"/>
                </a:solidFill>
              </a:rPr>
              <a:t>книгу </a:t>
            </a:r>
            <a:r>
              <a:rPr lang="ru-RU" sz="1600" dirty="0" smtClean="0">
                <a:solidFill>
                  <a:srgbClr val="333399"/>
                </a:solidFill>
              </a:rPr>
              <a:t>сказок.</a:t>
            </a:r>
            <a:endParaRPr lang="ru-RU" sz="1600" dirty="0">
              <a:solidFill>
                <a:srgbClr val="333399"/>
              </a:solidFill>
            </a:endParaRPr>
          </a:p>
        </p:txBody>
      </p:sp>
      <p:pic>
        <p:nvPicPr>
          <p:cNvPr id="9" name="Picture 2" descr="C:\Documents and Settings\Анна\Рабочий стол\жернакова\аттестация Жеранкова\IMG_4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5013176"/>
            <a:ext cx="2376265" cy="1584176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4071935" y="3214686"/>
            <a:ext cx="4214841" cy="10001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 smtClean="0">
              <a:solidFill>
                <a:srgbClr val="333399"/>
              </a:solidFill>
            </a:endParaRPr>
          </a:p>
          <a:p>
            <a:pPr algn="ctr">
              <a:defRPr/>
            </a:pPr>
            <a:r>
              <a:rPr lang="ru-RU" sz="1600" dirty="0" smtClean="0">
                <a:solidFill>
                  <a:srgbClr val="333399"/>
                </a:solidFill>
              </a:rPr>
              <a:t>Дают оценку своим поступкам, какую помощь оказали всем людям и своим друзьям, нуждающимся в помощи.</a:t>
            </a:r>
          </a:p>
          <a:p>
            <a:pPr algn="ctr">
              <a:defRPr/>
            </a:pPr>
            <a:endParaRPr lang="ru-RU" sz="1600" dirty="0">
              <a:solidFill>
                <a:srgbClr val="333399"/>
              </a:solidFill>
            </a:endParaRPr>
          </a:p>
        </p:txBody>
      </p:sp>
      <p:pic>
        <p:nvPicPr>
          <p:cNvPr id="3074" name="Picture 2" descr="C:\Documents and Settings\Анна\Рабочий стол\жернакова\аттестация Жеранкова\IMG_44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175" y="3121714"/>
            <a:ext cx="2353061" cy="1568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2214563"/>
            <a:ext cx="4214812" cy="3429000"/>
          </a:xfrm>
        </p:spPr>
        <p:txBody>
          <a:bodyPr>
            <a:normAutofit fontScale="77500" lnSpcReduction="20000"/>
          </a:bodyPr>
          <a:lstStyle/>
          <a:p>
            <a:pPr marL="273050" marR="0" indent="-273050" algn="l" eaLnBrk="1" hangingPunct="1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3050" marR="0" indent="-273050" algn="l" eaLnBrk="1" hangingPunct="1">
              <a:defRPr/>
            </a:pPr>
            <a:r>
              <a:rPr 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сказочное путешествие</a:t>
            </a:r>
          </a:p>
          <a:p>
            <a:pPr marL="273050" marR="0" indent="-273050" algn="l" eaLnBrk="1" hangingPunct="1">
              <a:defRPr/>
            </a:pPr>
            <a:endParaRPr lang="ru-RU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3050" marR="0" indent="-273050" algn="l" eaLnBrk="1" hangingPunct="1">
              <a:defRPr/>
            </a:pPr>
            <a:r>
              <a:rPr 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: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подготовительная к школе группа компенсирующей направленности  для детей с тяжёлыми нарушениями речи.</a:t>
            </a:r>
          </a:p>
          <a:p>
            <a:pPr marL="273050" marR="0" indent="-273050" algn="l" eaLnBrk="1" hangingPunct="1">
              <a:defRPr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3050" marR="0" indent="-273050" algn="l" eaLnBrk="1" hangingPunct="1">
              <a:defRPr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3050" marR="0" indent="-273050" algn="l" eaLnBrk="1" hangingPunct="1">
              <a:defRPr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3050" marR="0" indent="-273050" algn="l" eaLnBrk="1" hangingPunct="1"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665F2-729F-4DA9-86D9-EC4564AD835C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1772" y="404664"/>
            <a:ext cx="7740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ctr">
              <a:defRPr/>
            </a:pPr>
            <a:r>
              <a:rPr lang="ru-RU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область: </a:t>
            </a: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развитие»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(математическое развитие).</a:t>
            </a:r>
          </a:p>
        </p:txBody>
      </p:sp>
      <p:pic>
        <p:nvPicPr>
          <p:cNvPr id="1027" name="Picture 3" descr="I:\снежная королева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72" y="1916832"/>
            <a:ext cx="3212976" cy="4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884238"/>
            <a:ext cx="7372350" cy="1176337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Цель: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Освоение  детьми математических способностей , умение находить правильное решение в различных  проблемных ситуациях  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Задачи: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110037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00FF"/>
                </a:solidFill>
              </a:rPr>
              <a:t>1.Образовательная область «Познавательное развитие»:</a:t>
            </a:r>
            <a:r>
              <a:rPr lang="ru-RU" sz="1800" b="1" dirty="0" smtClean="0">
                <a:solidFill>
                  <a:srgbClr val="0000FF"/>
                </a:solidFill>
              </a:rPr>
              <a:t> </a:t>
            </a:r>
            <a:r>
              <a:rPr lang="ru-RU" sz="1800" dirty="0" smtClean="0">
                <a:solidFill>
                  <a:srgbClr val="0000FF"/>
                </a:solidFill>
              </a:rPr>
              <a:t>формировать умение пользоваться составом числа 10 из 2х меньших, использовать  это умение в решении примеров. Закреплять навыки ориентировки по схеме, используя условные обозначения. Способствовать  самостоятельному решению проблемных задач,  в симметричном расположении  геометрических фигур по горизонтали  соблюдая последовательность. </a:t>
            </a:r>
            <a:endParaRPr lang="ru-RU" sz="1800" b="1" dirty="0" smtClean="0">
              <a:solidFill>
                <a:srgbClr val="0000FF"/>
              </a:solidFill>
            </a:endParaRPr>
          </a:p>
          <a:p>
            <a:r>
              <a:rPr lang="ru-RU" sz="1800" b="1" i="1" dirty="0" smtClean="0">
                <a:solidFill>
                  <a:srgbClr val="0000FF"/>
                </a:solidFill>
              </a:rPr>
              <a:t>2.Образовательная область  «Речевое развитие»: </a:t>
            </a:r>
            <a:r>
              <a:rPr lang="ru-RU" sz="1800" dirty="0" smtClean="0">
                <a:solidFill>
                  <a:srgbClr val="0000FF"/>
                </a:solidFill>
              </a:rPr>
              <a:t>способствовать проявлению субъективной позиции ребёнка в речевом общении  со взрослыми и сверстниками; понимать учебную задачу и правильно её выполнять, работать над развитием связной речи, расширением словаря, развитием фонематического слуха.</a:t>
            </a:r>
          </a:p>
          <a:p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CF655-5A30-4FD3-B587-EDE870BE08FC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i="1" dirty="0" smtClean="0">
                <a:solidFill>
                  <a:srgbClr val="0000FF"/>
                </a:solidFill>
              </a:rPr>
              <a:t>3.Образовательная область «Социально коммуникативное »: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dirty="0" smtClean="0">
                <a:solidFill>
                  <a:srgbClr val="0000FF"/>
                </a:solidFill>
              </a:rPr>
              <a:t>приобщать детей к элементарным нормам и правилам взаимодействия со сверстниками, доводить начатое дело до конца.  Развивать познавательный интерес в разрешении проблемных ситуаций самостоятельность, отзывчивость и желание  прийти на помощь.</a:t>
            </a:r>
          </a:p>
          <a:p>
            <a:r>
              <a:rPr lang="ru-RU" sz="2000" b="1" i="1" dirty="0" smtClean="0">
                <a:solidFill>
                  <a:srgbClr val="0000FF"/>
                </a:solidFill>
              </a:rPr>
              <a:t>4.Образовательная область «Художественно эстетическое развитие»: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dirty="0" smtClean="0">
                <a:solidFill>
                  <a:srgbClr val="0000FF"/>
                </a:solidFill>
              </a:rPr>
              <a:t>обеспечить возможность проявления детьми самостоятельности в художественной деятельности. Совершенствовать навыки мелкой и крупной моторики.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B616C-6907-46B7-8052-97E06C1EC8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538787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1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Тип</a:t>
            </a:r>
            <a:r>
              <a:rPr lang="ru-RU" sz="3100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:  </a:t>
            </a:r>
            <a:r>
              <a:rPr lang="ru-RU" sz="31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Совершенствование и закрепление знаний.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000" dirty="0" smtClean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400" dirty="0" smtClean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1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Вид:</a:t>
            </a:r>
            <a:r>
              <a:rPr lang="ru-RU" sz="3100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интегрированное.</a:t>
            </a:r>
            <a:endParaRPr lang="ru-RU" sz="800" dirty="0" smtClean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1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3100" b="1" dirty="0" smtClean="0">
              <a:solidFill>
                <a:srgbClr val="FFC00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1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Методы:</a:t>
            </a:r>
            <a: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1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Методы решения образовательных задач: </a:t>
            </a:r>
            <a:r>
              <a:rPr lang="ru-RU" sz="2800" i="1" dirty="0" smtClean="0">
                <a:solidFill>
                  <a:schemeClr val="accent2"/>
                </a:solidFill>
                <a:latin typeface="Monotype Corsiva" pitchFamily="66" charset="0"/>
              </a:rPr>
              <a:t>Репродуктивный метод(беседа вопросы) приём </a:t>
            </a:r>
            <a:r>
              <a:rPr lang="ru-RU" sz="2800" i="1" dirty="0" err="1" smtClean="0">
                <a:solidFill>
                  <a:schemeClr val="accent2"/>
                </a:solidFill>
                <a:latin typeface="Monotype Corsiva" pitchFamily="66" charset="0"/>
              </a:rPr>
              <a:t>проблемности</a:t>
            </a:r>
            <a:r>
              <a:rPr lang="ru-RU" sz="2800" i="1" dirty="0" smtClean="0">
                <a:solidFill>
                  <a:schemeClr val="accent2"/>
                </a:solidFill>
                <a:latin typeface="Monotype Corsiva" pitchFamily="66" charset="0"/>
              </a:rPr>
              <a:t> ; практический  метод конструирования из бумаги :оригами ; из готовых геометрических блоков </a:t>
            </a:r>
            <a:r>
              <a:rPr lang="ru-RU" sz="2800" i="1" dirty="0" err="1" smtClean="0">
                <a:solidFill>
                  <a:schemeClr val="accent2"/>
                </a:solidFill>
                <a:latin typeface="Monotype Corsiva" pitchFamily="66" charset="0"/>
              </a:rPr>
              <a:t>Дьенеша</a:t>
            </a:r>
            <a:r>
              <a:rPr lang="ru-RU" sz="2800" i="1" dirty="0" smtClean="0">
                <a:solidFill>
                  <a:schemeClr val="accent2"/>
                </a:solidFill>
                <a:latin typeface="Monotype Corsiva" pitchFamily="66" charset="0"/>
              </a:rPr>
              <a:t>  ; упражнения для формирования двигательной активности; динамическая пауза.</a:t>
            </a:r>
            <a:endParaRPr lang="ru-RU" sz="28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just">
              <a:defRPr/>
            </a:pPr>
            <a:r>
              <a:rPr 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Методы и приемы поддержания интереса и привлечения внимания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: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психологический настрой для создания атмосферы эмоциональной поддержки ребёнка ; мотивация  «Путешествие в сказку» ; художественное слово ; приём неожиданности ( слайдовая презентация со знакомыми персонажами сказки ; общественная мотивация наглядный метод : слайды , демонстрация наглядных пособий.</a:t>
            </a:r>
          </a:p>
          <a:p>
            <a:pPr algn="just">
              <a:defRPr/>
            </a:pPr>
            <a:r>
              <a:rPr 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Методы и приемы организации помощи и коррекции действий детей: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 словесный метод (поощрение, напоминание, похвала), создание ситуации успеха каждого ребенка (индивидуальная работа), взаимоконтроль, создание обстановки доброжелательности.. 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C7EB8-E409-48ED-A999-0D4497104625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428750" y="704850"/>
            <a:ext cx="7258050" cy="5095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Планируемый результат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387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rgbClr val="7030A0"/>
                </a:solidFill>
              </a:rPr>
              <a:t>Уметь :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Правильно решать примеры и соотносить их с ответом.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Самостоятельно ориентироваться по карте-схеме используя знаки 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Составлять последовательность расположения геометрических фигур по горизонтали 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Замечать ярко выраженное эмоциональное состояние окружающих, проявлять сочувствие, желание помочь.</a:t>
            </a:r>
          </a:p>
          <a:p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24F7-8A7D-47AB-97F5-C21E8975982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14375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FF0000"/>
                </a:solidFill>
                <a:latin typeface="Monotype Corsiva" pitchFamily="66" charset="0"/>
              </a:rPr>
              <a:t>Характеристика группы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183562" cy="5087959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400" dirty="0" smtClean="0">
                <a:solidFill>
                  <a:srgbClr val="333399"/>
                </a:solidFill>
              </a:rPr>
              <a:t>Подготовительная к школе группа компенсирующей направленности  для детей с тяжёлыми нарушениями речи.</a:t>
            </a:r>
          </a:p>
          <a:p>
            <a:pPr>
              <a:buFont typeface="Wingdings 2" pitchFamily="18" charset="2"/>
              <a:buNone/>
            </a:pPr>
            <a:r>
              <a:rPr lang="ru-RU" sz="1400" dirty="0" smtClean="0">
                <a:solidFill>
                  <a:srgbClr val="333399"/>
                </a:solidFill>
              </a:rPr>
              <a:t>Группу посещает 19 детей, из них 6 девочек и 13 мальчиков.</a:t>
            </a:r>
          </a:p>
          <a:p>
            <a:pPr>
              <a:buFont typeface="Wingdings 2" pitchFamily="18" charset="2"/>
              <a:buNone/>
            </a:pPr>
            <a:r>
              <a:rPr lang="ru-RU" sz="1400" dirty="0" smtClean="0">
                <a:solidFill>
                  <a:srgbClr val="333399"/>
                </a:solidFill>
              </a:rPr>
              <a:t>В основном это дети с ОНР– 3 уровень , с дизартрией. </a:t>
            </a:r>
          </a:p>
          <a:p>
            <a:pPr>
              <a:buFont typeface="Wingdings 2" pitchFamily="18" charset="2"/>
              <a:buNone/>
            </a:pPr>
            <a:r>
              <a:rPr lang="ru-RU" sz="1400" dirty="0" smtClean="0">
                <a:solidFill>
                  <a:srgbClr val="333399"/>
                </a:solidFill>
              </a:rPr>
              <a:t>Формы работы с детьми: подгрупповая, индивидуальная, фронтальная.</a:t>
            </a:r>
          </a:p>
          <a:p>
            <a:pPr>
              <a:buFont typeface="Wingdings 2" pitchFamily="18" charset="2"/>
              <a:buNone/>
            </a:pPr>
            <a:r>
              <a:rPr lang="ru-RU" sz="1400" b="1" i="1" dirty="0" smtClean="0">
                <a:solidFill>
                  <a:srgbClr val="333399"/>
                </a:solidFill>
              </a:rPr>
              <a:t>Виды коррекционной работы:</a:t>
            </a:r>
          </a:p>
          <a:p>
            <a:pPr>
              <a:buFont typeface="Wingdings 2" pitchFamily="18" charset="2"/>
              <a:buNone/>
            </a:pPr>
            <a:r>
              <a:rPr lang="ru-RU" sz="1400" dirty="0" smtClean="0">
                <a:solidFill>
                  <a:srgbClr val="333399"/>
                </a:solidFill>
              </a:rPr>
              <a:t>1.Укрепление соматического состояния.</a:t>
            </a:r>
          </a:p>
          <a:p>
            <a:pPr>
              <a:buFont typeface="Wingdings 2" pitchFamily="18" charset="2"/>
              <a:buNone/>
            </a:pPr>
            <a:r>
              <a:rPr lang="ru-RU" sz="1400" dirty="0" smtClean="0">
                <a:solidFill>
                  <a:srgbClr val="333399"/>
                </a:solidFill>
              </a:rPr>
              <a:t>2.Воспитание эмоционально волевой адекватности.</a:t>
            </a:r>
          </a:p>
          <a:p>
            <a:pPr>
              <a:buFont typeface="Wingdings 2" pitchFamily="18" charset="2"/>
              <a:buNone/>
            </a:pPr>
            <a:r>
              <a:rPr lang="ru-RU" sz="1400" dirty="0" smtClean="0">
                <a:solidFill>
                  <a:srgbClr val="333399"/>
                </a:solidFill>
              </a:rPr>
              <a:t>3.Развитие мышечной активности, общей и пальцевой моторики.</a:t>
            </a:r>
          </a:p>
          <a:p>
            <a:pPr>
              <a:buFont typeface="Wingdings 2" pitchFamily="18" charset="2"/>
              <a:buNone/>
            </a:pPr>
            <a:r>
              <a:rPr lang="ru-RU" sz="1400" dirty="0" smtClean="0">
                <a:solidFill>
                  <a:srgbClr val="333399"/>
                </a:solidFill>
              </a:rPr>
              <a:t>4. Развитие моторики артикуляционного аппарата.</a:t>
            </a:r>
          </a:p>
          <a:p>
            <a:pPr>
              <a:buFont typeface="Wingdings 2" pitchFamily="18" charset="2"/>
              <a:buNone/>
            </a:pPr>
            <a:r>
              <a:rPr lang="ru-RU" sz="1400" dirty="0" smtClean="0">
                <a:solidFill>
                  <a:srgbClr val="333399"/>
                </a:solidFill>
              </a:rPr>
              <a:t>5.Развитие фонематического слуха и формирование навыков звукового анализа.</a:t>
            </a:r>
          </a:p>
          <a:p>
            <a:pPr>
              <a:buFont typeface="Wingdings 2" pitchFamily="18" charset="2"/>
              <a:buNone/>
            </a:pPr>
            <a:r>
              <a:rPr lang="ru-RU" sz="1400" dirty="0" smtClean="0">
                <a:solidFill>
                  <a:srgbClr val="333399"/>
                </a:solidFill>
              </a:rPr>
              <a:t>6. Развитие и совершенствование лексико-грамматической стороны речи, уточнение и закрепление словаря.</a:t>
            </a:r>
          </a:p>
          <a:p>
            <a:pPr>
              <a:buFont typeface="Wingdings 2" pitchFamily="18" charset="2"/>
              <a:buNone/>
            </a:pPr>
            <a:r>
              <a:rPr lang="ru-RU" sz="1400" dirty="0" smtClean="0">
                <a:solidFill>
                  <a:srgbClr val="333399"/>
                </a:solidFill>
              </a:rPr>
              <a:t>7. Развитие связной речи, формирование правильного звукопроизношения.</a:t>
            </a:r>
          </a:p>
          <a:p>
            <a:pPr>
              <a:buFont typeface="Wingdings 2" pitchFamily="18" charset="2"/>
              <a:buNone/>
            </a:pPr>
            <a:r>
              <a:rPr lang="ru-RU" sz="1400" dirty="0" smtClean="0">
                <a:solidFill>
                  <a:srgbClr val="333399"/>
                </a:solidFill>
              </a:rPr>
              <a:t>Дети любят рисовать, обводить трафареты, разучивать пальчиковые гимнастики, рассказывать стихи руками, артикуляционные сказки для язычка, </a:t>
            </a:r>
            <a:r>
              <a:rPr lang="ru-RU" sz="1400" dirty="0" err="1" smtClean="0">
                <a:solidFill>
                  <a:srgbClr val="333399"/>
                </a:solidFill>
              </a:rPr>
              <a:t>логоритмикой</a:t>
            </a:r>
            <a:r>
              <a:rPr lang="ru-RU" sz="1400" dirty="0" smtClean="0">
                <a:solidFill>
                  <a:srgbClr val="333399"/>
                </a:solidFill>
              </a:rPr>
              <a:t>.</a:t>
            </a:r>
          </a:p>
          <a:p>
            <a:pPr>
              <a:buFont typeface="Wingdings 2" pitchFamily="18" charset="2"/>
              <a:buNone/>
            </a:pPr>
            <a:r>
              <a:rPr lang="ru-RU" sz="1400" dirty="0" smtClean="0">
                <a:solidFill>
                  <a:srgbClr val="333399"/>
                </a:solidFill>
              </a:rPr>
              <a:t>Существуют проблемы: сложные речевые нарушения детей, ослабленное здоровье , в связи с этим частые пропуски .</a:t>
            </a:r>
          </a:p>
          <a:p>
            <a:pPr>
              <a:buFont typeface="Wingdings 2" pitchFamily="18" charset="2"/>
              <a:buNone/>
            </a:pPr>
            <a:r>
              <a:rPr lang="ru-RU" sz="1400" dirty="0" smtClean="0">
                <a:solidFill>
                  <a:srgbClr val="333399"/>
                </a:solidFill>
              </a:rPr>
              <a:t>Весь коллектив группы  работает над созданием дружеской обстановки, созданием благоприятной  эмоциональной атмосферы в группе.</a:t>
            </a:r>
          </a:p>
          <a:p>
            <a:pPr>
              <a:buFont typeface="Wingdings 2" pitchFamily="18" charset="2"/>
              <a:buNone/>
            </a:pPr>
            <a:endParaRPr lang="ru-RU" sz="1400" dirty="0" smtClean="0">
              <a:solidFill>
                <a:srgbClr val="333399"/>
              </a:solidFill>
            </a:endParaRPr>
          </a:p>
          <a:p>
            <a:pPr>
              <a:buFont typeface="Wingdings 2" pitchFamily="18" charset="2"/>
              <a:buNone/>
            </a:pPr>
            <a:endParaRPr lang="ru-RU" sz="1400" dirty="0" smtClean="0">
              <a:solidFill>
                <a:srgbClr val="3333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0BCD9-61BD-4074-BFC1-40922EB7E015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543925" cy="5500687"/>
          </a:xfrm>
        </p:spPr>
        <p:txBody>
          <a:bodyPr/>
          <a:lstStyle/>
          <a:p>
            <a:pPr algn="ctr">
              <a:buFont typeface="Wingdings 2" pitchFamily="18" charset="2"/>
              <a:buNone/>
              <a:tabLst>
                <a:tab pos="114300" algn="l"/>
                <a:tab pos="781050" algn="l"/>
                <a:tab pos="1257300" algn="l"/>
                <a:tab pos="4200525" algn="l"/>
              </a:tabLst>
            </a:pPr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  <a:cs typeface="Times New Roman" pitchFamily="18" charset="0"/>
              </a:rPr>
              <a:t>Этапы</a:t>
            </a:r>
          </a:p>
          <a:p>
            <a:pPr algn="ctr">
              <a:buFont typeface="Wingdings 2" pitchFamily="18" charset="2"/>
              <a:buNone/>
              <a:tabLst>
                <a:tab pos="114300" algn="l"/>
                <a:tab pos="781050" algn="l"/>
                <a:tab pos="1257300" algn="l"/>
                <a:tab pos="4200525" algn="l"/>
              </a:tabLst>
            </a:pPr>
            <a:endParaRPr lang="ru-RU" sz="10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tabLst>
                <a:tab pos="114300" algn="l"/>
                <a:tab pos="781050" algn="l"/>
                <a:tab pos="1257300" algn="l"/>
                <a:tab pos="4200525" algn="l"/>
              </a:tabLs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1 этап.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Организационно-мотивационный.</a:t>
            </a:r>
          </a:p>
          <a:p>
            <a:pPr algn="ctr">
              <a:buFont typeface="Wingdings 2" pitchFamily="18" charset="2"/>
              <a:buNone/>
              <a:tabLst>
                <a:tab pos="114300" algn="l"/>
                <a:tab pos="781050" algn="l"/>
                <a:tab pos="1257300" algn="l"/>
                <a:tab pos="4200525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2 этап.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Совместная деятельность с воспитателем в решении социальных, интеллектуальных задач.</a:t>
            </a:r>
            <a:endParaRPr lang="ru-RU" sz="32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tabLst>
                <a:tab pos="114300" algn="l"/>
                <a:tab pos="781050" algn="l"/>
                <a:tab pos="1257300" algn="l"/>
                <a:tab pos="4200525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3 этап. 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Самостоятельная творческая деятельность детей.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tabLst>
                <a:tab pos="114300" algn="l"/>
                <a:tab pos="781050" algn="l"/>
                <a:tab pos="1257300" algn="l"/>
                <a:tab pos="4200525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4 этап.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Рефлексия. Эмоциональное завершение работы.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  <a:tabLst>
                <a:tab pos="114300" algn="l"/>
                <a:tab pos="781050" algn="l"/>
                <a:tab pos="1257300" algn="l"/>
                <a:tab pos="4200525" algn="l"/>
              </a:tabLst>
            </a:pPr>
            <a:endParaRPr lang="ru-RU" sz="1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  <a:tabLst>
                <a:tab pos="114300" algn="l"/>
                <a:tab pos="781050" algn="l"/>
                <a:tab pos="1257300" algn="l"/>
                <a:tab pos="4200525" algn="l"/>
              </a:tabLst>
            </a:pPr>
            <a:r>
              <a:rPr lang="ru-RU" dirty="0" smtClean="0"/>
              <a:t>        </a:t>
            </a:r>
            <a:r>
              <a:rPr lang="ru-RU" sz="1200" dirty="0" smtClean="0">
                <a:solidFill>
                  <a:srgbClr val="0000FF"/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 eaLnBrk="1" hangingPunct="1">
              <a:buFont typeface="Wingdings 2" pitchFamily="18" charset="2"/>
              <a:buNone/>
              <a:tabLst>
                <a:tab pos="114300" algn="l"/>
                <a:tab pos="781050" algn="l"/>
                <a:tab pos="1257300" algn="l"/>
                <a:tab pos="4200525" algn="l"/>
              </a:tabLst>
            </a:pPr>
            <a:r>
              <a:rPr lang="ru-RU" sz="1200" dirty="0" smtClean="0">
                <a:solidFill>
                  <a:srgbClr val="0000FF"/>
                </a:solidFill>
              </a:rPr>
              <a:t> «Центр развития ребенка –детский сад № 7 Елочка»</a:t>
            </a:r>
            <a:endParaRPr lang="ru-RU" dirty="0" smtClean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9D9D2-BC3E-4186-8AD7-B62F6D557402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20C8F7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1652</TotalTime>
  <Words>1199</Words>
  <Application>Microsoft Office PowerPoint</Application>
  <PresentationFormat>Экран (4:3)</PresentationFormat>
  <Paragraphs>160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Мультимедийная  разработка образовательной деятельности</vt:lpstr>
      <vt:lpstr>Воспитатель:</vt:lpstr>
      <vt:lpstr>Презентация PowerPoint</vt:lpstr>
      <vt:lpstr>Цель: Освоение  детьми математических способностей , умение находить правильное решение в различных  проблемных ситуациях   Задачи:</vt:lpstr>
      <vt:lpstr>Презентация PowerPoint</vt:lpstr>
      <vt:lpstr>Презентация PowerPoint</vt:lpstr>
      <vt:lpstr>Планируемый результат</vt:lpstr>
      <vt:lpstr>Характеристика группы</vt:lpstr>
      <vt:lpstr>Презентация PowerPoint</vt:lpstr>
      <vt:lpstr>1. Организационно-мотивационный этап: деятельность педагога.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ПСОШ№2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Бук НВ</dc:creator>
  <cp:lastModifiedBy>Владимир</cp:lastModifiedBy>
  <cp:revision>155</cp:revision>
  <dcterms:created xsi:type="dcterms:W3CDTF">2011-12-07T16:12:58Z</dcterms:created>
  <dcterms:modified xsi:type="dcterms:W3CDTF">2017-12-17T15:37:36Z</dcterms:modified>
</cp:coreProperties>
</file>