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  <p:sldMasterId id="2147483792" r:id="rId3"/>
    <p:sldMasterId id="2147483804" r:id="rId4"/>
  </p:sldMasterIdLst>
  <p:notesMasterIdLst>
    <p:notesMasterId r:id="rId26"/>
  </p:notesMasterIdLst>
  <p:sldIdLst>
    <p:sldId id="257" r:id="rId5"/>
    <p:sldId id="265" r:id="rId6"/>
    <p:sldId id="256" r:id="rId7"/>
    <p:sldId id="258" r:id="rId8"/>
    <p:sldId id="269" r:id="rId9"/>
    <p:sldId id="270" r:id="rId10"/>
    <p:sldId id="271" r:id="rId11"/>
    <p:sldId id="260" r:id="rId12"/>
    <p:sldId id="282" r:id="rId13"/>
    <p:sldId id="266" r:id="rId14"/>
    <p:sldId id="287" r:id="rId15"/>
    <p:sldId id="279" r:id="rId16"/>
    <p:sldId id="267" r:id="rId17"/>
    <p:sldId id="316" r:id="rId18"/>
    <p:sldId id="317" r:id="rId19"/>
    <p:sldId id="320" r:id="rId20"/>
    <p:sldId id="323" r:id="rId21"/>
    <p:sldId id="324" r:id="rId22"/>
    <p:sldId id="325" r:id="rId23"/>
    <p:sldId id="275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7" autoAdjust="0"/>
    <p:restoredTop sz="94620" autoAdjust="0"/>
  </p:normalViewPr>
  <p:slideViewPr>
    <p:cSldViewPr>
      <p:cViewPr varScale="1">
        <p:scale>
          <a:sx n="71" d="100"/>
          <a:sy n="71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875EA-80E4-4645-A962-56470CA8C57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6D594-D350-463D-85F9-792E4C3BC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64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40014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78528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7044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651733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846160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411550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8447615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2370675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2586069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62610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44038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214194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97139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183467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718686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8453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403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064394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098332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022505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01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018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482331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907033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863904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78898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400472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390977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555458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83307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925894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716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341607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66198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785903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4972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7838" y="1600200"/>
            <a:ext cx="34988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015140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362487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01907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125097"/>
      </p:ext>
    </p:extLst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826330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125524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249080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16717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0750" y="274638"/>
            <a:ext cx="178593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5210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88627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22597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93835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94121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59074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21082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cove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018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7148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71485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B8A50D4-CB26-4291-8B18-468092F6BBA9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5079D3-1771-44C9-9E53-94D6A7DB8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93203"/>
            <a:ext cx="7772400" cy="1143000"/>
          </a:xfrm>
        </p:spPr>
        <p:txBody>
          <a:bodyPr/>
          <a:lstStyle/>
          <a:p>
            <a:r>
              <a:rPr lang="ru-RU" sz="5000" b="1" dirty="0" smtClean="0">
                <a:cs typeface="Aharoni" pitchFamily="2" charset="-79"/>
              </a:rPr>
              <a:t>Портфолио</a:t>
            </a:r>
            <a:r>
              <a:rPr lang="ru-RU" sz="5000" b="1" dirty="0" smtClean="0"/>
              <a:t>	</a:t>
            </a:r>
            <a:endParaRPr lang="ru-RU" sz="5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6400800" cy="1752600"/>
          </a:xfrm>
        </p:spPr>
        <p:txBody>
          <a:bodyPr/>
          <a:lstStyle/>
          <a:p>
            <a:r>
              <a:rPr lang="ru-RU" dirty="0" smtClean="0"/>
              <a:t>Учитель-дефектолог </a:t>
            </a:r>
          </a:p>
          <a:p>
            <a:r>
              <a:rPr lang="ru-RU" dirty="0" smtClean="0"/>
              <a:t>Лукина Галина Николаевна</a:t>
            </a:r>
            <a:endParaRPr lang="ru-RU" dirty="0"/>
          </a:p>
        </p:txBody>
      </p:sp>
      <p:pic>
        <p:nvPicPr>
          <p:cNvPr id="1026" name="Picture 2" descr="C:\Users\Алексей\Desktop\2-021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12913">
            <a:off x="5906031" y="1090203"/>
            <a:ext cx="2523315" cy="358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92178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148513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Участие в семинарах, </a:t>
            </a:r>
            <a:r>
              <a:rPr lang="ru-RU" sz="2800" b="1" dirty="0" smtClean="0">
                <a:solidFill>
                  <a:srgbClr val="FF0000"/>
                </a:solidFill>
              </a:rPr>
              <a:t>конференциях: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4813995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1800" dirty="0"/>
              <a:t>Участив в педсоветах и  семинарах </a:t>
            </a:r>
            <a:r>
              <a:rPr lang="ru-RU" sz="1800" dirty="0" smtClean="0"/>
              <a:t>МАДОУ  Д/С №462</a:t>
            </a:r>
          </a:p>
          <a:p>
            <a:pPr>
              <a:buNone/>
            </a:pPr>
            <a:r>
              <a:rPr lang="ru-RU" sz="1800" dirty="0" smtClean="0"/>
              <a:t>Мастер –класс для молодых педагогов«Развитие речи у дошкольников посредством обучения рассказыванию по картине» 2016г.</a:t>
            </a:r>
          </a:p>
          <a:p>
            <a:pPr>
              <a:buNone/>
            </a:pPr>
            <a:r>
              <a:rPr lang="ru-RU" sz="1800" dirty="0" smtClean="0"/>
              <a:t>Участие в проведении педсовета «Анализ смотра лучший уголок по речевой деятельности» 2016г.</a:t>
            </a:r>
          </a:p>
          <a:p>
            <a:pPr>
              <a:buNone/>
            </a:pPr>
            <a:r>
              <a:rPr lang="ru-RU" sz="1800" dirty="0" smtClean="0"/>
              <a:t>Мастер –класс для родителей «Логопедические игры на кухне»2016г.</a:t>
            </a:r>
            <a:endParaRPr lang="ru-RU" sz="1800" dirty="0"/>
          </a:p>
          <a:p>
            <a:pPr>
              <a:buNone/>
            </a:pPr>
            <a:r>
              <a:rPr lang="ru-RU" sz="1800" dirty="0" smtClean="0"/>
              <a:t>Участие в районном методическом семинар -практикуме «Дифференцированный подход при организации </a:t>
            </a:r>
          </a:p>
          <a:p>
            <a:pPr>
              <a:buNone/>
            </a:pPr>
            <a:r>
              <a:rPr lang="ru-RU" sz="1800" dirty="0" smtClean="0"/>
              <a:t>индивидуальной работы специалистов  ДОУ</a:t>
            </a:r>
            <a:r>
              <a:rPr lang="ru-RU" sz="1800" b="1" dirty="0" smtClean="0"/>
              <a:t>»</a:t>
            </a:r>
          </a:p>
          <a:p>
            <a:pPr>
              <a:buNone/>
            </a:pPr>
            <a:r>
              <a:rPr lang="ru-RU" sz="1800" dirty="0" smtClean="0"/>
              <a:t>Тема: «Индивидуальный  подход  специалистами ДОУ в работе с семьей»  2014г</a:t>
            </a:r>
            <a:r>
              <a:rPr lang="ru-RU" sz="1800" b="1" dirty="0" smtClean="0"/>
              <a:t>.</a:t>
            </a:r>
            <a:endParaRPr lang="ru-RU" sz="1800" dirty="0" smtClean="0"/>
          </a:p>
          <a:p>
            <a:pPr lvl="0">
              <a:buFont typeface="Wingdings" pitchFamily="2" charset="2"/>
              <a:buChar char="Ø"/>
            </a:pPr>
            <a:r>
              <a:rPr lang="ru-RU" sz="1800" dirty="0" smtClean="0"/>
              <a:t>Участие </a:t>
            </a:r>
            <a:r>
              <a:rPr lang="ru-RU" sz="1800" dirty="0"/>
              <a:t>в работе методического объединения учителей – дефектологов ДОУ Калининского района </a:t>
            </a:r>
            <a:r>
              <a:rPr lang="ru-RU" sz="1800" dirty="0" smtClean="0"/>
              <a:t>«Создание специальных образовательных условий для детей с ЗПР, с учетом психологических особенностей ребенка с РДА» 2017г.</a:t>
            </a:r>
            <a:r>
              <a:rPr lang="ru-RU" sz="1800" dirty="0"/>
              <a:t> </a:t>
            </a:r>
          </a:p>
          <a:p>
            <a:pPr>
              <a:buNone/>
            </a:pPr>
            <a:r>
              <a:rPr lang="ru-RU" sz="1800" dirty="0" smtClean="0"/>
              <a:t>                                   </a:t>
            </a:r>
          </a:p>
          <a:p>
            <a:pPr>
              <a:buNone/>
            </a:pPr>
            <a:r>
              <a:rPr lang="ru-RU" sz="1800" dirty="0" smtClean="0"/>
              <a:t> 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967555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1" y="980728"/>
            <a:ext cx="8085088" cy="5145435"/>
          </a:xfrm>
        </p:spPr>
        <p:txBody>
          <a:bodyPr/>
          <a:lstStyle/>
          <a:p>
            <a:r>
              <a:rPr lang="ru-RU" sz="1800" dirty="0" smtClean="0"/>
              <a:t>.Участвовала в </a:t>
            </a:r>
            <a:r>
              <a:rPr lang="en-US" sz="1800" dirty="0" smtClean="0"/>
              <a:t>IV </a:t>
            </a:r>
            <a:r>
              <a:rPr lang="ru-RU" sz="1800" dirty="0" smtClean="0"/>
              <a:t>Всероссийском конкурсе </a:t>
            </a:r>
            <a:r>
              <a:rPr lang="ru-RU" sz="1800" dirty="0" err="1" smtClean="0"/>
              <a:t>мультимедийных</a:t>
            </a:r>
            <a:r>
              <a:rPr lang="ru-RU" sz="1800" dirty="0" smtClean="0"/>
              <a:t> технологий « Организация работы с семьей» с конкурсной работой: «Мама, милая мама» 2015г.</a:t>
            </a:r>
          </a:p>
          <a:p>
            <a:r>
              <a:rPr lang="ru-RU" sz="1800" dirty="0" smtClean="0"/>
              <a:t>Участвовала в международном научно – практическом семинаре с участием Президента Международной Ассоциации «Метода ТОМАТИС», директора </a:t>
            </a:r>
            <a:r>
              <a:rPr lang="en-US" sz="1800" dirty="0" smtClean="0"/>
              <a:t>Centrum Audio</a:t>
            </a:r>
            <a:r>
              <a:rPr lang="ru-RU" sz="1800" dirty="0" smtClean="0"/>
              <a:t> – </a:t>
            </a:r>
            <a:r>
              <a:rPr lang="en-US" sz="1800" dirty="0" smtClean="0"/>
              <a:t>Psycho</a:t>
            </a:r>
            <a:r>
              <a:rPr lang="ru-RU" sz="1800" dirty="0" smtClean="0"/>
              <a:t> – </a:t>
            </a:r>
            <a:r>
              <a:rPr lang="en-US" sz="1800" dirty="0" err="1" smtClean="0"/>
              <a:t>Fonoloqii</a:t>
            </a:r>
            <a:r>
              <a:rPr lang="en-US" sz="1800" dirty="0" smtClean="0"/>
              <a:t> </a:t>
            </a:r>
            <a:r>
              <a:rPr lang="ru-RU" sz="1800" dirty="0" smtClean="0"/>
              <a:t>«</a:t>
            </a:r>
            <a:r>
              <a:rPr lang="en-US" sz="1800" dirty="0" smtClean="0"/>
              <a:t>ESPACE</a:t>
            </a:r>
            <a:r>
              <a:rPr lang="ru-RU" sz="1800" dirty="0" smtClean="0"/>
              <a:t>» </a:t>
            </a:r>
            <a:r>
              <a:rPr lang="en-US" sz="1800" dirty="0" err="1" smtClean="0"/>
              <a:t>Maiqorsata</a:t>
            </a:r>
            <a:r>
              <a:rPr lang="en-US" sz="1800" dirty="0" smtClean="0"/>
              <a:t> </a:t>
            </a:r>
            <a:r>
              <a:rPr lang="en-US" sz="1800" dirty="0" err="1" smtClean="0"/>
              <a:t>Szurlej</a:t>
            </a:r>
            <a:r>
              <a:rPr lang="ru-RU" sz="1800" dirty="0" smtClean="0"/>
              <a:t>,</a:t>
            </a:r>
            <a:r>
              <a:rPr lang="en-US" sz="1800" dirty="0" smtClean="0"/>
              <a:t>Warszawa</a:t>
            </a:r>
            <a:endParaRPr lang="ru-RU" sz="1800" dirty="0" smtClean="0"/>
          </a:p>
          <a:p>
            <a:r>
              <a:rPr lang="ru-RU" sz="1800" dirty="0" smtClean="0"/>
              <a:t>-Участие в Международной научно – практической конференции «Вопросы образования и науки»  2015г;</a:t>
            </a:r>
          </a:p>
          <a:p>
            <a:r>
              <a:rPr lang="ru-RU" sz="1800" dirty="0" smtClean="0"/>
              <a:t>-Участник </a:t>
            </a:r>
            <a:r>
              <a:rPr lang="ru-RU" sz="1800" dirty="0" err="1" smtClean="0"/>
              <a:t>вебинара</a:t>
            </a:r>
            <a:r>
              <a:rPr lang="ru-RU" sz="1800" dirty="0" smtClean="0"/>
              <a:t> «Инклюзивное образование в дошкольной образовательной организации»  2015г. Пермь.</a:t>
            </a:r>
          </a:p>
          <a:p>
            <a:r>
              <a:rPr lang="ru-RU" sz="1800" dirty="0" smtClean="0"/>
              <a:t>Участвовала в Российском конкурсе конспектов «Мой педагогический опыт» Конспект «Ребенок и окружающий мир» «Мебель» 2015г. </a:t>
            </a:r>
          </a:p>
          <a:p>
            <a:r>
              <a:rPr lang="ru-RU" sz="1800" dirty="0" smtClean="0"/>
              <a:t>Участие в  концертной программе ХХ</a:t>
            </a:r>
            <a:r>
              <a:rPr lang="en-US" sz="1800" dirty="0" smtClean="0"/>
              <a:t>III </a:t>
            </a:r>
            <a:r>
              <a:rPr lang="ru-RU" sz="1800" dirty="0" smtClean="0"/>
              <a:t>городского фестиваля творчества детей « Искорки надежды».2016г.</a:t>
            </a:r>
          </a:p>
          <a:p>
            <a:r>
              <a:rPr lang="ru-RU" sz="1800" dirty="0" smtClean="0"/>
              <a:t>Участие во </a:t>
            </a:r>
            <a:r>
              <a:rPr lang="en-US" sz="1800" dirty="0" smtClean="0"/>
              <a:t>II</a:t>
            </a:r>
            <a:r>
              <a:rPr lang="ru-RU" sz="1800" dirty="0" smtClean="0"/>
              <a:t> Международной научной конференции  «Аспекты и тенденции педагогической науки» </a:t>
            </a:r>
            <a:r>
              <a:rPr lang="ru-RU" sz="1800" smtClean="0"/>
              <a:t>2017г.г.Санкт- Петербург</a:t>
            </a:r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188640"/>
            <a:ext cx="7148513" cy="7200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Публикации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9" y="692696"/>
            <a:ext cx="8373120" cy="5904656"/>
          </a:xfrm>
        </p:spPr>
        <p:txBody>
          <a:bodyPr/>
          <a:lstStyle/>
          <a:p>
            <a:r>
              <a:rPr lang="ru-RU" sz="1800" dirty="0" smtClean="0"/>
              <a:t>Электронный сборник методических материалов работников системы дошкольного возраста с ограниченными возможностями здоровья: ПРОБЛЕМЫ И ПЕРСПЕКТИВЫ. г. Челябинск.</a:t>
            </a:r>
          </a:p>
          <a:p>
            <a:r>
              <a:rPr lang="ru-RU" sz="1800" dirty="0" smtClean="0"/>
              <a:t>«Особенности работы специалистов с родителями, воспитывающих детей с расстройствами аутистического спектра» 2016г.</a:t>
            </a:r>
          </a:p>
          <a:p>
            <a:r>
              <a:rPr lang="ru-RU" sz="1800" dirty="0" smtClean="0"/>
              <a:t> Молодой ученый..</a:t>
            </a:r>
            <a:r>
              <a:rPr lang="en-US" sz="1800" dirty="0" smtClean="0"/>
              <a:t>IV</a:t>
            </a:r>
            <a:r>
              <a:rPr lang="ru-RU" sz="1800" dirty="0" smtClean="0"/>
              <a:t> Международная научная конференция Теория и практика образования в современном мире» г.Санкт- Петербург -  ; тема «Взаимодействие специалистов работе с родителями в группе для детей компенсирующей направленности» 2014г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r>
              <a:rPr lang="ru-RU" sz="1800" dirty="0" smtClean="0"/>
              <a:t>Вопросы образования и науки: сборник  научных трудов по материалам международной научно – практической конференции 31 декабря 2015г. Часть3.Тамбов: ООО «Консалтинговая компания </a:t>
            </a:r>
            <a:r>
              <a:rPr lang="ru-RU" sz="1800" dirty="0" err="1" smtClean="0"/>
              <a:t>Юком</a:t>
            </a:r>
            <a:r>
              <a:rPr lang="ru-RU" sz="1800" dirty="0" smtClean="0"/>
              <a:t>». 2015.164с.</a:t>
            </a:r>
          </a:p>
          <a:p>
            <a:pPr>
              <a:buNone/>
            </a:pPr>
            <a:r>
              <a:rPr lang="ru-RU" sz="1800" dirty="0" smtClean="0"/>
              <a:t>Тема: «Современные подходы к организации взаимодействия семьи и дошкольного образовательного учреждения»</a:t>
            </a:r>
          </a:p>
          <a:p>
            <a:r>
              <a:rPr lang="ru-RU" sz="1800" dirty="0" smtClean="0"/>
              <a:t>Россия и Европа: связь культуры и экономики: Материалы Х</a:t>
            </a:r>
            <a:r>
              <a:rPr lang="en-US" sz="1800" dirty="0" smtClean="0"/>
              <a:t>VI</a:t>
            </a:r>
            <a:r>
              <a:rPr lang="ru-RU" sz="1800" dirty="0" smtClean="0"/>
              <a:t> международной научно –практической конференции(18 ноября 2016года). «Формирование коммуникативных навыков у детей дошкольного возраста с расстройствами аутистического спектра.»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148513" cy="1143000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Участие в смотрах, </a:t>
            </a:r>
            <a:r>
              <a:rPr lang="ru-RU" sz="3600" dirty="0" smtClean="0">
                <a:solidFill>
                  <a:srgbClr val="FF0000"/>
                </a:solidFill>
              </a:rPr>
              <a:t>конкурсах: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28800"/>
            <a:ext cx="7148513" cy="4525963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Участник </a:t>
            </a:r>
            <a:r>
              <a:rPr lang="ru-RU" sz="2000" dirty="0"/>
              <a:t>районного смотра кабинетов учителей – дефектологов в Калининском районе </a:t>
            </a:r>
            <a:r>
              <a:rPr lang="ru-RU" sz="2000" dirty="0" smtClean="0"/>
              <a:t>2008год.</a:t>
            </a:r>
            <a:endParaRPr lang="ru-RU" sz="2000" dirty="0"/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Участник конкурса 1001 идея интересного занятия с детьми </a:t>
            </a:r>
            <a:r>
              <a:rPr lang="ru-RU" sz="2000" dirty="0" smtClean="0"/>
              <a:t>13-го. </a:t>
            </a:r>
            <a:endParaRPr lang="ru-RU" sz="2000" dirty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Лауреат </a:t>
            </a:r>
            <a:r>
              <a:rPr lang="en-US" sz="2000" dirty="0" smtClean="0"/>
              <a:t>I </a:t>
            </a:r>
            <a:r>
              <a:rPr lang="ru-RU" sz="2000" dirty="0" smtClean="0"/>
              <a:t>Всероссийского конкурса творческих работ «Символ Нового года 2017» «Центр образования и воспитания»</a:t>
            </a:r>
            <a:endParaRPr lang="ru-RU" sz="2000" dirty="0"/>
          </a:p>
          <a:p>
            <a:pPr>
              <a:buNone/>
            </a:pP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85489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Школа для молодых мам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лексей\Desktop\Фото стелефона 06,05,2017\CAM019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C:\Users\Алексей\Desktop\Фото стелефона 06,05,2017\CAM019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Практика студентов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лексей\Desktop\Фото стелефона 06,05,2017\image-0-02-05-9c5be4aad813b71b550bd972aee05e50debec143f65f708cc8da2373b0b345d9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879" y="1600200"/>
            <a:ext cx="2545854" cy="4525963"/>
          </a:xfrm>
          <a:prstGeom prst="rect">
            <a:avLst/>
          </a:prstGeom>
          <a:noFill/>
        </p:spPr>
      </p:pic>
      <p:pic>
        <p:nvPicPr>
          <p:cNvPr id="1027" name="Picture 3" descr="C:\Users\Алексей\Desktop\Фото стелефона 06,05,2017\image-0-02-05-d061abeb5547a45795c3e0d29dcfd18e75225e804efd70d2bf37a7f3a89ad34d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4336" y="160020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Проектная деятельность.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Проект «Как я провел лето»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577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4" descr="C:\Users\VADIM\AppData\Local\Temp\Rar$DI83.937\CAM014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81642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VADIM\AppData\Local\Temp\Rar$DI27.640\CAM014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03244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«Милая мама»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(к дню Матери)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VADIM\AppData\Local\Temp\Rar$DI43.640\CAM006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14049"/>
          <a:stretch>
            <a:fillRect/>
          </a:stretch>
        </p:blipFill>
        <p:spPr>
          <a:xfrm>
            <a:off x="3512840" y="4509120"/>
            <a:ext cx="4160912" cy="2475674"/>
          </a:xfrm>
          <a:effectLst>
            <a:softEdge rad="112500"/>
          </a:effectLst>
        </p:spPr>
      </p:pic>
      <p:pic>
        <p:nvPicPr>
          <p:cNvPr id="7" name="Picture 3" descr="C:\Users\VADIM\AppData\Local\Temp\Rar$DI31.640\CAM00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2393950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VADIM\AppData\Local\Temp\Rar$DI03.642\CAM00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332656"/>
            <a:ext cx="384741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VADIM\AppData\Local\Temp\Rar$DI99.640\DSC01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268760"/>
            <a:ext cx="444353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Проект «Снеговики»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Users\VADIM\AppData\Local\Temp\Rar$DI22.344\Конструируе все вмест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6667"/>
          <a:stretch>
            <a:fillRect/>
          </a:stretch>
        </p:blipFill>
        <p:spPr bwMode="auto">
          <a:xfrm>
            <a:off x="3851920" y="548680"/>
            <a:ext cx="4876800" cy="2316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VADIM\AppData\Local\Temp\Rar$DI34.344\Коллективная работа с родителями Снегов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37444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C:\Users\VADIM\AppData\Local\Temp\Rar$DI35.344\Собираем снеговика из мозай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888432" cy="269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VADIM\AppData\Local\Temp\Rar$DI70.344\Мастерская Снеговики.jpg"/>
          <p:cNvPicPr>
            <a:picLocks noChangeAspect="1" noChangeArrowheads="1"/>
          </p:cNvPicPr>
          <p:nvPr/>
        </p:nvPicPr>
        <p:blipFill>
          <a:blip r:embed="rId5" cstate="print"/>
          <a:srcRect t="18916"/>
          <a:stretch>
            <a:fillRect/>
          </a:stretch>
        </p:blipFill>
        <p:spPr bwMode="auto">
          <a:xfrm>
            <a:off x="611560" y="1700808"/>
            <a:ext cx="2292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Информационно-коммуникативные технологии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vbkataev.weebly.com/uploads/2/1/4/7/21479806/8571367_1_ori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89494"/>
            <a:ext cx="5111750" cy="342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лексей\Desktop\мерсибо.jpg"/>
          <p:cNvPicPr/>
          <p:nvPr/>
        </p:nvPicPr>
        <p:blipFill>
          <a:blip r:embed="rId3" cstate="print"/>
          <a:srcRect l="9697" r="12724" b="4643"/>
          <a:stretch>
            <a:fillRect/>
          </a:stretch>
        </p:blipFill>
        <p:spPr bwMode="auto">
          <a:xfrm>
            <a:off x="0" y="2348880"/>
            <a:ext cx="460851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772400" cy="252028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Образование, квалификация:</a:t>
            </a:r>
            <a:endParaRPr lang="ru-RU" sz="2000" b="1" dirty="0">
              <a:solidFill>
                <a:srgbClr val="FF0000"/>
              </a:solidFill>
            </a:endParaRPr>
          </a:p>
          <a:p>
            <a:pPr lvl="0"/>
            <a:r>
              <a:rPr lang="ru-RU" sz="2000" dirty="0"/>
              <a:t>Высшее - Уральский государственный педагогический университет, 2003 год</a:t>
            </a:r>
          </a:p>
          <a:p>
            <a:pPr lvl="0"/>
            <a:r>
              <a:rPr lang="ru-RU" sz="2000" dirty="0"/>
              <a:t>Троицкое педагогическое училище , 1983 год</a:t>
            </a:r>
          </a:p>
          <a:p>
            <a:pPr lvl="0"/>
            <a:r>
              <a:rPr lang="ru-RU" sz="2000" dirty="0"/>
              <a:t>Присвоена высшая квалификационная категория </a:t>
            </a:r>
            <a:r>
              <a:rPr lang="ru-RU" sz="2000" dirty="0" smtClean="0"/>
              <a:t>– 2008 год </a:t>
            </a:r>
          </a:p>
          <a:p>
            <a:r>
              <a:rPr lang="ru-RU" sz="2000" dirty="0" smtClean="0"/>
              <a:t>Присвоена высшая квалификационная категория – 2013 год </a:t>
            </a:r>
          </a:p>
          <a:p>
            <a:pPr lvl="0"/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5635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49" y="1124744"/>
            <a:ext cx="7988424" cy="1224136"/>
          </a:xfrm>
        </p:spPr>
        <p:txBody>
          <a:bodyPr/>
          <a:lstStyle/>
          <a:p>
            <a:r>
              <a:rPr lang="ru-RU" sz="3600" b="1" dirty="0"/>
              <a:t>Авторские методические разработки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 descr="F:\Галина Николаевна\Аттестация 2017\Сборник научных трудов по материалам международной научно - практической конференции 31 декабря 2015г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2736304" cy="3240360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5" name="Picture 2" descr="https://moluch.ru/media/cache/b1/a8/b1a83cbc1a81a153cb1f633ece0cbab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72816"/>
            <a:ext cx="2000250" cy="2828925"/>
          </a:xfrm>
          <a:prstGeom prst="rect">
            <a:avLst/>
          </a:prstGeom>
          <a:noFill/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7" name="Picture 3" descr="F:\Галина Николаевна\Аттестация 2017\обложка сборника1811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9427">
            <a:off x="6072204" y="2992512"/>
            <a:ext cx="2448272" cy="2376264"/>
          </a:xfrm>
          <a:prstGeom prst="rect">
            <a:avLst/>
          </a:prstGeom>
          <a:noFill/>
          <a:scene3d>
            <a:camera prst="orthographicFront">
              <a:rot lat="0" lon="0" rev="3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080803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772400" cy="3456384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Создали </a:t>
            </a:r>
            <a:r>
              <a:rPr lang="ru-RU" sz="2800" dirty="0"/>
              <a:t>блог в интернете, где размещаем информацию для родителей: чем и как заниматься с ребенком дома. Всех желающих приглашаем </a:t>
            </a:r>
            <a:r>
              <a:rPr lang="ru-RU" sz="2800" dirty="0" smtClean="0"/>
              <a:t>посетить: </a:t>
            </a:r>
            <a:br>
              <a:rPr lang="ru-RU" sz="2800" dirty="0" smtClean="0"/>
            </a:br>
            <a:r>
              <a:rPr lang="ru-RU" sz="2800" b="1" dirty="0" err="1" smtClean="0">
                <a:solidFill>
                  <a:srgbClr val="00B0F0"/>
                </a:solidFill>
              </a:rPr>
              <a:t>блог</a:t>
            </a:r>
            <a:r>
              <a:rPr lang="ru-RU" sz="2800" b="1" dirty="0" smtClean="0">
                <a:solidFill>
                  <a:srgbClr val="00B0F0"/>
                </a:solidFill>
              </a:rPr>
              <a:t> учителя – дефектолога  </a:t>
            </a:r>
            <a:r>
              <a:rPr lang="ru-RU" sz="2800" b="1" dirty="0">
                <a:solidFill>
                  <a:srgbClr val="00B0F0"/>
                </a:solidFill>
              </a:rPr>
              <a:t>группы № 9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Адрес блога – </a:t>
            </a:r>
            <a:r>
              <a:rPr lang="en-US" sz="2800" b="1" u="sng" dirty="0">
                <a:solidFill>
                  <a:srgbClr val="0070C0"/>
                </a:solidFill>
              </a:rPr>
              <a:t>http://gruppamedvegata.blogspot.ru</a:t>
            </a:r>
            <a:r>
              <a:rPr lang="en-US" sz="2800" b="1" u="sng" dirty="0" smtClean="0">
                <a:solidFill>
                  <a:srgbClr val="0070C0"/>
                </a:solidFill>
              </a:rPr>
              <a:t>/</a:t>
            </a:r>
            <a:r>
              <a:rPr lang="ru-RU" sz="2800" b="1" u="sng" dirty="0" smtClean="0">
                <a:solidFill>
                  <a:srgbClr val="0070C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5405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4800600" cy="1470025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работы, стаж: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560840" cy="482453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 сентября 2004 учитель – дефектолог в МАДОУ  «Детский сад № 462 г. Челябинска»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26 февраля 1995 г воспитатель в д/с №462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15 августа 1983 г воспитатель в д/с №145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Педагогический стаж: 34 года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51982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316662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Эссе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403244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Мир без границ к себе так манит,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Чарует тайной, красотой,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 дефектолог точно знает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Рецепт загадочности той.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Его рецепт - особым детям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Найти особенный подход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И, озаряясь чувством этим,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 надеждой двигаться вперед.</a:t>
            </a:r>
          </a:p>
          <a:p>
            <a:pPr marL="0" indent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Поставить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цель, увидеть главное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И, зажигая звезды в ночь,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410445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Мечты осуществить желанные: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Открыть границы и помочь.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Помочь им чем-то непохожим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 уникальным от других…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Пусть эти дети будут вхожи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пленительный столетья миг.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пленительный, порой жестокий,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Порой надменный в их пути,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 дефектолога уроки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Помогут детям в жизнь идти.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Помогут, им найдется место,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Дадут отпор назло стихии,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Им, отдавая свое сердце,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Он станет капельку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счастливей!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500" dirty="0" smtClean="0"/>
              <a:t>		</a:t>
            </a:r>
            <a:r>
              <a:rPr lang="ru-RU" sz="1600" b="1" dirty="0"/>
              <a:t>(Цисарук Т.И.)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41851027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5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2602632" cy="1143000"/>
          </a:xfrm>
        </p:spPr>
        <p:txBody>
          <a:bodyPr/>
          <a:lstStyle/>
          <a:p>
            <a:r>
              <a:rPr lang="ru-RU" sz="3000" b="1" i="1" dirty="0" smtClean="0">
                <a:solidFill>
                  <a:srgbClr val="FF0000"/>
                </a:solidFill>
                <a:latin typeface="Arial" pitchFamily="34" charset="0"/>
              </a:rPr>
              <a:t>О личном:</a:t>
            </a:r>
            <a:endParaRPr lang="ru-RU" sz="3000" b="1" i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4525962"/>
          </a:xfrm>
        </p:spPr>
        <p:txBody>
          <a:bodyPr/>
          <a:lstStyle/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Родилась я в городе старинном,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Наш Троицк на двух реках стоит всегда.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Папа, инженер – электрик видный,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Мама заслуженным учителем истории  была.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13 школа, в которой я училась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Раньше мужской гимназией была,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В свою школу сразу я влюбилась,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Училась в школе хорошо всегда.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Педучилища Троицкого  курс  окончила полный,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Прошло с той поры немного лет.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Получила  я знаний багаж огромный,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Педучилище в моей жизни оставило след.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По направлению в Челябинск приехала,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РАЙОНО направило в 145 садик работать,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Коллектив встретил с радостью меня.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Первые детки, которых окружила любовью, заботой.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Здесь я даже до методиста дошла,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Работали мы с огоньком все.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Всё время отдавала я деткам тогда,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Но изменения произошли в судьбе</a:t>
            </a:r>
            <a:r>
              <a:rPr lang="ru-RU" sz="1000" dirty="0" smtClean="0">
                <a:latin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800" dirty="0">
              <a:latin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340768"/>
            <a:ext cx="4038600" cy="4525962"/>
          </a:xfrm>
        </p:spPr>
        <p:txBody>
          <a:bodyPr/>
          <a:lstStyle/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Вскоре встретила хорошего мужчину,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Ушла из этого сада в декрет.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Квартиру на Северо-Западе получила,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Первый мой садик тоже оставил след.</a:t>
            </a:r>
          </a:p>
          <a:p>
            <a:pPr marL="0" indent="0">
              <a:buNone/>
            </a:pPr>
            <a:endParaRPr lang="ru-RU" sz="1000" dirty="0">
              <a:latin typeface="Arial" pitchFamily="34" charset="0"/>
            </a:endParaRP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Очень жаль  было с коллективом расставаться,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Который столько в меня вложил.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Но были серьезные обстоятельства,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Очень далеко от садика жили.</a:t>
            </a:r>
          </a:p>
          <a:p>
            <a:pPr marL="0" indent="0">
              <a:buNone/>
            </a:pPr>
            <a:endParaRPr lang="ru-RU" sz="1000" dirty="0">
              <a:latin typeface="Arial" pitchFamily="34" charset="0"/>
            </a:endParaRP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462 детсад от дома был недалеко,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В 95 году я сюда поступила.</a:t>
            </a:r>
          </a:p>
          <a:p>
            <a:pPr marL="0" indent="0">
              <a:buNone/>
            </a:pPr>
            <a:r>
              <a:rPr lang="ru-RU" sz="1000" dirty="0" smtClean="0">
                <a:latin typeface="Arial" pitchFamily="34" charset="0"/>
              </a:rPr>
              <a:t>В МДОУ </a:t>
            </a:r>
            <a:r>
              <a:rPr lang="ru-RU" sz="1000" dirty="0">
                <a:latin typeface="Arial" pitchFamily="34" charset="0"/>
              </a:rPr>
              <a:t>работать было нелегко,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Но я приложила все умения и силы.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Кругозор у меня от туризма большой,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Почти всю страну объехала.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Крым, Кавказ, герои-города с Москвой,</a:t>
            </a:r>
          </a:p>
          <a:p>
            <a:pPr marL="0" indent="0">
              <a:buNone/>
            </a:pPr>
            <a:r>
              <a:rPr lang="ru-RU" sz="1000" dirty="0">
                <a:latin typeface="Arial" pitchFamily="34" charset="0"/>
              </a:rPr>
              <a:t>В Чехословакии познакомилась с чехами</a:t>
            </a:r>
            <a:r>
              <a:rPr lang="ru-RU" sz="1000" dirty="0" smtClean="0">
                <a:latin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000" dirty="0">
              <a:latin typeface="Arial" pitchFamily="34" charset="0"/>
            </a:endParaRPr>
          </a:p>
          <a:p>
            <a:pPr marL="0" indent="0">
              <a:buNone/>
            </a:pPr>
            <a:r>
              <a:rPr lang="ru-RU" sz="1000" dirty="0"/>
              <a:t>Посетила Ташкент, города Средней Азии,</a:t>
            </a:r>
          </a:p>
          <a:p>
            <a:pPr marL="0" indent="0">
              <a:buNone/>
            </a:pPr>
            <a:r>
              <a:rPr lang="ru-RU" sz="1000" dirty="0"/>
              <a:t>«Золотое Кольцо», величественный Ленинград,</a:t>
            </a:r>
          </a:p>
          <a:p>
            <a:pPr marL="0" indent="0">
              <a:buNone/>
            </a:pPr>
            <a:r>
              <a:rPr lang="ru-RU" sz="1000" dirty="0"/>
              <a:t>Международный лагерь, Краснодар забудешь разве,</a:t>
            </a:r>
          </a:p>
          <a:p>
            <a:pPr marL="0" indent="0">
              <a:buNone/>
            </a:pPr>
            <a:r>
              <a:rPr lang="ru-RU" sz="1000" dirty="0"/>
              <a:t>Лучше раз увидеть, чем услышать говорят.</a:t>
            </a:r>
          </a:p>
          <a:p>
            <a:pPr marL="0" indent="0">
              <a:buNone/>
            </a:pPr>
            <a:endParaRPr lang="ru-RU" sz="1000" dirty="0">
              <a:latin typeface="Arial" pitchFamily="34" charset="0"/>
            </a:endParaRPr>
          </a:p>
          <a:p>
            <a:pPr marL="0" indent="0">
              <a:buNone/>
            </a:pPr>
            <a:endParaRPr lang="ru-RU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341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50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0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500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500"/>
                            </p:stCondLst>
                            <p:childTnLst>
                              <p:par>
                                <p:cTn id="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9500"/>
                            </p:stCondLst>
                            <p:childTnLst>
                              <p:par>
                                <p:cTn id="2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4038600" cy="5688632"/>
          </a:xfrm>
        </p:spPr>
        <p:txBody>
          <a:bodyPr/>
          <a:lstStyle/>
          <a:p>
            <a:pPr marL="0" indent="0">
              <a:buNone/>
            </a:pPr>
            <a:r>
              <a:rPr lang="ru-RU" sz="1000" dirty="0"/>
              <a:t>В коллектив 462 сада приняли меня,</a:t>
            </a:r>
          </a:p>
          <a:p>
            <a:pPr marL="0" indent="0">
              <a:buNone/>
            </a:pPr>
            <a:r>
              <a:rPr lang="ru-RU" sz="1000" dirty="0"/>
              <a:t>И здесь я тружусь до сих пор.</a:t>
            </a:r>
          </a:p>
          <a:p>
            <a:pPr marL="0" indent="0">
              <a:buNone/>
            </a:pPr>
            <a:r>
              <a:rPr lang="ru-RU" sz="1000" dirty="0"/>
              <a:t>Воспитателем  работала тоже не зря,</a:t>
            </a:r>
          </a:p>
          <a:p>
            <a:pPr marL="0" indent="0">
              <a:buNone/>
            </a:pPr>
            <a:r>
              <a:rPr lang="ru-RU" sz="1000" dirty="0"/>
              <a:t>Об учителе – дефектологе пойдет разговор.</a:t>
            </a:r>
          </a:p>
          <a:p>
            <a:pPr marL="0" indent="0">
              <a:buNone/>
            </a:pPr>
            <a:r>
              <a:rPr lang="ru-RU" sz="1000" dirty="0"/>
              <a:t> </a:t>
            </a:r>
          </a:p>
          <a:p>
            <a:pPr marL="0" indent="0">
              <a:buNone/>
            </a:pPr>
            <a:r>
              <a:rPr lang="ru-RU" sz="1000" dirty="0"/>
              <a:t>Моей профессии гуманней нет,</a:t>
            </a:r>
          </a:p>
          <a:p>
            <a:pPr marL="0" indent="0">
              <a:buNone/>
            </a:pPr>
            <a:r>
              <a:rPr lang="ru-RU" sz="1000" dirty="0"/>
              <a:t>Чтоб мастерство получить - надо учиться.</a:t>
            </a:r>
          </a:p>
          <a:p>
            <a:pPr marL="0" indent="0">
              <a:buNone/>
            </a:pPr>
            <a:r>
              <a:rPr lang="ru-RU" sz="1000" dirty="0"/>
              <a:t>Закончила Уральский Пед. Университет,</a:t>
            </a:r>
          </a:p>
          <a:p>
            <a:pPr marL="0" indent="0">
              <a:buNone/>
            </a:pPr>
            <a:r>
              <a:rPr lang="ru-RU" sz="1000" dirty="0"/>
              <a:t>Училась хорошо, зная, что в работе пригодится.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sz="1000" dirty="0"/>
              <a:t>Работу с родителями нужно знать,</a:t>
            </a:r>
          </a:p>
          <a:p>
            <a:pPr marL="0" indent="0">
              <a:buNone/>
            </a:pPr>
            <a:r>
              <a:rPr lang="ru-RU" sz="1000" dirty="0"/>
              <a:t>То, что я детям на занятиях даю,</a:t>
            </a:r>
          </a:p>
          <a:p>
            <a:pPr marL="0" indent="0">
              <a:buNone/>
            </a:pPr>
            <a:r>
              <a:rPr lang="ru-RU" sz="1000" dirty="0"/>
              <a:t>Родители должны дома закреплять, </a:t>
            </a:r>
          </a:p>
          <a:p>
            <a:pPr marL="0" indent="0">
              <a:buNone/>
            </a:pPr>
            <a:r>
              <a:rPr lang="ru-RU" sz="1000" dirty="0"/>
              <a:t>Тогда только достигаю цель свою.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sz="1000" dirty="0"/>
              <a:t>Чтоб от родителей пользы больше было,</a:t>
            </a:r>
          </a:p>
          <a:p>
            <a:pPr marL="0" indent="0">
              <a:buNone/>
            </a:pPr>
            <a:r>
              <a:rPr lang="ru-RU" sz="1000" dirty="0"/>
              <a:t>Родителей научить надо.</a:t>
            </a:r>
          </a:p>
          <a:p>
            <a:pPr marL="0" indent="0">
              <a:buNone/>
            </a:pPr>
            <a:r>
              <a:rPr lang="ru-RU" sz="1000" dirty="0"/>
              <a:t>Для молодых «Мамина радость» школу открыла,</a:t>
            </a:r>
          </a:p>
          <a:p>
            <a:pPr marL="0" indent="0">
              <a:buNone/>
            </a:pPr>
            <a:r>
              <a:rPr lang="ru-RU" sz="1000" dirty="0"/>
              <a:t>Это ниточка с ребёнком, я очень рада</a:t>
            </a:r>
          </a:p>
          <a:p>
            <a:pPr marL="0" indent="0">
              <a:buNone/>
            </a:pPr>
            <a:r>
              <a:rPr lang="ru-RU" sz="1000" dirty="0"/>
              <a:t> </a:t>
            </a:r>
          </a:p>
          <a:p>
            <a:pPr marL="0" indent="0">
              <a:buNone/>
            </a:pPr>
            <a:r>
              <a:rPr lang="ru-RU" sz="1000" dirty="0"/>
              <a:t>Разнообразные виды работы с родителями,</a:t>
            </a:r>
          </a:p>
          <a:p>
            <a:pPr marL="0" indent="0">
              <a:buNone/>
            </a:pPr>
            <a:r>
              <a:rPr lang="ru-RU" sz="1000" dirty="0"/>
              <a:t>Аукцион, обмен опытом, презентации, мастер-класс,</a:t>
            </a:r>
          </a:p>
          <a:p>
            <a:pPr marL="0" indent="0">
              <a:buNone/>
            </a:pPr>
            <a:r>
              <a:rPr lang="ru-RU" sz="1000" dirty="0"/>
              <a:t>Связь воспитания, родителей и дефектолога-учителя,</a:t>
            </a:r>
          </a:p>
          <a:p>
            <a:pPr marL="0" indent="0">
              <a:buNone/>
            </a:pPr>
            <a:r>
              <a:rPr lang="ru-RU" sz="1000" dirty="0"/>
              <a:t>Акцентирование, КВН, с интересом проводили не раз</a:t>
            </a:r>
            <a:r>
              <a:rPr lang="ru-RU" sz="1000" dirty="0" smtClean="0"/>
              <a:t>.</a:t>
            </a:r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Дидактические </a:t>
            </a:r>
            <a:r>
              <a:rPr lang="ru-RU" sz="1000" dirty="0"/>
              <a:t>игры, развитие речи,</a:t>
            </a:r>
          </a:p>
          <a:p>
            <a:pPr marL="0" indent="0">
              <a:buNone/>
            </a:pPr>
            <a:r>
              <a:rPr lang="ru-RU" sz="1000" dirty="0"/>
              <a:t>Стараюсь детей развивать,</a:t>
            </a:r>
          </a:p>
          <a:p>
            <a:pPr marL="0" indent="0">
              <a:buNone/>
            </a:pPr>
            <a:r>
              <a:rPr lang="ru-RU" sz="1000" dirty="0"/>
              <a:t>Ласковое слово ребёнка лечит, </a:t>
            </a:r>
          </a:p>
          <a:p>
            <a:pPr marL="0" indent="0">
              <a:buNone/>
            </a:pPr>
            <a:r>
              <a:rPr lang="ru-RU" sz="1000" dirty="0" smtClean="0"/>
              <a:t>Игровые </a:t>
            </a:r>
            <a:r>
              <a:rPr lang="ru-RU" sz="1000" dirty="0"/>
              <a:t>приёмы помогают запоминать.</a:t>
            </a:r>
          </a:p>
          <a:p>
            <a:pPr marL="0" indent="0">
              <a:buNone/>
            </a:pPr>
            <a:r>
              <a:rPr lang="ru-RU" sz="1000" dirty="0"/>
              <a:t> 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620688"/>
            <a:ext cx="4038600" cy="5544616"/>
          </a:xfrm>
        </p:spPr>
        <p:txBody>
          <a:bodyPr/>
          <a:lstStyle/>
          <a:p>
            <a:pPr marL="0" indent="0">
              <a:buNone/>
            </a:pPr>
            <a:r>
              <a:rPr lang="ru-RU" sz="1000" dirty="0"/>
              <a:t>Как за Сонечку Утробину я рада,</a:t>
            </a:r>
          </a:p>
          <a:p>
            <a:pPr marL="0" indent="0">
              <a:buNone/>
            </a:pPr>
            <a:r>
              <a:rPr lang="ru-RU" sz="1000" dirty="0"/>
              <a:t>Она конкурсантка «Искорки Надежды».</a:t>
            </a:r>
          </a:p>
          <a:p>
            <a:pPr marL="0" indent="0">
              <a:buNone/>
            </a:pPr>
            <a:r>
              <a:rPr lang="ru-RU" sz="1000" dirty="0"/>
              <a:t>Готовила её с душой и вот награда, </a:t>
            </a:r>
          </a:p>
          <a:p>
            <a:pPr marL="0" indent="0">
              <a:buNone/>
            </a:pPr>
            <a:r>
              <a:rPr lang="ru-RU" sz="1000" dirty="0"/>
              <a:t>Подарок ей вручили в ручки нежные.</a:t>
            </a:r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За </a:t>
            </a:r>
            <a:r>
              <a:rPr lang="ru-RU" sz="1000" dirty="0"/>
              <a:t>много лет накопила опыт,</a:t>
            </a:r>
          </a:p>
          <a:p>
            <a:pPr marL="0" indent="0">
              <a:buNone/>
            </a:pPr>
            <a:r>
              <a:rPr lang="ru-RU" sz="1000" dirty="0"/>
              <a:t>С радостью  им делюсь,</a:t>
            </a:r>
          </a:p>
          <a:p>
            <a:pPr marL="0" indent="0">
              <a:buNone/>
            </a:pPr>
            <a:r>
              <a:rPr lang="ru-RU" sz="1000" dirty="0"/>
              <a:t>Для меня это совсем не хлопотно, </a:t>
            </a:r>
          </a:p>
          <a:p>
            <a:pPr marL="0" indent="0">
              <a:buNone/>
            </a:pPr>
            <a:r>
              <a:rPr lang="ru-RU" sz="1000" dirty="0"/>
              <a:t>На открытых занятиях я тоже учусь</a:t>
            </a:r>
            <a:r>
              <a:rPr lang="ru-RU" sz="1000" dirty="0" smtClean="0"/>
              <a:t>.</a:t>
            </a:r>
            <a:r>
              <a:rPr lang="ru-RU" sz="1000" dirty="0"/>
              <a:t> </a:t>
            </a:r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Районные </a:t>
            </a:r>
            <a:r>
              <a:rPr lang="ru-RU" sz="1000" dirty="0"/>
              <a:t>открытие занятия проводила,</a:t>
            </a:r>
          </a:p>
          <a:p>
            <a:pPr marL="0" indent="0">
              <a:buNone/>
            </a:pPr>
            <a:r>
              <a:rPr lang="ru-RU" sz="1000" dirty="0"/>
              <a:t>Для студентов, родителей, педагогов тоже,</a:t>
            </a:r>
          </a:p>
          <a:p>
            <a:pPr marL="0" indent="0">
              <a:buNone/>
            </a:pPr>
            <a:r>
              <a:rPr lang="ru-RU" sz="1000" dirty="0"/>
              <a:t>Выступление в районом объединении было, </a:t>
            </a:r>
          </a:p>
          <a:p>
            <a:pPr marL="0" indent="0">
              <a:buNone/>
            </a:pPr>
            <a:r>
              <a:rPr lang="ru-RU" sz="1000" dirty="0"/>
              <a:t>И в Российском объединении выступать не сложно.</a:t>
            </a:r>
          </a:p>
          <a:p>
            <a:pPr marL="0" indent="0">
              <a:buNone/>
            </a:pPr>
            <a:r>
              <a:rPr lang="ru-RU" sz="1000" dirty="0"/>
              <a:t> </a:t>
            </a:r>
          </a:p>
          <a:p>
            <a:pPr marL="0" indent="0">
              <a:buNone/>
            </a:pPr>
            <a:r>
              <a:rPr lang="ru-RU" sz="1000" dirty="0"/>
              <a:t>С компьютером дружу всегда,</a:t>
            </a:r>
          </a:p>
          <a:p>
            <a:pPr marL="0" indent="0">
              <a:buNone/>
            </a:pPr>
            <a:r>
              <a:rPr lang="ru-RU" sz="1000" dirty="0"/>
              <a:t>Он помогает в работе моей.</a:t>
            </a:r>
          </a:p>
          <a:p>
            <a:pPr marL="0" indent="0">
              <a:buNone/>
            </a:pPr>
            <a:r>
              <a:rPr lang="ru-RU" sz="1000" dirty="0"/>
              <a:t>В интернете с докладами выступаю иногда,</a:t>
            </a:r>
          </a:p>
          <a:p>
            <a:pPr marL="0" indent="0">
              <a:buNone/>
            </a:pPr>
            <a:r>
              <a:rPr lang="ru-RU" sz="1000" dirty="0"/>
              <a:t>Делюсь опытом, профессией своей.</a:t>
            </a:r>
          </a:p>
          <a:p>
            <a:pPr marL="0" indent="0">
              <a:buNone/>
            </a:pPr>
            <a:r>
              <a:rPr lang="ru-RU" sz="1000" dirty="0"/>
              <a:t> </a:t>
            </a:r>
          </a:p>
          <a:p>
            <a:pPr marL="0" indent="0">
              <a:buNone/>
            </a:pPr>
            <a:r>
              <a:rPr lang="ru-RU" sz="1000" dirty="0"/>
              <a:t>На международной конференции была моя  статья:</a:t>
            </a:r>
          </a:p>
          <a:p>
            <a:pPr marL="0" indent="0">
              <a:buNone/>
            </a:pPr>
            <a:r>
              <a:rPr lang="ru-RU" sz="1000" dirty="0"/>
              <a:t>«Формы и методы работы с родителями детей ЗПР».</a:t>
            </a:r>
          </a:p>
          <a:p>
            <a:pPr marL="0" indent="0">
              <a:buNone/>
            </a:pPr>
            <a:r>
              <a:rPr lang="ru-RU" sz="1000" dirty="0"/>
              <a:t>Всем интересно, как помогает дефектологу семья,</a:t>
            </a:r>
          </a:p>
          <a:p>
            <a:pPr marL="0" indent="0">
              <a:buNone/>
            </a:pPr>
            <a:r>
              <a:rPr lang="ru-RU" sz="1000" dirty="0"/>
              <a:t>А в статье я приводила не один пример</a:t>
            </a:r>
            <a:r>
              <a:rPr lang="ru-RU" sz="1000" dirty="0" smtClean="0"/>
              <a:t>.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sz="1000" dirty="0"/>
              <a:t>Интересных занятий у меня было не мало,</a:t>
            </a:r>
          </a:p>
          <a:p>
            <a:pPr marL="0" indent="0">
              <a:buNone/>
            </a:pPr>
            <a:r>
              <a:rPr lang="ru-RU" sz="1000" dirty="0"/>
              <a:t>Но конкурс 1001 идея, запомнили дети,</a:t>
            </a:r>
          </a:p>
          <a:p>
            <a:pPr marL="0" indent="0">
              <a:buNone/>
            </a:pPr>
            <a:r>
              <a:rPr lang="ru-RU" sz="1000" dirty="0"/>
              <a:t>С этим опытом я выступала,</a:t>
            </a:r>
          </a:p>
          <a:p>
            <a:pPr marL="0" indent="0">
              <a:buNone/>
            </a:pPr>
            <a:r>
              <a:rPr lang="ru-RU" sz="1000" dirty="0"/>
              <a:t>На 13 всероссийском интернет-педсовете.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3962158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500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500"/>
                            </p:stCondLst>
                            <p:childTnLst>
                              <p:par>
                                <p:cTn id="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500"/>
                            </p:stCondLst>
                            <p:childTnLst>
                              <p:par>
                                <p:cTn id="2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9000"/>
                            </p:stCondLst>
                            <p:childTnLst>
                              <p:par>
                                <p:cTn id="2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620688"/>
            <a:ext cx="4038600" cy="4525962"/>
          </a:xfrm>
        </p:spPr>
        <p:txBody>
          <a:bodyPr/>
          <a:lstStyle/>
          <a:p>
            <a:pPr marL="0" indent="0">
              <a:buNone/>
            </a:pPr>
            <a:r>
              <a:rPr lang="ru-RU" sz="1000" dirty="0"/>
              <a:t>Участвовала в Российском конкурсе занятий,</a:t>
            </a:r>
          </a:p>
          <a:p>
            <a:pPr marL="0" indent="0">
              <a:buNone/>
            </a:pPr>
            <a:r>
              <a:rPr lang="ru-RU" sz="1000" dirty="0"/>
              <a:t>У меня, что показать было,</a:t>
            </a:r>
          </a:p>
          <a:p>
            <a:pPr marL="0" indent="0">
              <a:buNone/>
            </a:pPr>
            <a:r>
              <a:rPr lang="ru-RU" sz="1000" dirty="0"/>
              <a:t>Удивилась, была без понятий,</a:t>
            </a:r>
          </a:p>
          <a:p>
            <a:pPr marL="0" indent="0">
              <a:buNone/>
            </a:pPr>
            <a:r>
              <a:rPr lang="ru-RU" sz="1000" dirty="0"/>
              <a:t>Диплом </a:t>
            </a:r>
            <a:r>
              <a:rPr lang="en-US" sz="1000" dirty="0"/>
              <a:t>III </a:t>
            </a:r>
            <a:r>
              <a:rPr lang="ru-RU" sz="1000" dirty="0"/>
              <a:t>степени получила.</a:t>
            </a:r>
          </a:p>
          <a:p>
            <a:pPr marL="0" indent="0">
              <a:buNone/>
            </a:pPr>
            <a:r>
              <a:rPr lang="ru-RU" sz="1000" dirty="0"/>
              <a:t> </a:t>
            </a:r>
          </a:p>
          <a:p>
            <a:pPr marL="0" indent="0">
              <a:buNone/>
            </a:pPr>
            <a:r>
              <a:rPr lang="ru-RU" sz="1000" dirty="0"/>
              <a:t>В районном конкурсе кабинетов участие приняла,</a:t>
            </a:r>
          </a:p>
          <a:p>
            <a:pPr marL="0" indent="0">
              <a:buNone/>
            </a:pPr>
            <a:r>
              <a:rPr lang="ru-RU" sz="1000" dirty="0"/>
              <a:t>Большое внимание всегда к кабинету было,</a:t>
            </a:r>
          </a:p>
          <a:p>
            <a:pPr marL="0" indent="0">
              <a:buNone/>
            </a:pPr>
            <a:r>
              <a:rPr lang="ru-RU" sz="1000" dirty="0"/>
              <a:t>4 место по оформлению кабинета заняла, </a:t>
            </a:r>
          </a:p>
          <a:p>
            <a:pPr marL="0" indent="0">
              <a:buNone/>
            </a:pPr>
            <a:r>
              <a:rPr lang="ru-RU" sz="1000" dirty="0"/>
              <a:t>И районную грамоту получила.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sz="1000" dirty="0"/>
              <a:t>Городскую грамоту за работу имею,</a:t>
            </a:r>
          </a:p>
          <a:p>
            <a:pPr marL="0" indent="0">
              <a:buNone/>
            </a:pPr>
            <a:r>
              <a:rPr lang="ru-RU" sz="1000" dirty="0"/>
              <a:t>Благодарностей по приказу не счесть,</a:t>
            </a:r>
          </a:p>
          <a:p>
            <a:pPr marL="0" indent="0">
              <a:buNone/>
            </a:pPr>
            <a:r>
              <a:rPr lang="ru-RU" sz="1000" dirty="0"/>
              <a:t>В педагогике я доброе,  вечное сею,</a:t>
            </a:r>
          </a:p>
          <a:p>
            <a:pPr marL="0" indent="0">
              <a:buNone/>
            </a:pPr>
            <a:r>
              <a:rPr lang="ru-RU" sz="1000" dirty="0"/>
              <a:t>Признание родителей, детей главная награда и есть.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sz="1000" dirty="0"/>
              <a:t>Наградами похвастать не могу,</a:t>
            </a:r>
          </a:p>
          <a:p>
            <a:pPr marL="0" indent="0">
              <a:buNone/>
            </a:pPr>
            <a:r>
              <a:rPr lang="ru-RU" sz="1000" dirty="0"/>
              <a:t>Но каждому успеху ребёнка рада,</a:t>
            </a:r>
          </a:p>
          <a:p>
            <a:pPr marL="0" indent="0">
              <a:buNone/>
            </a:pPr>
            <a:r>
              <a:rPr lang="ru-RU" sz="1000" dirty="0"/>
              <a:t>Я очень свою работу люблю,</a:t>
            </a:r>
          </a:p>
          <a:p>
            <a:pPr marL="0" indent="0">
              <a:buNone/>
            </a:pPr>
            <a:r>
              <a:rPr lang="ru-RU" sz="1000" dirty="0"/>
              <a:t>И это самая большая награда.</a:t>
            </a:r>
          </a:p>
          <a:p>
            <a:pPr marL="0" indent="0">
              <a:buNone/>
            </a:pPr>
            <a:endParaRPr lang="ru-RU" sz="1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620688"/>
            <a:ext cx="4038600" cy="4525962"/>
          </a:xfrm>
        </p:spPr>
        <p:txBody>
          <a:bodyPr/>
          <a:lstStyle/>
          <a:p>
            <a:pPr marL="0" indent="0">
              <a:buNone/>
            </a:pPr>
            <a:r>
              <a:rPr lang="ru-RU" sz="1000" dirty="0"/>
              <a:t>Теперь я давно садовод,</a:t>
            </a:r>
          </a:p>
          <a:p>
            <a:pPr marL="0" indent="0">
              <a:buNone/>
            </a:pPr>
            <a:r>
              <a:rPr lang="ru-RU" sz="1000" dirty="0"/>
              <a:t>Море цветов на даче,</a:t>
            </a:r>
          </a:p>
          <a:p>
            <a:pPr marL="0" indent="0">
              <a:buNone/>
            </a:pPr>
            <a:r>
              <a:rPr lang="ru-RU" sz="1000" dirty="0"/>
              <a:t>Вокруг участка кустов хоровод,</a:t>
            </a:r>
          </a:p>
          <a:p>
            <a:pPr marL="0" indent="0">
              <a:buNone/>
            </a:pPr>
            <a:r>
              <a:rPr lang="ru-RU" sz="1000" dirty="0"/>
              <a:t>Но и работать надо а как иначе.</a:t>
            </a:r>
          </a:p>
          <a:p>
            <a:pPr marL="0" indent="0">
              <a:buNone/>
            </a:pPr>
            <a:r>
              <a:rPr lang="ru-RU" sz="1000" dirty="0"/>
              <a:t> </a:t>
            </a:r>
          </a:p>
          <a:p>
            <a:pPr marL="0" indent="0">
              <a:buNone/>
            </a:pPr>
            <a:r>
              <a:rPr lang="ru-RU" sz="1000" dirty="0"/>
              <a:t>Кроме дачи отдых на озёрах,</a:t>
            </a:r>
          </a:p>
          <a:p>
            <a:pPr marL="0" indent="0">
              <a:buNone/>
            </a:pPr>
            <a:r>
              <a:rPr lang="ru-RU" sz="1000" dirty="0"/>
              <a:t>Базы «Сладкое озеро», «Косарги»,</a:t>
            </a:r>
          </a:p>
          <a:p>
            <a:pPr marL="0" indent="0">
              <a:buNone/>
            </a:pPr>
            <a:r>
              <a:rPr lang="ru-RU" sz="1000" dirty="0"/>
              <a:t>В Чебаркуле «Родничок», «Уральские Зори»,</a:t>
            </a:r>
          </a:p>
          <a:p>
            <a:pPr marL="0" indent="0">
              <a:buNone/>
            </a:pPr>
            <a:r>
              <a:rPr lang="ru-RU" sz="1000" dirty="0"/>
              <a:t>Каждое лето чудо ждёт  впереди.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sz="1000" dirty="0"/>
              <a:t>Баню, сауну, бассейн люблю,</a:t>
            </a:r>
          </a:p>
          <a:p>
            <a:pPr marL="0" indent="0">
              <a:buNone/>
            </a:pPr>
            <a:r>
              <a:rPr lang="ru-RU" sz="1000" dirty="0"/>
              <a:t>О родителях забочусь всегда,</a:t>
            </a:r>
          </a:p>
          <a:p>
            <a:pPr marL="0" indent="0">
              <a:buNone/>
            </a:pPr>
            <a:r>
              <a:rPr lang="ru-RU" sz="1000" dirty="0"/>
              <a:t>Красивые юбилеи для родителей провожу,</a:t>
            </a:r>
          </a:p>
          <a:p>
            <a:pPr marL="0" indent="0">
              <a:buNone/>
            </a:pPr>
            <a:r>
              <a:rPr lang="ru-RU" sz="1000" dirty="0"/>
              <a:t>А ещё имею водительские права.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sz="1000" dirty="0"/>
              <a:t>Для семьи могу, хоть что связать,</a:t>
            </a:r>
          </a:p>
          <a:p>
            <a:pPr marL="0" indent="0">
              <a:buNone/>
            </a:pPr>
            <a:r>
              <a:rPr lang="ru-RU" sz="1000" dirty="0"/>
              <a:t>Свитер, шапочку или носки, </a:t>
            </a:r>
          </a:p>
          <a:p>
            <a:pPr marL="0" indent="0">
              <a:buNone/>
            </a:pPr>
            <a:r>
              <a:rPr lang="ru-RU" sz="1000" dirty="0"/>
              <a:t>Шить, квартиру в чистоте держать,</a:t>
            </a:r>
          </a:p>
          <a:p>
            <a:pPr marL="0" indent="0">
              <a:buNone/>
            </a:pPr>
            <a:r>
              <a:rPr lang="ru-RU" sz="1000" dirty="0"/>
              <a:t>Готовить вкусно, жить весело без тоски</a:t>
            </a:r>
            <a:r>
              <a:rPr lang="ru-RU" sz="1000" dirty="0" smtClean="0"/>
              <a:t>.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sz="1000" dirty="0" smtClean="0"/>
          </a:p>
          <a:p>
            <a:pPr marL="0" indent="0" algn="r">
              <a:buNone/>
            </a:pPr>
            <a:endParaRPr lang="ru-RU" sz="1000" b="1" i="1" dirty="0"/>
          </a:p>
          <a:p>
            <a:pPr marL="0" indent="0"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2604841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5689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Курсы повышения квалификации: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472608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/>
              <a:t>ГОУДПО ЧИППКРО</a:t>
            </a:r>
            <a:endParaRPr lang="ru-RU" sz="2400" dirty="0"/>
          </a:p>
          <a:p>
            <a:pPr algn="l"/>
            <a:r>
              <a:rPr lang="ru-RU" sz="2400" b="1" i="1" dirty="0" smtClean="0"/>
              <a:t>Курсовая переподготовка</a:t>
            </a:r>
          </a:p>
          <a:p>
            <a:pPr algn="l"/>
            <a:r>
              <a:rPr lang="ru-RU" sz="2400" b="1" i="1" dirty="0"/>
              <a:t> </a:t>
            </a:r>
            <a:r>
              <a:rPr lang="ru-RU" sz="2400" i="1" dirty="0" smtClean="0"/>
              <a:t>Тема «Теория и методика обучения и воспитания детей с ограниченными возможностями здоровья» 2014 </a:t>
            </a:r>
            <a:r>
              <a:rPr lang="ru-RU" sz="2400" i="1" dirty="0"/>
              <a:t>г</a:t>
            </a:r>
            <a:r>
              <a:rPr lang="ru-RU" sz="2400" i="1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b="1" i="1" dirty="0" smtClean="0"/>
              <a:t>Модульные курсы ЧИППКРО</a:t>
            </a:r>
          </a:p>
          <a:p>
            <a:pPr algn="l"/>
            <a:r>
              <a:rPr lang="ru-RU" sz="2400" i="1" dirty="0" smtClean="0"/>
              <a:t>Тема «Психологическое сопровождение профессиональной деятельности учителя - дефектолога» 2014 г.</a:t>
            </a:r>
          </a:p>
          <a:p>
            <a:pPr algn="l"/>
            <a:r>
              <a:rPr lang="ru-RU" sz="2400" i="1" dirty="0" smtClean="0"/>
              <a:t>Тема «Технологии проектирования индивидуальных образовательных программ для детей с ограниченными возможностями здоровья в условиях введения ФГОС» 2014г.</a:t>
            </a:r>
          </a:p>
          <a:p>
            <a:pPr algn="l"/>
            <a:r>
              <a:rPr lang="ru-RU" sz="2400" i="1" dirty="0" smtClean="0"/>
              <a:t>Тема «Развитие методической компетентности педагогов специальных( коррекционных) образовательных учреждений» 2014г.</a:t>
            </a:r>
          </a:p>
          <a:p>
            <a:pPr algn="l"/>
            <a:endParaRPr lang="ru-RU" sz="2400" i="1" dirty="0" smtClean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1052265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129614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904656"/>
          </a:xfrm>
        </p:spPr>
        <p:txBody>
          <a:bodyPr/>
          <a:lstStyle/>
          <a:p>
            <a:r>
              <a:rPr lang="ru-RU" sz="2400" b="1" dirty="0" smtClean="0"/>
              <a:t>ГБУ ДПО «Челябинский институт переподготовки и повышения работников образования» </a:t>
            </a:r>
          </a:p>
          <a:p>
            <a:pPr>
              <a:buNone/>
            </a:pPr>
            <a:r>
              <a:rPr lang="ru-RU" sz="1800" i="1" dirty="0" smtClean="0"/>
              <a:t> «Теория и методика обучения и воспитания детей с ограниченными возможностями здоровья» 2016г.</a:t>
            </a:r>
          </a:p>
          <a:p>
            <a:r>
              <a:rPr lang="ru-RU" sz="2400" b="1" dirty="0" smtClean="0"/>
              <a:t>Компьютерные курсы при УМЦ г. Челябинска</a:t>
            </a:r>
            <a:endParaRPr lang="ru-RU" sz="2400" i="1" dirty="0" smtClean="0"/>
          </a:p>
          <a:p>
            <a:pPr lvl="0">
              <a:buNone/>
            </a:pPr>
            <a:r>
              <a:rPr lang="ru-RU" sz="2400" i="1" dirty="0" smtClean="0"/>
              <a:t>«Платформа </a:t>
            </a:r>
            <a:r>
              <a:rPr lang="en-US" sz="2400" i="1" dirty="0" smtClean="0"/>
              <a:t>Google </a:t>
            </a:r>
            <a:r>
              <a:rPr lang="ru-RU" sz="2400" i="1" dirty="0" smtClean="0"/>
              <a:t>и её возможности для создания интернет – ресурсов»   2014г.</a:t>
            </a:r>
          </a:p>
          <a:p>
            <a:pPr>
              <a:buNone/>
            </a:pPr>
            <a:r>
              <a:rPr lang="ru-RU" sz="1800" dirty="0" smtClean="0"/>
              <a:t>«Информационно – коммуникативные технологии в деятельности специалиста на основе свободного про</a:t>
            </a:r>
          </a:p>
          <a:p>
            <a:pPr>
              <a:buNone/>
            </a:pPr>
            <a:r>
              <a:rPr lang="ru-RU" sz="1800" dirty="0" err="1" smtClean="0"/>
              <a:t>граммного</a:t>
            </a:r>
            <a:r>
              <a:rPr lang="ru-RU" sz="1800" dirty="0" smtClean="0"/>
              <a:t> обеспечения(СПО)» 2015г.</a:t>
            </a:r>
          </a:p>
          <a:p>
            <a:r>
              <a:rPr lang="ru-RU" sz="2400" b="1" dirty="0" smtClean="0"/>
              <a:t>АНО «ЛОГОПЕД ПЛЮС» Учебный центр «Логопед-мастер»</a:t>
            </a:r>
          </a:p>
          <a:p>
            <a:pPr>
              <a:buNone/>
            </a:pPr>
            <a:r>
              <a:rPr lang="ru-RU" sz="1800" dirty="0" smtClean="0"/>
              <a:t>«Логопедический массаж в комплексной системе преодоления речевых расстройств.</a:t>
            </a:r>
          </a:p>
          <a:p>
            <a:pPr>
              <a:buNone/>
            </a:pPr>
            <a:r>
              <a:rPr lang="ru-RU" sz="1800" dirty="0" smtClean="0"/>
              <a:t>Практикум Мастер – класс по логопедическому дифференцированному массажу при дизартрии» 2014г.</a:t>
            </a:r>
            <a:endParaRPr lang="ru-RU" sz="1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d_0412_slide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">
  <a:themeElements>
    <a:clrScheme name="Тема Office 2">
      <a:dk1>
        <a:srgbClr val="000000"/>
      </a:dk1>
      <a:lt1>
        <a:srgbClr val="C6CB39"/>
      </a:lt1>
      <a:dk2>
        <a:srgbClr val="000000"/>
      </a:dk2>
      <a:lt2>
        <a:srgbClr val="B2B2B2"/>
      </a:lt2>
      <a:accent1>
        <a:srgbClr val="94AE39"/>
      </a:accent1>
      <a:accent2>
        <a:srgbClr val="D3B94D"/>
      </a:accent2>
      <a:accent3>
        <a:srgbClr val="DFE2AE"/>
      </a:accent3>
      <a:accent4>
        <a:srgbClr val="000000"/>
      </a:accent4>
      <a:accent5>
        <a:srgbClr val="C8D3AE"/>
      </a:accent5>
      <a:accent6>
        <a:srgbClr val="BFA745"/>
      </a:accent6>
      <a:hlink>
        <a:srgbClr val="7A7E22"/>
      </a:hlink>
      <a:folHlink>
        <a:srgbClr val="AA912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6B6929"/>
        </a:accent1>
        <a:accent2>
          <a:srgbClr val="9CA229"/>
        </a:accent2>
        <a:accent3>
          <a:srgbClr val="DFE2AE"/>
        </a:accent3>
        <a:accent4>
          <a:srgbClr val="000000"/>
        </a:accent4>
        <a:accent5>
          <a:srgbClr val="BAB9AC"/>
        </a:accent5>
        <a:accent6>
          <a:srgbClr val="8D9224"/>
        </a:accent6>
        <a:hlink>
          <a:srgbClr val="D6D794"/>
        </a:hlink>
        <a:folHlink>
          <a:srgbClr val="E4E4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94AE39"/>
        </a:accent1>
        <a:accent2>
          <a:srgbClr val="D3B94D"/>
        </a:accent2>
        <a:accent3>
          <a:srgbClr val="DFE2AE"/>
        </a:accent3>
        <a:accent4>
          <a:srgbClr val="000000"/>
        </a:accent4>
        <a:accent5>
          <a:srgbClr val="C8D3AE"/>
        </a:accent5>
        <a:accent6>
          <a:srgbClr val="BFA745"/>
        </a:accent6>
        <a:hlink>
          <a:srgbClr val="7A7E22"/>
        </a:hlink>
        <a:folHlink>
          <a:srgbClr val="AA91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8D9227"/>
        </a:accent1>
        <a:accent2>
          <a:srgbClr val="CF73A5"/>
        </a:accent2>
        <a:accent3>
          <a:srgbClr val="DFE2AE"/>
        </a:accent3>
        <a:accent4>
          <a:srgbClr val="000000"/>
        </a:accent4>
        <a:accent5>
          <a:srgbClr val="C5C7AC"/>
        </a:accent5>
        <a:accent6>
          <a:srgbClr val="BB6895"/>
        </a:accent6>
        <a:hlink>
          <a:srgbClr val="4A38A5"/>
        </a:hlink>
        <a:folHlink>
          <a:srgbClr val="A53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6CB39"/>
        </a:lt1>
        <a:dk2>
          <a:srgbClr val="000000"/>
        </a:dk2>
        <a:lt2>
          <a:srgbClr val="B2B2B2"/>
        </a:lt2>
        <a:accent1>
          <a:srgbClr val="AA5E2A"/>
        </a:accent1>
        <a:accent2>
          <a:srgbClr val="7A7E22"/>
        </a:accent2>
        <a:accent3>
          <a:srgbClr val="DFE2AE"/>
        </a:accent3>
        <a:accent4>
          <a:srgbClr val="000000"/>
        </a:accent4>
        <a:accent5>
          <a:srgbClr val="D2B6AC"/>
        </a:accent5>
        <a:accent6>
          <a:srgbClr val="6E721E"/>
        </a:accent6>
        <a:hlink>
          <a:srgbClr val="3982A5"/>
        </a:hlink>
        <a:folHlink>
          <a:srgbClr val="8438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929"/>
        </a:accent1>
        <a:accent2>
          <a:srgbClr val="9CA229"/>
        </a:accent2>
        <a:accent3>
          <a:srgbClr val="FFFFFF"/>
        </a:accent3>
        <a:accent4>
          <a:srgbClr val="000000"/>
        </a:accent4>
        <a:accent5>
          <a:srgbClr val="BAB9AC"/>
        </a:accent5>
        <a:accent6>
          <a:srgbClr val="8D9224"/>
        </a:accent6>
        <a:hlink>
          <a:srgbClr val="D6D794"/>
        </a:hlink>
        <a:folHlink>
          <a:srgbClr val="E4E4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4AE39"/>
        </a:accent1>
        <a:accent2>
          <a:srgbClr val="D3B94D"/>
        </a:accent2>
        <a:accent3>
          <a:srgbClr val="FFFFFF"/>
        </a:accent3>
        <a:accent4>
          <a:srgbClr val="000000"/>
        </a:accent4>
        <a:accent5>
          <a:srgbClr val="C8D3AE"/>
        </a:accent5>
        <a:accent6>
          <a:srgbClr val="BFA745"/>
        </a:accent6>
        <a:hlink>
          <a:srgbClr val="7A7E22"/>
        </a:hlink>
        <a:folHlink>
          <a:srgbClr val="AA91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9227"/>
        </a:accent1>
        <a:accent2>
          <a:srgbClr val="CF73A5"/>
        </a:accent2>
        <a:accent3>
          <a:srgbClr val="FFFFFF"/>
        </a:accent3>
        <a:accent4>
          <a:srgbClr val="000000"/>
        </a:accent4>
        <a:accent5>
          <a:srgbClr val="C5C7AC"/>
        </a:accent5>
        <a:accent6>
          <a:srgbClr val="BB6895"/>
        </a:accent6>
        <a:hlink>
          <a:srgbClr val="4A38A5"/>
        </a:hlink>
        <a:folHlink>
          <a:srgbClr val="A53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A5E2A"/>
        </a:accent1>
        <a:accent2>
          <a:srgbClr val="7A7E22"/>
        </a:accent2>
        <a:accent3>
          <a:srgbClr val="FFFFFF"/>
        </a:accent3>
        <a:accent4>
          <a:srgbClr val="000000"/>
        </a:accent4>
        <a:accent5>
          <a:srgbClr val="D2B6AC"/>
        </a:accent5>
        <a:accent6>
          <a:srgbClr val="6E721E"/>
        </a:accent6>
        <a:hlink>
          <a:srgbClr val="3982A5"/>
        </a:hlink>
        <a:folHlink>
          <a:srgbClr val="8438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d_0333_slide">
  <a:themeElements>
    <a:clrScheme name="Тема Office 1">
      <a:dk1>
        <a:srgbClr val="000000"/>
      </a:dk1>
      <a:lt1>
        <a:srgbClr val="ADCF5A"/>
      </a:lt1>
      <a:dk2>
        <a:srgbClr val="000000"/>
      </a:dk2>
      <a:lt2>
        <a:srgbClr val="B2B2B2"/>
      </a:lt2>
      <a:accent1>
        <a:srgbClr val="E1FF9E"/>
      </a:accent1>
      <a:accent2>
        <a:srgbClr val="B7FF05"/>
      </a:accent2>
      <a:accent3>
        <a:srgbClr val="D3E4B5"/>
      </a:accent3>
      <a:accent4>
        <a:srgbClr val="000000"/>
      </a:accent4>
      <a:accent5>
        <a:srgbClr val="EEFFCC"/>
      </a:accent5>
      <a:accent6>
        <a:srgbClr val="A6E704"/>
      </a:accent6>
      <a:hlink>
        <a:srgbClr val="577A0B"/>
      </a:hlink>
      <a:folHlink>
        <a:srgbClr val="4866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DCF5A"/>
        </a:lt1>
        <a:dk2>
          <a:srgbClr val="000000"/>
        </a:dk2>
        <a:lt2>
          <a:srgbClr val="B2B2B2"/>
        </a:lt2>
        <a:accent1>
          <a:srgbClr val="E1FF9E"/>
        </a:accent1>
        <a:accent2>
          <a:srgbClr val="B7FF05"/>
        </a:accent2>
        <a:accent3>
          <a:srgbClr val="D3E4B5"/>
        </a:accent3>
        <a:accent4>
          <a:srgbClr val="000000"/>
        </a:accent4>
        <a:accent5>
          <a:srgbClr val="EEFFCC"/>
        </a:accent5>
        <a:accent6>
          <a:srgbClr val="A6E704"/>
        </a:accent6>
        <a:hlink>
          <a:srgbClr val="577A0B"/>
        </a:hlink>
        <a:folHlink>
          <a:srgbClr val="48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DCF5A"/>
        </a:lt1>
        <a:dk2>
          <a:srgbClr val="000000"/>
        </a:dk2>
        <a:lt2>
          <a:srgbClr val="B2B2B2"/>
        </a:lt2>
        <a:accent1>
          <a:srgbClr val="B7FF05"/>
        </a:accent1>
        <a:accent2>
          <a:srgbClr val="EBFF05"/>
        </a:accent2>
        <a:accent3>
          <a:srgbClr val="D3E4B5"/>
        </a:accent3>
        <a:accent4>
          <a:srgbClr val="000000"/>
        </a:accent4>
        <a:accent5>
          <a:srgbClr val="D8FFAA"/>
        </a:accent5>
        <a:accent6>
          <a:srgbClr val="D5E704"/>
        </a:accent6>
        <a:hlink>
          <a:srgbClr val="006B47"/>
        </a:hlink>
        <a:folHlink>
          <a:srgbClr val="4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DCF5A"/>
        </a:lt1>
        <a:dk2>
          <a:srgbClr val="000000"/>
        </a:dk2>
        <a:lt2>
          <a:srgbClr val="B2B2B2"/>
        </a:lt2>
        <a:accent1>
          <a:srgbClr val="D205FF"/>
        </a:accent1>
        <a:accent2>
          <a:srgbClr val="FF4105"/>
        </a:accent2>
        <a:accent3>
          <a:srgbClr val="D3E4B5"/>
        </a:accent3>
        <a:accent4>
          <a:srgbClr val="000000"/>
        </a:accent4>
        <a:accent5>
          <a:srgbClr val="E5AAFF"/>
        </a:accent5>
        <a:accent6>
          <a:srgbClr val="E73A04"/>
        </a:accent6>
        <a:hlink>
          <a:srgbClr val="496B00"/>
        </a:hlink>
        <a:folHlink>
          <a:srgbClr val="4F0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DCF5A"/>
        </a:lt1>
        <a:dk2>
          <a:srgbClr val="000000"/>
        </a:dk2>
        <a:lt2>
          <a:srgbClr val="B2B2B2"/>
        </a:lt2>
        <a:accent1>
          <a:srgbClr val="B6FF05"/>
        </a:accent1>
        <a:accent2>
          <a:srgbClr val="0534FF"/>
        </a:accent2>
        <a:accent3>
          <a:srgbClr val="D3E4B5"/>
        </a:accent3>
        <a:accent4>
          <a:srgbClr val="000000"/>
        </a:accent4>
        <a:accent5>
          <a:srgbClr val="D7FFAA"/>
        </a:accent5>
        <a:accent6>
          <a:srgbClr val="042EE7"/>
        </a:accent6>
        <a:hlink>
          <a:srgbClr val="800033"/>
        </a:hlink>
        <a:folHlink>
          <a:srgbClr val="80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1FF9E"/>
        </a:accent1>
        <a:accent2>
          <a:srgbClr val="B7FF05"/>
        </a:accent2>
        <a:accent3>
          <a:srgbClr val="FFFFFF"/>
        </a:accent3>
        <a:accent4>
          <a:srgbClr val="000000"/>
        </a:accent4>
        <a:accent5>
          <a:srgbClr val="EEFFCC"/>
        </a:accent5>
        <a:accent6>
          <a:srgbClr val="A6E704"/>
        </a:accent6>
        <a:hlink>
          <a:srgbClr val="577A0B"/>
        </a:hlink>
        <a:folHlink>
          <a:srgbClr val="48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7FF05"/>
        </a:accent1>
        <a:accent2>
          <a:srgbClr val="EBFF05"/>
        </a:accent2>
        <a:accent3>
          <a:srgbClr val="FFFFFF"/>
        </a:accent3>
        <a:accent4>
          <a:srgbClr val="000000"/>
        </a:accent4>
        <a:accent5>
          <a:srgbClr val="D8FFAA"/>
        </a:accent5>
        <a:accent6>
          <a:srgbClr val="D5E704"/>
        </a:accent6>
        <a:hlink>
          <a:srgbClr val="006B47"/>
        </a:hlink>
        <a:folHlink>
          <a:srgbClr val="4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205FF"/>
        </a:accent1>
        <a:accent2>
          <a:srgbClr val="FF4105"/>
        </a:accent2>
        <a:accent3>
          <a:srgbClr val="FFFFFF"/>
        </a:accent3>
        <a:accent4>
          <a:srgbClr val="000000"/>
        </a:accent4>
        <a:accent5>
          <a:srgbClr val="E5AAFF"/>
        </a:accent5>
        <a:accent6>
          <a:srgbClr val="E73A04"/>
        </a:accent6>
        <a:hlink>
          <a:srgbClr val="496B00"/>
        </a:hlink>
        <a:folHlink>
          <a:srgbClr val="4F0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6FF05"/>
        </a:accent1>
        <a:accent2>
          <a:srgbClr val="0534FF"/>
        </a:accent2>
        <a:accent3>
          <a:srgbClr val="FFFFFF"/>
        </a:accent3>
        <a:accent4>
          <a:srgbClr val="000000"/>
        </a:accent4>
        <a:accent5>
          <a:srgbClr val="D7FFAA"/>
        </a:accent5>
        <a:accent6>
          <a:srgbClr val="042EE7"/>
        </a:accent6>
        <a:hlink>
          <a:srgbClr val="800033"/>
        </a:hlink>
        <a:folHlink>
          <a:srgbClr val="80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37</Template>
  <TotalTime>674</TotalTime>
  <Words>951</Words>
  <Application>Microsoft Office PowerPoint</Application>
  <PresentationFormat>Экран (4:3)</PresentationFormat>
  <Paragraphs>243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clouds</vt:lpstr>
      <vt:lpstr>ind_0412_slide</vt:lpstr>
      <vt:lpstr>Тема1</vt:lpstr>
      <vt:lpstr>ind_0333_slide</vt:lpstr>
      <vt:lpstr>Портфолио </vt:lpstr>
      <vt:lpstr>Слайд 2</vt:lpstr>
      <vt:lpstr>Опыт работы, стаж:</vt:lpstr>
      <vt:lpstr>Эссе</vt:lpstr>
      <vt:lpstr>О личном:</vt:lpstr>
      <vt:lpstr>Слайд 6</vt:lpstr>
      <vt:lpstr>Слайд 7</vt:lpstr>
      <vt:lpstr>Слайд 8</vt:lpstr>
      <vt:lpstr> </vt:lpstr>
      <vt:lpstr>Участие в семинарах, конференциях: </vt:lpstr>
      <vt:lpstr>Слайд 11</vt:lpstr>
      <vt:lpstr> Публикации  </vt:lpstr>
      <vt:lpstr>Участие в смотрах, конкурсах: </vt:lpstr>
      <vt:lpstr>Школа для молодых мам</vt:lpstr>
      <vt:lpstr>Практика студентов</vt:lpstr>
      <vt:lpstr>Проектная деятельность.  Проект «Как я провел лето»</vt:lpstr>
      <vt:lpstr>Слайд 17</vt:lpstr>
      <vt:lpstr>Проект «Снеговики»</vt:lpstr>
      <vt:lpstr>Информационно-коммуникативные технологии</vt:lpstr>
      <vt:lpstr>Авторские методические разработки </vt:lpstr>
      <vt:lpstr> Создали блог в интернете, где размещаем информацию для родителей: чем и как заниматься с ребенком дома. Всех желающих приглашаем посетить:  блог учителя – дефектолога  группы № 9 Адрес блога – http://gruppamedvegata.blogspot.ru/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</dc:title>
  <dc:creator>Алексей</dc:creator>
  <cp:lastModifiedBy>Алексей</cp:lastModifiedBy>
  <cp:revision>116</cp:revision>
  <dcterms:created xsi:type="dcterms:W3CDTF">2013-03-02T10:13:56Z</dcterms:created>
  <dcterms:modified xsi:type="dcterms:W3CDTF">2017-12-25T15:54:06Z</dcterms:modified>
</cp:coreProperties>
</file>