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8"/>
  </p:notesMasterIdLst>
  <p:sldIdLst>
    <p:sldId id="321" r:id="rId2"/>
    <p:sldId id="256" r:id="rId3"/>
    <p:sldId id="322" r:id="rId4"/>
    <p:sldId id="257" r:id="rId5"/>
    <p:sldId id="298" r:id="rId6"/>
    <p:sldId id="276" r:id="rId7"/>
    <p:sldId id="323" r:id="rId8"/>
    <p:sldId id="263" r:id="rId9"/>
    <p:sldId id="313" r:id="rId10"/>
    <p:sldId id="308" r:id="rId11"/>
    <p:sldId id="326" r:id="rId12"/>
    <p:sldId id="288" r:id="rId13"/>
    <p:sldId id="287" r:id="rId14"/>
    <p:sldId id="289" r:id="rId15"/>
    <p:sldId id="299" r:id="rId16"/>
    <p:sldId id="309" r:id="rId17"/>
    <p:sldId id="316" r:id="rId18"/>
    <p:sldId id="325" r:id="rId19"/>
    <p:sldId id="291" r:id="rId20"/>
    <p:sldId id="290" r:id="rId21"/>
    <p:sldId id="293" r:id="rId22"/>
    <p:sldId id="274" r:id="rId23"/>
    <p:sldId id="280" r:id="rId24"/>
    <p:sldId id="271" r:id="rId25"/>
    <p:sldId id="304" r:id="rId26"/>
    <p:sldId id="30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700" autoAdjust="0"/>
  </p:normalViewPr>
  <p:slideViewPr>
    <p:cSldViewPr>
      <p:cViewPr varScale="1">
        <p:scale>
          <a:sx n="86" d="100"/>
          <a:sy n="86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F3F55A-C221-4361-A121-2C57989EAF15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D3B429-B354-4BFF-8F61-F95B5DD8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71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8C4C3B-0422-4CE4-8838-FC37D5F2440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48467E-5F0E-41AE-8EF5-01687B57E03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3B1A0C-9D5D-4159-A839-9CE000286F46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660D3A-65D7-45F3-920C-04B810722FE7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57CF-447A-44BB-80B4-92A79B843FC7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C349-6C2E-4EA6-ACDC-E9D43141A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49FC-847D-4583-9D7E-DC3BB708C85B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A564-38BF-4F71-8AA4-09FC2157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2726-299F-470D-A126-A7AD05394D7F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627A-A6F8-40A2-951C-A7C230FB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5A35-D2BD-4AD1-B0EA-3ACF4C57AC03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E622-67D7-45CF-A6EA-227DD247E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62FB-6438-487C-A2B3-EB98851C8123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3FCD-DB23-49D2-AB57-75273535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A2F9-AB9F-431C-8BD6-9065FD902042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9CE6-F1B0-467B-92E6-4EA4F3697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1E46-2AFE-4BCE-BAC8-F4A4F139FC2E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B613F-1777-46E5-BF49-71523BEDC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5A07-D3B4-4DDB-BD24-29BF9B3B85B8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AD2E-1FE3-439D-AC34-D44AF6809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801-3459-4094-935F-68D70A7E920C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BD9C-9030-4F53-8E2B-BDF05BE6E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AAAA-BCE6-4831-B316-05166384B098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92E7-31CD-42BC-A1A7-D64A26002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5250-563E-4168-931C-E4AC06EC8777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81F6-8875-4729-ABAD-12DF895D6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71F5B31-0597-4774-B4F5-52FFC140457F}" type="datetimeFigureOut">
              <a:rPr lang="ru-RU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5BF13C7-C3B2-4B49-BBDC-64F6E0C52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5" r:id="rId9"/>
    <p:sldLayoutId id="2147483743" r:id="rId10"/>
    <p:sldLayoutId id="214748374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ВЫСТУПЛЕНИЕ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809749"/>
            <a:ext cx="3909247" cy="405130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/>
              <a:t>ВОСПИТАТЕЛЯ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/>
              <a:t>  СТРУКТУРНОГО ПОДРАЗДЕЛЕНИЯ «ДЕТСКИЙ САД «РОДНИЧОК»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/>
              <a:t>ГБОУ ООШ № 9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/>
              <a:t> г.о.НОВОКУЙБЫШЕВСК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600" b="1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600" b="1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600" b="1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 smtClean="0">
                <a:solidFill>
                  <a:srgbClr val="0000CC"/>
                </a:solidFill>
                <a:cs typeface="Aharoni" pitchFamily="2" charset="-79"/>
              </a:rPr>
              <a:t>АЛЕКСАНДРОВОЙ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 smtClean="0">
                <a:solidFill>
                  <a:srgbClr val="0000CC"/>
                </a:solidFill>
                <a:cs typeface="Aharoni" pitchFamily="2" charset="-79"/>
              </a:rPr>
              <a:t>ОЛЬГИ АЛЕКСЕЕВНЫ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38576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4"/>
          <p:cNvSpPr>
            <a:spLocks noGrp="1"/>
          </p:cNvSpPr>
          <p:nvPr>
            <p:ph type="title"/>
          </p:nvPr>
        </p:nvSpPr>
        <p:spPr>
          <a:xfrm>
            <a:off x="1009650" y="476250"/>
            <a:ext cx="7124700" cy="1008063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Применение нестандартного оборудования</a:t>
            </a:r>
            <a:endParaRPr lang="ru-RU" dirty="0" smtClean="0">
              <a:cs typeface="Trebuchet MS" pitchFamily="34" charset="0"/>
            </a:endParaRPr>
          </a:p>
        </p:txBody>
      </p:sp>
      <p:sp>
        <p:nvSpPr>
          <p:cNvPr id="35842" name="Объект 5"/>
          <p:cNvSpPr>
            <a:spLocks noGrp="1"/>
          </p:cNvSpPr>
          <p:nvPr>
            <p:ph idx="1"/>
          </p:nvPr>
        </p:nvSpPr>
        <p:spPr>
          <a:xfrm>
            <a:off x="611188" y="2420938"/>
            <a:ext cx="7848600" cy="29337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 2" pitchFamily="18" charset="2"/>
              <a:buNone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применением нетрадиционного оборудования: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повышается интерес детей к выполнению основных движений и игр;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формированию физических качеств и двигательных умений детей;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повышается интерес к физкультурным занятиям;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уточняются представления о форме предметов, положении частей, их относительной величине, о цвете предметов; развивать чувство цвета и формы;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развивается у детей наблюдательность, эстетическое восприятие, воображение, зрительную память;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в течение всего дня ведут активную двигательную деятельность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уголок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\Новая папка (4)\DSC00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74" y="1806575"/>
            <a:ext cx="5403851" cy="405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62800" cy="36036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Перечень нестандартного оборудования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2194" y="620688"/>
          <a:ext cx="7920879" cy="60020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6974"/>
                <a:gridCol w="2132544"/>
                <a:gridCol w="2894167"/>
                <a:gridCol w="2437194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Развитие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9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«Парашют»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Ловкость, внимание,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быстроту реакции, умение ориентироваться в пространстве, целеустремлённость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«Пенёчки»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Перешагивание, ориентир,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бег змейкой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Устойчивость во время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движений и в статическом положении,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координацию движений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«Бильбоке»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деятельность, для игр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Развития ловкости, внимания, глазомера, быстроты реакции, умения регулировать и координировать движения, формирование навыков самоконтроля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1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«Ветерок в бутылке»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Дыхательная гимнастика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Органы дыхания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«Труба здоровья»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основных видов деятельности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(перешагивания,  перепрыгивания,  обегания)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Устойчивость во время движений и в статическом положении, координацию движений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«Рыбалка»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Подвижная игра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Развивает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мелкую  моторику  пальцев рук, ловкость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«Цветная дорожка»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 осанки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координации движений, пространственных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представлений(вправо – влево)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3"/>
          <p:cNvSpPr>
            <a:spLocks noGrp="1"/>
          </p:cNvSpPr>
          <p:nvPr>
            <p:ph type="title"/>
          </p:nvPr>
        </p:nvSpPr>
        <p:spPr>
          <a:xfrm>
            <a:off x="1009650" y="-26988"/>
            <a:ext cx="7124700" cy="5762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Перечень нестандартного оборудования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83568" y="673008"/>
          <a:ext cx="7776864" cy="58407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504056"/>
                <a:gridCol w="1961677"/>
                <a:gridCol w="3205587"/>
                <a:gridCol w="2105544"/>
              </a:tblGrid>
              <a:tr h="3613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83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«Осьминожка»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ОРУ, игр – соревнований, ходьбы,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бега, прыжков, для упражнений в равновесии, как сюрпризный и игровой момент в сюжетном занятии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мышц ног, рук, спины, плечевого пояса, брюшного пресса, равновесия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70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«Султанчики»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общеразвивающих упражнений (ОРУ), помогают в создании веселой, красочной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атмосферы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праздника, развлечения, соревнования. Используется для приветствия команд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Развивает мускулатуру рук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4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«Силачи»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Тренажёр для рук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Развивает мускулатуру рук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9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Дорожки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«Здоровья»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профилактики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плоскостопия у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Массаж стоп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8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«Мягкие мячики»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с мячом, для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глазомера, меткости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3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Разноцветные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ленточки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Подвижные игры, при выполнении ОРУ,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праздниках и для забав, для выполнения музыкальных упражнений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Развития координационных способностей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60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Платочки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игры, при выполнении ОРУ, на праздниках и для забав, для выполнения музыкальных упражнений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координационных способностей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287337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Перечень нестандартного оборудования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3568" y="620687"/>
          <a:ext cx="7848872" cy="59621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04056"/>
                <a:gridCol w="1906529"/>
                <a:gridCol w="3311023"/>
                <a:gridCol w="2127264"/>
              </a:tblGrid>
              <a:tr h="3915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5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«Липкие рукавички»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Ловля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мячика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Развивает координацию движений, глазомер, ловкость, умение играть в паре, положительные эмоции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«Лабиринт»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Упражнения в равновесии, для прокатывания мяча, ползания, прыжков, игр, профилактики плоскостопия, для построений в круг, как ориентир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Развитие: равновесия ориентировки, координации, мелкой моторики рук, мышц ног Развитие правильной остановки стоп при ходьбе, внимательности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Тренажер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«Орешки»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Массаж шеи, головы, верхнего плечевого пояса, спины, груди, ног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Улучшает кровообращение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«Качели»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Самостоятельная деятельность,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игр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равновесия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«Необычные гантели»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ОРУ, самостоятельная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мускулатуры рук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«Весёлые колечки»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Кольцеброс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самостоятельная деятельность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меткости, глазомера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«Колючие ёжики»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Массажер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ладоней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мелкой моторики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Канатоходцы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Ходьба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приставным шагом боком, как зрительные ориентиры; для подвижных игр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профилактики плоскостопия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3568" y="759435"/>
          <a:ext cx="7848872" cy="581283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0905"/>
                <a:gridCol w="1972239"/>
                <a:gridCol w="3245522"/>
                <a:gridCol w="2140206"/>
              </a:tblGrid>
              <a:tr h="59278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2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Массажер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счет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Самомассаж стоп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коррекция плоскостопия и косолапости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Коврик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«Травка»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Массаж стоп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 коррекция плоскостопия</a:t>
                      </a: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Дорожки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«След в след»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Упражнять детей в ходьбе с правильным разворотом стопы.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Развивает координацию движений, равновесия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«Сороконожка»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Массаж ступней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buFont typeface="Arial" charset="0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Ходьба с целью</a:t>
                      </a:r>
                    </a:p>
                    <a:p>
                      <a:pPr algn="l" eaLnBrk="1" hangingPunct="1">
                        <a:buFont typeface="Arial" charset="0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профилактики плоскостопия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1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Флажки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общеразвивающих упражнений (ОРУ), помогают в создании веселой, красочной атмосферы праздника, развлечения, соревнования. Используется для приветствия команд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Развивает координацию движений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«Паучок»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Самостоятельная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мелкой моторики пальцев рук</a:t>
                      </a: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1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«Мяч над головой»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Многофункциональный тренажёр (игровые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упражнения – «Достань мячик», «Кто выше подпрыгнет», «Проползи змейкой» 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Тренажер для развития мышц разгибателей бедра и подошвенных разгибателей, для брюшного пресса, а также для игр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4318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Перечень нестандартного оборудования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6980238" cy="487362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Перечень нестандартного оборудования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576" y="802985"/>
          <a:ext cx="7739160" cy="59542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26829"/>
                <a:gridCol w="1951778"/>
                <a:gridCol w="2827701"/>
                <a:gridCol w="2332852"/>
              </a:tblGrid>
              <a:tr h="46207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8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Мешочки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метания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buFont typeface="Arial" charset="0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общеразвивающих упражнений,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метания вдаль, в горизонтальную и вертикальную цель.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силы рук, профилактики нарушений  осанки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1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«Поймай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рыбку»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buFont typeface="Arial" charset="0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Развивает мелкую моторику пальцев рук, ловкость.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Кольцеброс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Используется в играх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Развивает глазомер детей, координацию движений, ловкость, упражнять в счёте,  воспитывать волевые  качества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«Весёлые колечки»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общеразвивающих упражнений, для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метания, самостоятельная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Развивает мышцы ног,  рук,  координация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движений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«Лужицы»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Перешагивание, ориентир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устойчивость во время движений и в статическом положении, координацию движений.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1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«Степ – платформа»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Используется для профилактики заболеваний,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оторые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вызваны гиподинамией, т.е. недостатком движений.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координации движений, выносливости  посредством степ – аэробики, укрепляет и развивает сердечно – сосудистую  и дыхательную системы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«Идём в гости»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(шляпа)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Самостоятельная деятельность,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игр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  развития мелкой моторики пальцев рук, ловкость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009650" y="0"/>
            <a:ext cx="7562850" cy="642938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Перечень нестандартного оборудования</a:t>
            </a:r>
            <a:endParaRPr lang="ru-RU" sz="2800" smtClean="0">
              <a:cs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619168"/>
          <a:ext cx="7342554" cy="61249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6639"/>
                <a:gridCol w="2063692"/>
                <a:gridCol w="2986411"/>
                <a:gridCol w="1855812"/>
              </a:tblGrid>
              <a:tr h="4421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9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«Киндер  - сюрприз»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Используется для выполнения обще развивающих упражнений; как зрительные ориентиры для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перешагивания, перепрыгивания построений и перестроений т.д.; для подвижных игр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мускулатуры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рук и плечевого пояса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«Найди свой домик»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Используется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 подвижная игра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Быстроту, ориентировка 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пространстве, мелкая моторика, глазомер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«Лыжи»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(из пластмассовых бутылок)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Используется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играх – эстафетах, например по «Горной Тропе»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Развивае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  мышцы ног, координацию движений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Атрибуты для игр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(маски 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эмблемы  различных животных)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Используются в подвижных играх, для проведения праздников, эстафет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7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Теннисные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мячики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Упражнение на дыхания («Сдуй шарик  со стола», «Выдуй шарик из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чашки»)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Развивает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силу воздушной струи, формирует ритмичный выдох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«Мяч в сетках»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самостоятельной деятельности 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коррекционной работе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Развивает мышцы ног,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координацию движений</a:t>
                      </a: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«Попади в цель»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Используется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играх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Развивает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глазомер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7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«Разноцветные шары»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самостоятельной деятельности , в коррекционной работе 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при нарушении осанки, развитие ОВД</a:t>
                      </a: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User\Documents\Новая папка (3)\DSC02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471863" cy="2603897"/>
          </a:xfrm>
          <a:prstGeom prst="rect">
            <a:avLst/>
          </a:prstGeom>
          <a:noFill/>
        </p:spPr>
      </p:pic>
      <p:pic>
        <p:nvPicPr>
          <p:cNvPr id="111619" name="Picture 3" descr="C:\Users\User\Documents\Новая папка (3)\DSC025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470275" cy="260270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123080" cy="16102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5" name="Picture 2" descr="C:\Users\User\Documents\Новая папка (3)\DSC02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3471863" cy="260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Documents\Новая папка (3)\DSC025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3470275" cy="260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10.rimg.info/b396b22a569eb2792cdbc293709bd2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785926"/>
            <a:ext cx="2546350" cy="340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 descr="C:\Users\User\Documents\Новая папка (3)\DSC0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00462" cy="2500306"/>
          </a:xfrm>
          <a:prstGeom prst="rect">
            <a:avLst/>
          </a:prstGeom>
          <a:noFill/>
        </p:spPr>
      </p:pic>
      <p:pic>
        <p:nvPicPr>
          <p:cNvPr id="71682" name="Picture 2" descr="C:\Users\User\Documents\Новая папка (3)\DSC02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3571900" cy="2375289"/>
          </a:xfrm>
          <a:prstGeom prst="rect">
            <a:avLst/>
          </a:prstGeom>
          <a:noFill/>
        </p:spPr>
      </p:pic>
      <p:pic>
        <p:nvPicPr>
          <p:cNvPr id="71684" name="Picture 4" descr="C:\Users\User\Documents\Новая папка (3)\DSC02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876"/>
            <a:ext cx="3571900" cy="2357454"/>
          </a:xfrm>
          <a:prstGeom prst="rect">
            <a:avLst/>
          </a:prstGeom>
          <a:noFill/>
        </p:spPr>
      </p:pic>
      <p:pic>
        <p:nvPicPr>
          <p:cNvPr id="71685" name="Picture 5" descr="C:\Users\User\Documents\Новая папка (3)\DSC02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714356"/>
            <a:ext cx="3500462" cy="2500330"/>
          </a:xfrm>
          <a:prstGeom prst="rect">
            <a:avLst/>
          </a:prstGeom>
          <a:noFill/>
        </p:spPr>
      </p:pic>
      <p:pic>
        <p:nvPicPr>
          <p:cNvPr id="10" name="Picture 2" descr="http://scientificstar.ru/_ph/116/2/14855275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749675"/>
            <a:ext cx="2000250" cy="31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571472" y="476250"/>
            <a:ext cx="8215370" cy="2166932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071546"/>
            <a:ext cx="7450138" cy="1857388"/>
          </a:xfrm>
        </p:spPr>
        <p:txBody>
          <a:bodyPr anchor="b"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</a:pPr>
            <a:endParaRPr lang="ru-RU" sz="14400" b="1" dirty="0" smtClean="0">
              <a:solidFill>
                <a:srgbClr val="FF0000"/>
              </a:solidFill>
              <a:latin typeface="Franklin Gothic Medium" pitchFamily="34" charset="0"/>
              <a:cs typeface="Vijay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sz="14400" b="1" dirty="0" smtClean="0">
              <a:solidFill>
                <a:srgbClr val="FF0000"/>
              </a:solidFill>
              <a:latin typeface="Franklin Gothic Medium" pitchFamily="34" charset="0"/>
              <a:cs typeface="Vijay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sz="14400" b="1" dirty="0" smtClean="0">
              <a:solidFill>
                <a:srgbClr val="FF0000"/>
              </a:solidFill>
              <a:latin typeface="Franklin Gothic Medium" pitchFamily="34" charset="0"/>
              <a:cs typeface="Vijay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«Использование нетрадиционного оборудования в </a:t>
            </a:r>
            <a:r>
              <a:rPr lang="ru-RU" sz="1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оздоровительной работе в детском дошкольном учреждении»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400" b="1" dirty="0" smtClean="0">
                <a:solidFill>
                  <a:srgbClr val="FF0000"/>
                </a:solidFill>
                <a:latin typeface="Franklin Gothic Medium" pitchFamily="34" charset="0"/>
                <a:cs typeface="Vijaya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2200" b="1" dirty="0" smtClean="0">
              <a:solidFill>
                <a:srgbClr val="8064A2"/>
              </a:solidFill>
              <a:latin typeface="Arial" charset="0"/>
            </a:endParaRPr>
          </a:p>
        </p:txBody>
      </p:sp>
      <p:pic>
        <p:nvPicPr>
          <p:cNvPr id="5" name="Picture 2" descr="I:\DCIM\101MSDCF\DSC02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00306"/>
            <a:ext cx="49292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295376" y="142852"/>
            <a:ext cx="74501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itchFamily="34" charset="0"/>
              <a:ea typeface="+mn-ea"/>
              <a:cs typeface="Vijaya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itchFamily="34" charset="0"/>
              <a:ea typeface="+mn-ea"/>
              <a:cs typeface="Vijaya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itchFamily="34" charset="0"/>
              <a:ea typeface="+mn-ea"/>
              <a:cs typeface="Vijaya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Vijaya" pitchFamily="34" charset="0"/>
              </a:rPr>
              <a:t> </a:t>
            </a: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C:\Users\User\Documents\Новая папка (3)\DSC02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00438"/>
            <a:ext cx="3071834" cy="2286016"/>
          </a:xfrm>
          <a:prstGeom prst="rect">
            <a:avLst/>
          </a:prstGeom>
          <a:noFill/>
        </p:spPr>
      </p:pic>
      <p:pic>
        <p:nvPicPr>
          <p:cNvPr id="70660" name="Picture 4" descr="C:\Users\User\Documents\Новая папка (3)\DSC02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785794"/>
            <a:ext cx="3214710" cy="2428892"/>
          </a:xfrm>
          <a:prstGeom prst="rect">
            <a:avLst/>
          </a:prstGeom>
          <a:noFill/>
        </p:spPr>
      </p:pic>
      <p:pic>
        <p:nvPicPr>
          <p:cNvPr id="70661" name="Picture 5" descr="C:\Users\User\Documents\Новая папка (3)\DSC025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785794"/>
            <a:ext cx="3357554" cy="2428892"/>
          </a:xfrm>
          <a:prstGeom prst="rect">
            <a:avLst/>
          </a:prstGeom>
          <a:noFill/>
        </p:spPr>
      </p:pic>
      <p:pic>
        <p:nvPicPr>
          <p:cNvPr id="70662" name="Picture 6" descr="C:\Users\User\Documents\Новая папка (3)\DSC025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500438"/>
            <a:ext cx="3095615" cy="2286016"/>
          </a:xfrm>
          <a:prstGeom prst="rect">
            <a:avLst/>
          </a:prstGeom>
          <a:noFill/>
        </p:spPr>
      </p:pic>
      <p:pic>
        <p:nvPicPr>
          <p:cNvPr id="7" name="Picture 2" descr="http://loyki.by/images/sport_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2500306"/>
            <a:ext cx="31083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8636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sp>
        <p:nvSpPr>
          <p:cNvPr id="56322" name="Объект 2"/>
          <p:cNvSpPr>
            <a:spLocks noGrp="1"/>
          </p:cNvSpPr>
          <p:nvPr>
            <p:ph idx="1"/>
          </p:nvPr>
        </p:nvSpPr>
        <p:spPr>
          <a:xfrm>
            <a:off x="357188" y="2000240"/>
            <a:ext cx="8286750" cy="4357718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уровне ребенка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двигательного опыта;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Стремление к достижению более высоких спортивных результатов;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сноровки, внимания, ловкости,  умения быть в коллективе;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самооценки;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своим поведением и деятельностью, способность предвидеть результаты и контролировать их выполнение;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Бережное обращение с пособиями, применение  их творчески.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самостоятельной двигательной активности  при использовании нестандартного оборудования </a:t>
            </a:r>
          </a:p>
          <a:p>
            <a:pPr>
              <a:buNone/>
            </a:pPr>
            <a:endParaRPr lang="ru-RU" sz="1600" b="1" i="1" dirty="0" smtClean="0">
              <a:solidFill>
                <a:srgbClr val="FF3300"/>
              </a:solidFill>
            </a:endParaRPr>
          </a:p>
          <a:p>
            <a:endParaRPr lang="ru-RU" sz="1600" b="1" i="1" dirty="0" smtClean="0">
              <a:solidFill>
                <a:srgbClr val="FF3300"/>
              </a:solidFill>
            </a:endParaRPr>
          </a:p>
          <a:p>
            <a:endParaRPr lang="ru-RU" sz="1600" b="1" i="1" dirty="0" smtClean="0">
              <a:solidFill>
                <a:srgbClr val="FF3300"/>
              </a:solidFill>
            </a:endParaRPr>
          </a:p>
          <a:p>
            <a:pPr algn="just" eaLnBrk="1" hangingPunct="1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-xa.com/wp-content/uploads/2013/03/doll0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57166"/>
            <a:ext cx="24066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649287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1009650" y="1628775"/>
            <a:ext cx="7124700" cy="4608513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уровне педагога: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Предложена технология физического и психоэмоционального развития детей с использованием нестандартного оборудования.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Пополнение предметно – развивающей среды группы, путём создания нового нестандартного оборудования, помогающего полноценному физическому развитию детей;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Раскрытие творческого потенциала педагога;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педагогической компетентности (стимулирование к самообразованию);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опыта  работы по использованию нестандартного оборудования для двигательной среды.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Мотивация  педагогического  коллектива  на использование нестандартного оборудования в работе с детьми;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d-xa.com/wp-content/uploads/2013/03/doll0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214290"/>
            <a:ext cx="24066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57626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Перспективы на дальнейшую работу</a:t>
            </a:r>
          </a:p>
        </p:txBody>
      </p:sp>
      <p:sp>
        <p:nvSpPr>
          <p:cNvPr id="66562" name="Объект 2"/>
          <p:cNvSpPr>
            <a:spLocks noGrp="1"/>
          </p:cNvSpPr>
          <p:nvPr>
            <p:ph idx="1"/>
          </p:nvPr>
        </p:nvSpPr>
        <p:spPr>
          <a:xfrm>
            <a:off x="1009650" y="1052513"/>
            <a:ext cx="7124700" cy="4897437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применения нестандартного оборудования «Движение с увлечением»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Продолжить работу по формированию двигательной активности детей с использованием нестандартного оборудования;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Продолжить оснащать физкультурный уголок, а также физкультурный зал нестандартным оборудованием в соответствии с возрастными особенностями детей;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конкурс среди педагогов на лучшее нестандартное оборудование для развития физических качеств. Конкурс поможет педагогам поверить в свои силы, открыть таланты и увидеть как просто и не дорого возможно пополнить физкультурный уголок своей группы, украсив и разнообразив развивающую среду;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конкурс рисунков детей старшего и подготовительного возраста  на тему  «Я люблю двигаться»;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«День  здоровья» в летний оздоровительный период.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650" y="676275"/>
            <a:ext cx="7777163" cy="3184525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8610" name="Picture 11" descr="a5cfad486d9931ff6735e75819751855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3563938" y="3068638"/>
            <a:ext cx="29638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865188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</a:p>
        </p:txBody>
      </p:sp>
      <p:sp>
        <p:nvSpPr>
          <p:cNvPr id="69634" name="Объект 2"/>
          <p:cNvSpPr>
            <a:spLocks noGrp="1"/>
          </p:cNvSpPr>
          <p:nvPr>
            <p:ph idx="1"/>
          </p:nvPr>
        </p:nvSpPr>
        <p:spPr>
          <a:xfrm>
            <a:off x="1009650" y="1268413"/>
            <a:ext cx="7124700" cy="4591050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Воронцова О. Как сделать занятия физкультурой интереснее. // Здоровье дошкольника №2 – С. 14. – 2011 г.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Мокина Е. Материалы и оборудование своими руками. // Здоровье дошкольника №5 – С. 21. – 2011г.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Подольская Е. Суставная гимнастика для дошкольников. // Здоровье дошкольника №3 – С.16. – 2011г.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Горелова С. Сюжетно – игровые физкультурные досуги. // Здоровье дошкольника №5 – С.39. -  2011г.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Федоренко Н. «Сказка про Лень» сюжетно – познавательное физкультурное занятие для детей младшего возраста. // Здоровье дошкольника №1.-С.16. – 2012г.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Исса О.Ф., Рютина Л.Т. Оптимизация двигательной активности детей старшего дошкольного возраста в сюжетно – тематических физкультурных занятиях. // Научно – практический журнал «Инструктор по физкультуре» №2 – С.30. – 2008г.</a:t>
            </a:r>
          </a:p>
          <a:p>
            <a:pPr marL="514350" indent="-514350">
              <a:buFont typeface="Verdana" pitchFamily="34" charset="0"/>
              <a:buAutoNum type="arabicPeriod"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Verdana" pitchFamily="34" charset="0"/>
              <a:buAutoNum type="arabicPeriod"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865187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123950"/>
            <a:ext cx="7162800" cy="4392613"/>
          </a:xfrm>
        </p:spPr>
        <p:txBody>
          <a:bodyPr/>
          <a:lstStyle/>
          <a:p>
            <a:pPr>
              <a:buFont typeface="+mj-lt"/>
              <a:buAutoNum type="arabicPeriod" startAt="7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Прищепа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С.С. Этапы педагогического взаимодействия детского сада и семьи в физическом воспитании дошкольников. // Научно – практический журнал «Инструктор по физкультуре» №2 – С.99. – 2008г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 startAt="7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Иванова Т.В. Система работы по формированию здорового образа жизни. Младшая группа. / - Волгоград. ИТД – Корифей – 96 с. – 2000г.</a:t>
            </a:r>
          </a:p>
          <a:p>
            <a:pPr>
              <a:buFont typeface="+mj-lt"/>
              <a:buAutoNum type="arabicPeriod" startAt="7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Давыдова О.И., Майер А.А.,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Богославец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Л.Г. Проекты в работе с семьей. Методическое пособие. – М.: ТЦ Сфера 2012 – 128с. (Библиотека журнала «Управление ДОУ»)</a:t>
            </a:r>
          </a:p>
          <a:p>
            <a:pPr>
              <a:buFont typeface="+mj-lt"/>
              <a:buAutoNum type="arabicPeriod" startAt="7"/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О.Б. Роль родителей в физическом оздоровлении дошкольников. //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 – практический журнал «Инструктор по физкультуре»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С.72.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 startAt="7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Малых Н.А. Нетрадиционные пособия для развития координации детей!//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 журнал «Воспитатель ДОУ» №8 – С.33. – 2012г.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«Здоровье наших детей во многом зависит от постановки физической культуры в детском саду и семье…»                                             Н. М. Амосов.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fs00.infourok.ru/images/doc/39/48896/hello_html_m6b11c1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1" y="2119579"/>
            <a:ext cx="6286544" cy="3739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0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72072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</a:p>
        </p:txBody>
      </p:sp>
      <p:sp>
        <p:nvSpPr>
          <p:cNvPr id="15362" name="Объект 7"/>
          <p:cNvSpPr>
            <a:spLocks noGrp="1"/>
          </p:cNvSpPr>
          <p:nvPr>
            <p:ph idx="1"/>
          </p:nvPr>
        </p:nvSpPr>
        <p:spPr>
          <a:xfrm>
            <a:off x="785786" y="1285860"/>
            <a:ext cx="7410452" cy="4303713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  <a:spcAft>
                <a:spcPts val="1000"/>
              </a:spcAft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современном обществе приоритетным становится интеллектуальное развитие ребенка. Дети в большинстве своем испытывают «двигательный дефицит», в результате:</a:t>
            </a:r>
          </a:p>
          <a:p>
            <a:pPr algn="just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увеличивается статистическая нагрузка на определенные группы мышц; </a:t>
            </a:r>
          </a:p>
          <a:p>
            <a:pPr algn="just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снижается сила и работоспособность мускулатуры; </a:t>
            </a:r>
          </a:p>
          <a:p>
            <a:pPr algn="just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нарушаются функции организма. </a:t>
            </a:r>
          </a:p>
          <a:p>
            <a:pPr algn="just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Поэтому необходимо вести поиск новых подходов для привлечения детей к занятиям физкультурой и спортом, развивая интерес к движению как жизненной потребно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ловким, сильным, смелым.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7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07375" cy="1727200"/>
          </a:xfrm>
        </p:spPr>
        <p:txBody>
          <a:bodyPr/>
          <a:lstStyle/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Объект 8"/>
          <p:cNvSpPr>
            <a:spLocks noGrp="1"/>
          </p:cNvSpPr>
          <p:nvPr>
            <p:ph idx="1"/>
          </p:nvPr>
        </p:nvSpPr>
        <p:spPr>
          <a:xfrm>
            <a:off x="571472" y="500042"/>
            <a:ext cx="7989890" cy="5715040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расширять предметно-развивающую среду путём создания нового нестандартного оборудования из бросового материала своими руками, помогающему полноценному развитию детей дошкольного возраста.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Мотивировать детей на двигательную активность через использование нетрадиционного оборудования в самостоятельных видах деятельности.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Развивать выразительность и красоту движений. 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Развивать творчество, фантазию при использовании данного оборудования.                              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Обобщать и распространять опыт работы по созданию и использованию нестандартного оборудования для двигательной среды.</a:t>
            </a:r>
          </a:p>
          <a:p>
            <a:pPr algn="just" eaLnBrk="1" hangingPunct="1">
              <a:buNone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Объект 4"/>
          <p:cNvSpPr>
            <a:spLocks noGrp="1"/>
          </p:cNvSpPr>
          <p:nvPr>
            <p:ph idx="1"/>
          </p:nvPr>
        </p:nvSpPr>
        <p:spPr>
          <a:xfrm>
            <a:off x="500035" y="1341438"/>
            <a:ext cx="8072494" cy="4230702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Важным направлением  физкультурно-оздоровительной работы с дошкольниками является правильно организованная  двигательная предметно- пространственная среда. Она должна носить развивающий характер, быть разнообразной, динамичной, трансформируемой. Для этого в нашей группе мы используем нестандартное оборудование, изготовленное своими руками, ведь новое спортивное оборудование – это всегда дополнительный стимул активации физкультурной, оздоровительной работы.</a:t>
            </a:r>
          </a:p>
          <a:p>
            <a:pPr algn="just" eaLnBrk="1" hangingPunct="1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21537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нестандартному оборудованию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оборудование должно быть :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эффективным,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Удобным к применению,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Компактным,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 в изготовлении,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Эстетическим.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mackocsati.kepeslap.com/images/11793/uj_thum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786058"/>
            <a:ext cx="2097088" cy="289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04137" cy="936625"/>
          </a:xfrm>
        </p:spPr>
        <p:txBody>
          <a:bodyPr/>
          <a:lstStyle/>
          <a:p>
            <a:pPr algn="ctr"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для изготовления нестандартного оборудования:</a:t>
            </a:r>
          </a:p>
        </p:txBody>
      </p:sp>
      <p:pic>
        <p:nvPicPr>
          <p:cNvPr id="31746" name="Picture 8" descr="IMG_027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2500307"/>
            <a:ext cx="535785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714348" y="1142984"/>
            <a:ext cx="82502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потолочная плитка,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футляры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«киндер-сюрпризов»,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пластиковые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бутылочки,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нитки, палочки, проволока, бисер, дощечки, фломастеры, пуговицы, лоскутки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ткани и др.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принципы использования нетрадиционного оборудования</a:t>
            </a:r>
          </a:p>
        </p:txBody>
      </p:sp>
      <p:sp>
        <p:nvSpPr>
          <p:cNvPr id="38914" name="Объект 4"/>
          <p:cNvSpPr>
            <a:spLocks noGrp="1"/>
          </p:cNvSpPr>
          <p:nvPr>
            <p:ph idx="1"/>
          </p:nvPr>
        </p:nvSpPr>
        <p:spPr>
          <a:xfrm>
            <a:off x="642910" y="2071678"/>
            <a:ext cx="7491440" cy="4214842"/>
          </a:xfrm>
        </p:spPr>
        <p:txBody>
          <a:bodyPr/>
          <a:lstStyle/>
          <a:p>
            <a:pPr algn="just" defTabSz="914400"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 может быть использовано на физкультурных занятиях и  в самостоятельной двигательной деятельности детей.</a:t>
            </a:r>
          </a:p>
          <a:p>
            <a:pPr algn="just" defTabSz="914400"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Начиная упражнения с оборудованием от самых простых, следует постепенно переходить к более сложным, разнообразить движения.</a:t>
            </a:r>
          </a:p>
          <a:p>
            <a:pPr algn="just" defTabSz="914400"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Важно чередовать упражнения так, чтобы нагрузка в движениях, идущих друг за другом, не приходилась на одни и те же группы мышц. Полезно использовать дыхательные упражнения на расслабление мышц.</a:t>
            </a:r>
          </a:p>
          <a:p>
            <a:pPr algn="just" defTabSz="914400"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процессе выполнения упражнений необходимо внимательно следить за состоянием самочувствия детей, не допускать перегрузок.</a:t>
            </a:r>
          </a:p>
          <a:p>
            <a:pPr defTabSz="914400"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5045</TotalTime>
  <Words>2087</Words>
  <Application>Microsoft Office PowerPoint</Application>
  <PresentationFormat>Экран (4:3)</PresentationFormat>
  <Paragraphs>365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Spring</vt:lpstr>
      <vt:lpstr>ВЫСТУПЛЕНИЕ</vt:lpstr>
      <vt:lpstr>   </vt:lpstr>
      <vt:lpstr>«Здоровье наших детей во многом зависит от постановки физической культуры в детском саду и семье…»                                             Н. М. Амосов.</vt:lpstr>
      <vt:lpstr>Проблема </vt:lpstr>
      <vt:lpstr> </vt:lpstr>
      <vt:lpstr>Слайд 6</vt:lpstr>
      <vt:lpstr>Слайд 7</vt:lpstr>
      <vt:lpstr>Материалы для изготовления нестандартного оборудования:</vt:lpstr>
      <vt:lpstr>Основные принципы использования нетрадиционного оборудования</vt:lpstr>
      <vt:lpstr>Применение нестандартного оборудования</vt:lpstr>
      <vt:lpstr>Спортивный уголок</vt:lpstr>
      <vt:lpstr>Перечень нестандартного оборудования</vt:lpstr>
      <vt:lpstr>Перечень нестандартного оборудования</vt:lpstr>
      <vt:lpstr>Перечень нестандартного оборудования</vt:lpstr>
      <vt:lpstr>Перечень нестандартного оборудования</vt:lpstr>
      <vt:lpstr>Перечень нестандартного оборудования</vt:lpstr>
      <vt:lpstr>Перечень нестандартного оборудования</vt:lpstr>
      <vt:lpstr>            </vt:lpstr>
      <vt:lpstr>Слайд 19</vt:lpstr>
      <vt:lpstr>Слайд 20</vt:lpstr>
      <vt:lpstr>Ожидаемые результаты</vt:lpstr>
      <vt:lpstr>Ожидаемые результаты</vt:lpstr>
      <vt:lpstr>Перспективы на дальнейшую работу</vt:lpstr>
      <vt:lpstr>Спасибо за внимание!</vt:lpstr>
      <vt:lpstr>Информационные ресурсы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комбинированного вида детский сад №52</dc:title>
  <dc:creator>Елена</dc:creator>
  <cp:lastModifiedBy>User</cp:lastModifiedBy>
  <cp:revision>489</cp:revision>
  <dcterms:created xsi:type="dcterms:W3CDTF">2013-03-12T14:06:00Z</dcterms:created>
  <dcterms:modified xsi:type="dcterms:W3CDTF">2017-12-28T16:47:48Z</dcterms:modified>
</cp:coreProperties>
</file>