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4" r:id="rId25"/>
    <p:sldId id="289" r:id="rId26"/>
    <p:sldId id="281" r:id="rId27"/>
    <p:sldId id="286" r:id="rId28"/>
    <p:sldId id="285" r:id="rId29"/>
    <p:sldId id="282" r:id="rId30"/>
    <p:sldId id="287" r:id="rId31"/>
    <p:sldId id="288" r:id="rId32"/>
    <p:sldId id="283" r:id="rId3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56" autoAdjust="0"/>
    <p:restoredTop sz="94660"/>
  </p:normalViewPr>
  <p:slideViewPr>
    <p:cSldViewPr>
      <p:cViewPr varScale="1">
        <p:scale>
          <a:sx n="69" d="100"/>
          <a:sy n="69" d="100"/>
        </p:scale>
        <p:origin x="-1392"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22.05.2017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22.05.2017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22.05.2017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t>22.05.2017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t>22.05.2017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t>22.05.2017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22.05.2017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22.05.2017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22.05.2017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22.05.2017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22.05.2017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22.05.2017</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jp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7" Type="http://schemas.microsoft.com/office/2007/relationships/hdphoto" Target="../media/hdphoto2.wdp"/><Relationship Id="rId2" Type="http://schemas.openxmlformats.org/officeDocument/2006/relationships/image" Target="../media/image4.jpg"/><Relationship Id="rId1" Type="http://schemas.openxmlformats.org/officeDocument/2006/relationships/slideLayout" Target="../slideLayouts/slideLayout7.xml"/><Relationship Id="rId6" Type="http://schemas.openxmlformats.org/officeDocument/2006/relationships/image" Target="../media/image19.jpeg"/><Relationship Id="rId5" Type="http://schemas.microsoft.com/office/2007/relationships/hdphoto" Target="../media/hdphoto1.wdp"/><Relationship Id="rId4" Type="http://schemas.openxmlformats.org/officeDocument/2006/relationships/image" Target="../media/image18.jpeg"/></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3.png"/><Relationship Id="rId4" Type="http://schemas.microsoft.com/office/2007/relationships/hdphoto" Target="../media/hdphoto3.wdp"/></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jpg"/><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4.jp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 Id="rId9" Type="http://schemas.microsoft.com/office/2007/relationships/hdphoto" Target="../media/hdphoto4.wdp"/></Relationships>
</file>

<file path=ppt/slides/_rels/slide2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5.jpg"/><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3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3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4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3" name="TextBox 2"/>
          <p:cNvSpPr txBox="1"/>
          <p:nvPr/>
        </p:nvSpPr>
        <p:spPr>
          <a:xfrm>
            <a:off x="3419872" y="332656"/>
            <a:ext cx="5472608" cy="2308324"/>
          </a:xfrm>
          <a:prstGeom prst="rect">
            <a:avLst/>
          </a:prstGeom>
          <a:noFill/>
          <a:ln>
            <a:noFill/>
          </a:ln>
        </p:spPr>
        <p:txBody>
          <a:bodyPr wrap="square" rtlCol="0">
            <a:spAutoFit/>
          </a:bodyPr>
          <a:lstStyle/>
          <a:p>
            <a:r>
              <a:rPr lang="ru-RU" sz="4800" b="1" dirty="0" smtClean="0">
                <a:ln>
                  <a:solidFill>
                    <a:srgbClr val="7030A0"/>
                  </a:solidFill>
                </a:ln>
                <a:solidFill>
                  <a:srgbClr val="FF0000"/>
                </a:solidFill>
                <a:latin typeface="Times New Roman" pitchFamily="18" charset="0"/>
                <a:cs typeface="Times New Roman" pitchFamily="18" charset="0"/>
              </a:rPr>
              <a:t>Методика работы с пластилином и глиной</a:t>
            </a:r>
            <a:endParaRPr lang="ru-RU" sz="4800" b="1" dirty="0">
              <a:ln>
                <a:solidFill>
                  <a:srgbClr val="7030A0"/>
                </a:solidFill>
              </a:ln>
              <a:solidFill>
                <a:srgbClr val="FF0000"/>
              </a:solidFill>
              <a:latin typeface="Times New Roman" pitchFamily="18" charset="0"/>
              <a:cs typeface="Times New Roman" pitchFamily="18" charset="0"/>
            </a:endParaRPr>
          </a:p>
        </p:txBody>
      </p:sp>
      <p:sp>
        <p:nvSpPr>
          <p:cNvPr id="4" name="TextBox 3"/>
          <p:cNvSpPr txBox="1"/>
          <p:nvPr/>
        </p:nvSpPr>
        <p:spPr>
          <a:xfrm>
            <a:off x="3779912" y="5265637"/>
            <a:ext cx="4392488" cy="1569660"/>
          </a:xfrm>
          <a:prstGeom prst="rect">
            <a:avLst/>
          </a:prstGeom>
          <a:noFill/>
        </p:spPr>
        <p:txBody>
          <a:bodyPr wrap="square" rtlCol="0">
            <a:spAutoFit/>
          </a:bodyPr>
          <a:lstStyle/>
          <a:p>
            <a:r>
              <a:rPr lang="ru-RU" sz="2400" b="1" cap="all" dirty="0" smtClean="0">
                <a:ln w="9000" cmpd="sng">
                  <a:solidFill>
                    <a:schemeClr val="bg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Подготовила воспитатель:</a:t>
            </a:r>
            <a:endParaRPr lang="ru-RU" sz="2400" b="1" cap="all" dirty="0" smtClean="0">
              <a:ln w="9000" cmpd="sng">
                <a:solidFill>
                  <a:schemeClr val="bg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endParaRPr>
          </a:p>
          <a:p>
            <a:r>
              <a:rPr lang="ru-RU" sz="2400" b="1" cap="all" dirty="0" smtClean="0">
                <a:ln w="9000" cmpd="sng">
                  <a:solidFill>
                    <a:schemeClr val="bg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Матвеенко Г. П.</a:t>
            </a:r>
          </a:p>
          <a:p>
            <a:endParaRPr lang="ru-RU" sz="2400" b="1" cap="all" dirty="0">
              <a:ln w="9000" cmpd="sng">
                <a:solidFill>
                  <a:schemeClr val="bg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34507673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67538"/>
          </a:xfrm>
          <a:prstGeom prst="rect">
            <a:avLst/>
          </a:prstGeom>
        </p:spPr>
      </p:pic>
      <p:sp>
        <p:nvSpPr>
          <p:cNvPr id="3" name="TextBox 2"/>
          <p:cNvSpPr txBox="1"/>
          <p:nvPr/>
        </p:nvSpPr>
        <p:spPr>
          <a:xfrm>
            <a:off x="827584" y="761674"/>
            <a:ext cx="7272808" cy="4154984"/>
          </a:xfrm>
          <a:prstGeom prst="rect">
            <a:avLst/>
          </a:prstGeom>
          <a:noFill/>
        </p:spPr>
        <p:txBody>
          <a:bodyPr wrap="square" rtlCol="0">
            <a:spAutoFit/>
          </a:bodyPr>
          <a:lstStyle/>
          <a:p>
            <a:r>
              <a:rPr lang="ru-RU" sz="4800" dirty="0" smtClean="0">
                <a:solidFill>
                  <a:srgbClr val="FF0000"/>
                </a:solidFill>
                <a:latin typeface="Times New Roman" pitchFamily="18" charset="0"/>
                <a:cs typeface="Times New Roman" pitchFamily="18" charset="0"/>
              </a:rPr>
              <a:t>Содержание :</a:t>
            </a:r>
          </a:p>
          <a:p>
            <a:endParaRPr lang="ru-RU" sz="3600" dirty="0" smtClean="0">
              <a:solidFill>
                <a:srgbClr val="FF0000"/>
              </a:solidFill>
              <a:latin typeface="Times New Roman" pitchFamily="18" charset="0"/>
              <a:cs typeface="Times New Roman" pitchFamily="18" charset="0"/>
            </a:endParaRPr>
          </a:p>
          <a:p>
            <a:r>
              <a:rPr lang="ru-RU" sz="3600" dirty="0" smtClean="0">
                <a:solidFill>
                  <a:srgbClr val="FF0000"/>
                </a:solidFill>
                <a:latin typeface="Times New Roman" pitchFamily="18" charset="0"/>
                <a:cs typeface="Times New Roman" pitchFamily="18" charset="0"/>
              </a:rPr>
              <a:t>1</a:t>
            </a:r>
            <a:r>
              <a:rPr lang="ru-RU" sz="3600" dirty="0" smtClean="0">
                <a:latin typeface="Times New Roman" pitchFamily="18" charset="0"/>
                <a:cs typeface="Times New Roman" pitchFamily="18" charset="0"/>
              </a:rPr>
              <a:t>История появления лепки из пластилина и глины</a:t>
            </a:r>
          </a:p>
          <a:p>
            <a:r>
              <a:rPr lang="ru-RU" sz="3600" dirty="0" smtClean="0">
                <a:solidFill>
                  <a:srgbClr val="FF0000"/>
                </a:solidFill>
                <a:latin typeface="Times New Roman" pitchFamily="18" charset="0"/>
                <a:cs typeface="Times New Roman" pitchFamily="18" charset="0"/>
              </a:rPr>
              <a:t>2 </a:t>
            </a:r>
            <a:r>
              <a:rPr lang="ru-RU" sz="3600" dirty="0">
                <a:latin typeface="Times New Roman" pitchFamily="18" charset="0"/>
                <a:cs typeface="Times New Roman" pitchFamily="18" charset="0"/>
              </a:rPr>
              <a:t>Ц</a:t>
            </a:r>
            <a:r>
              <a:rPr lang="ru-RU" sz="3600" dirty="0" smtClean="0">
                <a:latin typeface="Times New Roman" pitchFamily="18" charset="0"/>
                <a:cs typeface="Times New Roman" pitchFamily="18" charset="0"/>
              </a:rPr>
              <a:t>ели лепки в разных возрастах</a:t>
            </a:r>
          </a:p>
          <a:p>
            <a:r>
              <a:rPr lang="ru-RU" sz="3600" dirty="0" smtClean="0">
                <a:solidFill>
                  <a:srgbClr val="FF0000"/>
                </a:solidFill>
                <a:latin typeface="Times New Roman" pitchFamily="18" charset="0"/>
                <a:cs typeface="Times New Roman" pitchFamily="18" charset="0"/>
              </a:rPr>
              <a:t>3 </a:t>
            </a:r>
            <a:r>
              <a:rPr lang="ru-RU" sz="3600" dirty="0">
                <a:latin typeface="Times New Roman" pitchFamily="18" charset="0"/>
                <a:cs typeface="Times New Roman" pitchFamily="18" charset="0"/>
              </a:rPr>
              <a:t>М</a:t>
            </a:r>
            <a:r>
              <a:rPr lang="ru-RU" sz="3600" dirty="0" smtClean="0">
                <a:latin typeface="Times New Roman" pitchFamily="18" charset="0"/>
                <a:cs typeface="Times New Roman" pitchFamily="18" charset="0"/>
              </a:rPr>
              <a:t>етодика проведения лепки</a:t>
            </a:r>
          </a:p>
          <a:p>
            <a:r>
              <a:rPr lang="ru-RU" sz="3600" dirty="0" smtClean="0">
                <a:solidFill>
                  <a:srgbClr val="FF0000"/>
                </a:solidFill>
                <a:latin typeface="Times New Roman" pitchFamily="18" charset="0"/>
                <a:cs typeface="Times New Roman" pitchFamily="18" charset="0"/>
              </a:rPr>
              <a:t>4</a:t>
            </a:r>
            <a:r>
              <a:rPr lang="ru-RU" sz="3600" dirty="0" smtClean="0">
                <a:latin typeface="Times New Roman" pitchFamily="18" charset="0"/>
                <a:cs typeface="Times New Roman" pitchFamily="18" charset="0"/>
              </a:rPr>
              <a:t>Приёмы работы во время лепки</a:t>
            </a:r>
          </a:p>
        </p:txBody>
      </p:sp>
    </p:spTree>
    <p:extLst>
      <p:ext uri="{BB962C8B-B14F-4D97-AF65-F5344CB8AC3E}">
        <p14:creationId xmlns:p14="http://schemas.microsoft.com/office/powerpoint/2010/main" val="2218510178"/>
      </p:ext>
    </p:extLst>
  </p:cSld>
  <p:clrMapOvr>
    <a:masterClrMapping/>
  </p:clrMapOvr>
  <p:transition spd="slow">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966667"/>
          </a:xfrm>
          <a:prstGeom prst="rect">
            <a:avLst/>
          </a:prstGeom>
        </p:spPr>
      </p:pic>
      <p:sp>
        <p:nvSpPr>
          <p:cNvPr id="6" name="TextBox 5"/>
          <p:cNvSpPr txBox="1"/>
          <p:nvPr/>
        </p:nvSpPr>
        <p:spPr>
          <a:xfrm>
            <a:off x="179512" y="16135"/>
            <a:ext cx="8784976" cy="6432530"/>
          </a:xfrm>
          <a:prstGeom prst="rect">
            <a:avLst/>
          </a:prstGeom>
          <a:noFill/>
        </p:spPr>
        <p:txBody>
          <a:bodyPr wrap="square" rtlCol="0">
            <a:spAutoFit/>
          </a:bodyPr>
          <a:lstStyle/>
          <a:p>
            <a:r>
              <a:rPr lang="ru-RU" dirty="0">
                <a:solidFill>
                  <a:srgbClr val="FF0000"/>
                </a:solidFill>
              </a:rPr>
              <a:t>Лепка </a:t>
            </a:r>
            <a:r>
              <a:rPr lang="ru-RU" dirty="0"/>
              <a:t>– это создание различных скульптур из всевозможных пластичных, подходящих для этой цели материалов. Для лепки люди в разные времена применяли глину, воск, соленое тесто, пластилин. Сегодня лепят в основном из глины либо из пластилина, однако простым словом «лепка» вполне допустимо назвать сложный процесс создания скульптур, элементов декора из мрамора, гипса, бронзы.</a:t>
            </a:r>
          </a:p>
          <a:p>
            <a:r>
              <a:rPr lang="ru-RU" dirty="0">
                <a:solidFill>
                  <a:srgbClr val="FF0000"/>
                </a:solidFill>
              </a:rPr>
              <a:t>История лепки из глины</a:t>
            </a:r>
          </a:p>
          <a:p>
            <a:r>
              <a:rPr lang="ru-RU" sz="1600" dirty="0" smtClean="0">
                <a:latin typeface="Times New Roman" pitchFamily="18" charset="0"/>
                <a:cs typeface="Times New Roman" pitchFamily="18" charset="0"/>
              </a:rPr>
              <a:t>Лепка, пожалуй, является одним из самых древних видов искусства, ведь лепили люди с незапамятных времен. В глубокой древности, на заре цивилизации люди заметили, что глина становится податливой и мягкой, если ее намочить, и с этого началась длинная история искусства лепки. Но есть версия, что впервые человек догадался начать лепить, когда заметил, какой след оставляет его нога в мокрой земле. Земля подсохла, а четкий след ступни в ней остался! После этого люди начали мочить глину, вначале ею покрывали плетенные из лозы корзины, делая их прочными и непромокаемыми. Позже стали лепить из мокрой глины первую примитивную посуду, ее делали очень простым методом: комок глины раскатывали в круглую лепешку, а затем у нее просто загибали края. Примерно в это же время начали делать из глины статуэтки божков, которые являлись примитивными предметами культа.</a:t>
            </a:r>
          </a:p>
          <a:p>
            <a:r>
              <a:rPr lang="ru-RU" sz="1600" dirty="0" smtClean="0">
                <a:latin typeface="Times New Roman" pitchFamily="18" charset="0"/>
                <a:cs typeface="Times New Roman" pitchFamily="18" charset="0"/>
              </a:rPr>
              <a:t>Обжигать глиняную посуду и статуэтки люди тоже научились совершенно случайно, спустя столетия после того, как начали лепить из глины. Промокший глиняный горшок просто поставили возле открытого огня, чтобы он высох. Когда горшок остыл, люди заметили, что он стал прочнее и тверже, в нем теперь можно было без опасения хранить любые жидкости. Благодаря столь счастливой случайности люди стали активно применять в быту глиняную посуду. Уже после того, как был придуман гончарный круг, посуда стала более красивой, аккуратной, изящной.</a:t>
            </a:r>
          </a:p>
          <a:p>
            <a:r>
              <a:rPr lang="ru-RU" sz="1600" dirty="0">
                <a:latin typeface="Times New Roman" pitchFamily="18" charset="0"/>
                <a:cs typeface="Times New Roman" pitchFamily="18" charset="0"/>
              </a:rPr>
              <a:t>В настоящее время лепка из всевозможных видов глины является народным промыслом, видом искусства и хобби для миллионов взрослых и детей во всем мире. Это еще и крайне полезное для здоровья занятие – лепка успокаивает, учит концентрироваться, сосредотачиваться, творить.</a:t>
            </a:r>
          </a:p>
        </p:txBody>
      </p:sp>
    </p:spTree>
    <p:extLst>
      <p:ext uri="{BB962C8B-B14F-4D97-AF65-F5344CB8AC3E}">
        <p14:creationId xmlns:p14="http://schemas.microsoft.com/office/powerpoint/2010/main" val="915262917"/>
      </p:ext>
    </p:extLst>
  </p:cSld>
  <p:clrMapOvr>
    <a:masterClrMapping/>
  </p:clrMapOvr>
  <p:transition spd="slow">
    <p:pull/>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0035"/>
          </a:xfrm>
          <a:prstGeom prst="rect">
            <a:avLst/>
          </a:prstGeom>
        </p:spPr>
      </p:pic>
      <p:sp>
        <p:nvSpPr>
          <p:cNvPr id="4" name="TextBox 3"/>
          <p:cNvSpPr txBox="1"/>
          <p:nvPr/>
        </p:nvSpPr>
        <p:spPr>
          <a:xfrm>
            <a:off x="22030" y="116632"/>
            <a:ext cx="9014465" cy="4524315"/>
          </a:xfrm>
          <a:prstGeom prst="rect">
            <a:avLst/>
          </a:prstGeom>
          <a:noFill/>
        </p:spPr>
        <p:txBody>
          <a:bodyPr wrap="square" rtlCol="0">
            <a:spAutoFit/>
          </a:bodyPr>
          <a:lstStyle/>
          <a:p>
            <a:r>
              <a:rPr lang="ru-RU" dirty="0">
                <a:solidFill>
                  <a:srgbClr val="FF0000"/>
                </a:solidFill>
              </a:rPr>
              <a:t>История лепки из пластилина</a:t>
            </a:r>
          </a:p>
          <a:p>
            <a:r>
              <a:rPr lang="ru-RU" dirty="0"/>
              <a:t>Изделия, вылепленные из пластилина, не пользуются столь большим спросом, как изделия из глины и теста, и это понятно – они недолговечны, очень легко деформируются. Лепка из пластилина больше подходит для детского творчества, ведь она учить малышей быть старательными, аккуратными, изобретательными. Лепить из пластилина очень полезно еще и потому, что это развивает координацию движений и мелкую моторику, заставляет пальчики усердно трудиться, развивает фантазию, увлекает.</a:t>
            </a:r>
          </a:p>
          <a:p>
            <a:r>
              <a:rPr lang="ru-RU" dirty="0"/>
              <a:t>Изобрели пластилин не так давно, это произошло в позапрошлом веке в Англии. В 1897 году учитель Вильям </a:t>
            </a:r>
            <a:r>
              <a:rPr lang="ru-RU" dirty="0" err="1"/>
              <a:t>Харбатт</a:t>
            </a:r>
            <a:r>
              <a:rPr lang="ru-RU" dirty="0"/>
              <a:t> задался целью придумать для своих учеников материал для лепки, который можно было бы применять много раз, лепить из которого было бы легко и приятно. Получившийся в результате химических опытов пластилин мистера </a:t>
            </a:r>
            <a:r>
              <a:rPr lang="ru-RU" dirty="0" err="1"/>
              <a:t>Харбатта</a:t>
            </a:r>
            <a:r>
              <a:rPr lang="ru-RU" dirty="0"/>
              <a:t> был серым и скучным на вид, однако быстро обрел популярность. Его стали делать массово, на заводах, раскрасили его с помощью красящих пигментов.</a:t>
            </a:r>
          </a:p>
          <a:p>
            <a:r>
              <a:rPr lang="ru-RU" dirty="0"/>
              <a:t>Пластилин имеет множество преимуществ – он почти не вымазывает кожу рук, может быть мягким и почти застывшим, в зависимости от температуры воздуха, его можно применять многократно, он не портится и не теряет мягкости.</a:t>
            </a:r>
          </a:p>
        </p:txBody>
      </p:sp>
    </p:spTree>
    <p:extLst>
      <p:ext uri="{BB962C8B-B14F-4D97-AF65-F5344CB8AC3E}">
        <p14:creationId xmlns:p14="http://schemas.microsoft.com/office/powerpoint/2010/main" val="882274138"/>
      </p:ext>
    </p:extLst>
  </p:cSld>
  <p:clrMapOvr>
    <a:masterClrMapping/>
  </p:clrMapOvr>
  <p:transition spd="slow">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TextBox 4"/>
          <p:cNvSpPr txBox="1"/>
          <p:nvPr/>
        </p:nvSpPr>
        <p:spPr>
          <a:xfrm>
            <a:off x="72" y="-15698"/>
            <a:ext cx="9143927" cy="6278642"/>
          </a:xfrm>
          <a:prstGeom prst="rect">
            <a:avLst/>
          </a:prstGeom>
          <a:noFill/>
        </p:spPr>
        <p:txBody>
          <a:bodyPr wrap="square" rtlCol="0">
            <a:spAutoFit/>
          </a:bodyPr>
          <a:lstStyle/>
          <a:p>
            <a:r>
              <a:rPr lang="ru-RU" sz="1600" dirty="0">
                <a:latin typeface="Times New Roman" pitchFamily="18" charset="0"/>
                <a:cs typeface="Times New Roman" pitchFamily="18" charset="0"/>
              </a:rPr>
              <a:t> </a:t>
            </a:r>
            <a:r>
              <a:rPr lang="ru-RU" sz="2400" dirty="0">
                <a:solidFill>
                  <a:srgbClr val="FF0000"/>
                </a:solidFill>
                <a:latin typeface="Times New Roman" pitchFamily="18" charset="0"/>
                <a:cs typeface="Times New Roman" pitchFamily="18" charset="0"/>
              </a:rPr>
              <a:t>Лепка</a:t>
            </a:r>
            <a:r>
              <a:rPr lang="ru-RU" sz="1600" dirty="0">
                <a:solidFill>
                  <a:srgbClr val="FF0000"/>
                </a:solidFill>
                <a:latin typeface="Times New Roman" pitchFamily="18" charset="0"/>
                <a:cs typeface="Times New Roman" pitchFamily="18" charset="0"/>
              </a:rPr>
              <a:t> </a:t>
            </a:r>
            <a:r>
              <a:rPr lang="ru-RU" sz="1600" dirty="0">
                <a:latin typeface="Times New Roman" pitchFamily="18" charset="0"/>
                <a:cs typeface="Times New Roman" pitchFamily="18" charset="0"/>
              </a:rPr>
              <a:t>- </a:t>
            </a:r>
            <a:r>
              <a:rPr lang="ru-RU" dirty="0">
                <a:latin typeface="Times New Roman" pitchFamily="18" charset="0"/>
                <a:cs typeface="Times New Roman" pitchFamily="18" charset="0"/>
              </a:rPr>
              <a:t>самый осязаемый вид художественного  творчества. Ребёнок не только видит  то, что создал, но и трогает, берёт  в руки и по мере необходимости  изменяет. Основным инструментом в  лепке является рука (вернее, обе  руки), следовательно, уровень умения зависит от владения собственными руками, а не кисточкой, карандашом или ножницами. С этой точки зрения технику лепки  можно оценить как самую безыскусственную и наиболее доступную для самостоятельного освоения. Из одного комка пластилина можно создавать бесконечное  множество образов, каждый раз находить новые варианты и способы, даже без  участия педагогов и родителей. А если материала достаточно, и  рядом есть умелый и в то же время  деликатный взрослый, который вовремя  поможет и поддержит, лепка становится любимым занятием на долгие годы.</a:t>
            </a:r>
          </a:p>
          <a:p>
            <a:r>
              <a:rPr lang="ru-RU" dirty="0">
                <a:solidFill>
                  <a:srgbClr val="FF0000"/>
                </a:solidFill>
                <a:latin typeface="Times New Roman" pitchFamily="18" charset="0"/>
                <a:cs typeface="Times New Roman" pitchFamily="18" charset="0"/>
              </a:rPr>
              <a:t>     Занятия лепкой комплексно воздействуют на развитие ребёнка:</a:t>
            </a:r>
          </a:p>
          <a:p>
            <a:r>
              <a:rPr lang="ru-RU" dirty="0">
                <a:latin typeface="Times New Roman" pitchFamily="18" charset="0"/>
                <a:cs typeface="Times New Roman" pitchFamily="18" charset="0"/>
              </a:rPr>
              <a:t>- повышают сенсорную чувствительность, т.е. способствуют тонкому восприятию формы, фактуры, цвета, веса, пластики;</a:t>
            </a:r>
          </a:p>
          <a:p>
            <a:r>
              <a:rPr lang="ru-RU" dirty="0">
                <a:latin typeface="Times New Roman" pitchFamily="18" charset="0"/>
                <a:cs typeface="Times New Roman" pitchFamily="18" charset="0"/>
              </a:rPr>
              <a:t>- развивают воображение, пространственное мышление, общую ручную умелость, мелкую моторику;</a:t>
            </a:r>
          </a:p>
          <a:p>
            <a:r>
              <a:rPr lang="ru-RU" dirty="0">
                <a:latin typeface="Times New Roman" pitchFamily="18" charset="0"/>
                <a:cs typeface="Times New Roman" pitchFamily="18" charset="0"/>
              </a:rPr>
              <a:t>- синхронизируют работу обеих рук;</a:t>
            </a:r>
          </a:p>
          <a:p>
            <a:r>
              <a:rPr lang="ru-RU" dirty="0">
                <a:latin typeface="Times New Roman" pitchFamily="18" charset="0"/>
                <a:cs typeface="Times New Roman" pitchFamily="18" charset="0"/>
              </a:rPr>
              <a:t>- формируют умение планировать работу по реализации замысла, предвидеть результат и достигать его; </a:t>
            </a:r>
          </a:p>
          <a:p>
            <a:r>
              <a:rPr lang="ru-RU" dirty="0">
                <a:latin typeface="Times New Roman" pitchFamily="18" charset="0"/>
                <a:cs typeface="Times New Roman" pitchFamily="18" charset="0"/>
              </a:rPr>
              <a:t>- при необходимости вносить коррективы в первоначальный замысел.</a:t>
            </a:r>
          </a:p>
          <a:p>
            <a:r>
              <a:rPr lang="ru-RU" dirty="0">
                <a:latin typeface="Times New Roman" pitchFamily="18" charset="0"/>
                <a:cs typeface="Times New Roman" pitchFamily="18" charset="0"/>
              </a:rPr>
              <a:t>     Но  самое важное и ценное заключается  в том, что лепка наряду с другими  видами изобразительного искусства  развивает ребёнка эстетически. Он учится видеть, чувствовать, оценивать  и созидать по законам красоты. </a:t>
            </a:r>
          </a:p>
        </p:txBody>
      </p:sp>
    </p:spTree>
    <p:extLst>
      <p:ext uri="{BB962C8B-B14F-4D97-AF65-F5344CB8AC3E}">
        <p14:creationId xmlns:p14="http://schemas.microsoft.com/office/powerpoint/2010/main" val="242407529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270" y="0"/>
            <a:ext cx="9218428" cy="6858000"/>
          </a:xfrm>
          <a:prstGeom prst="rect">
            <a:avLst/>
          </a:prstGeom>
        </p:spPr>
      </p:pic>
      <p:sp>
        <p:nvSpPr>
          <p:cNvPr id="3" name="TextBox 2"/>
          <p:cNvSpPr txBox="1"/>
          <p:nvPr/>
        </p:nvSpPr>
        <p:spPr>
          <a:xfrm>
            <a:off x="0" y="0"/>
            <a:ext cx="9144000" cy="6186309"/>
          </a:xfrm>
          <a:prstGeom prst="rect">
            <a:avLst/>
          </a:prstGeom>
          <a:noFill/>
        </p:spPr>
        <p:txBody>
          <a:bodyPr wrap="square" rtlCol="0">
            <a:spAutoFit/>
          </a:bodyPr>
          <a:lstStyle/>
          <a:p>
            <a:r>
              <a:rPr lang="ru-RU" dirty="0">
                <a:latin typeface="Times New Roman" pitchFamily="18" charset="0"/>
                <a:cs typeface="Times New Roman" pitchFamily="18" charset="0"/>
              </a:rPr>
              <a:t> </a:t>
            </a:r>
          </a:p>
          <a:p>
            <a:r>
              <a:rPr lang="ru-RU" dirty="0">
                <a:solidFill>
                  <a:srgbClr val="FF0000"/>
                </a:solidFill>
                <a:latin typeface="Times New Roman" pitchFamily="18" charset="0"/>
                <a:cs typeface="Times New Roman" pitchFamily="18" charset="0"/>
              </a:rPr>
              <a:t>Д</a:t>
            </a:r>
            <a:r>
              <a:rPr lang="ru-RU" dirty="0" smtClean="0">
                <a:solidFill>
                  <a:srgbClr val="FF0000"/>
                </a:solidFill>
                <a:latin typeface="Times New Roman" pitchFamily="18" charset="0"/>
                <a:cs typeface="Times New Roman" pitchFamily="18" charset="0"/>
              </a:rPr>
              <a:t>етей </a:t>
            </a:r>
            <a:r>
              <a:rPr lang="ru-RU" dirty="0">
                <a:solidFill>
                  <a:srgbClr val="FF0000"/>
                </a:solidFill>
                <a:latin typeface="Times New Roman" pitchFamily="18" charset="0"/>
                <a:cs typeface="Times New Roman" pitchFamily="18" charset="0"/>
              </a:rPr>
              <a:t>третьего года жизни педагог  учит:</a:t>
            </a:r>
          </a:p>
          <a:p>
            <a:r>
              <a:rPr lang="ru-RU" dirty="0" smtClean="0">
                <a:latin typeface="Times New Roman" pitchFamily="18" charset="0"/>
                <a:cs typeface="Times New Roman" pitchFamily="18" charset="0"/>
              </a:rPr>
              <a:t>- отрывать </a:t>
            </a:r>
            <a:r>
              <a:rPr lang="ru-RU" dirty="0">
                <a:latin typeface="Times New Roman" pitchFamily="18" charset="0"/>
                <a:cs typeface="Times New Roman" pitchFamily="18" charset="0"/>
              </a:rPr>
              <a:t>кусочки </a:t>
            </a:r>
            <a:r>
              <a:rPr lang="ru-RU" dirty="0" smtClean="0">
                <a:latin typeface="Times New Roman" pitchFamily="18" charset="0"/>
                <a:cs typeface="Times New Roman" pitchFamily="18" charset="0"/>
              </a:rPr>
              <a:t> пластилина (глины) </a:t>
            </a:r>
            <a:r>
              <a:rPr lang="ru-RU" dirty="0">
                <a:latin typeface="Times New Roman" pitchFamily="18" charset="0"/>
                <a:cs typeface="Times New Roman" pitchFamily="18" charset="0"/>
              </a:rPr>
              <a:t>и круговыми движениями обеих рук образовывать несложные предметы </a:t>
            </a:r>
            <a:r>
              <a:rPr lang="ru-RU" dirty="0" smtClean="0">
                <a:latin typeface="Times New Roman" pitchFamily="18" charset="0"/>
                <a:cs typeface="Times New Roman" pitchFamily="18" charset="0"/>
              </a:rPr>
              <a:t>из пластилина (глины )(</a:t>
            </a:r>
            <a:r>
              <a:rPr lang="ru-RU" dirty="0">
                <a:latin typeface="Times New Roman" pitchFamily="18" charset="0"/>
                <a:cs typeface="Times New Roman" pitchFamily="18" charset="0"/>
              </a:rPr>
              <a:t>конфетки, шарики, орешки), разрывать </a:t>
            </a:r>
            <a:r>
              <a:rPr lang="ru-RU" dirty="0" smtClean="0">
                <a:latin typeface="Times New Roman" pitchFamily="18" charset="0"/>
                <a:cs typeface="Times New Roman" pitchFamily="18" charset="0"/>
              </a:rPr>
              <a:t> пластилин (глину )на </a:t>
            </a:r>
            <a:r>
              <a:rPr lang="ru-RU" dirty="0">
                <a:latin typeface="Times New Roman" pitchFamily="18" charset="0"/>
                <a:cs typeface="Times New Roman" pitchFamily="18" charset="0"/>
              </a:rPr>
              <a:t>части, мять, раскатывать и расплющивать её ладонями;</a:t>
            </a:r>
          </a:p>
          <a:p>
            <a:r>
              <a:rPr lang="ru-RU" dirty="0">
                <a:latin typeface="Times New Roman" pitchFamily="18" charset="0"/>
                <a:cs typeface="Times New Roman" pitchFamily="18" charset="0"/>
              </a:rPr>
              <a:t>- делить </a:t>
            </a:r>
            <a:r>
              <a:rPr lang="ru-RU" dirty="0" smtClean="0">
                <a:latin typeface="Times New Roman" pitchFamily="18" charset="0"/>
                <a:cs typeface="Times New Roman" pitchFamily="18" charset="0"/>
              </a:rPr>
              <a:t> пластилин (глину) </a:t>
            </a:r>
            <a:r>
              <a:rPr lang="ru-RU" dirty="0">
                <a:latin typeface="Times New Roman" pitchFamily="18" charset="0"/>
                <a:cs typeface="Times New Roman" pitchFamily="18" charset="0"/>
              </a:rPr>
              <a:t>на части и прямыми движениями рук, образовывать несложные предметы (столбики, сосиски, конфетки);</a:t>
            </a:r>
          </a:p>
          <a:p>
            <a:r>
              <a:rPr lang="ru-RU" dirty="0">
                <a:latin typeface="Times New Roman" pitchFamily="18" charset="0"/>
                <a:cs typeface="Times New Roman" pitchFamily="18" charset="0"/>
              </a:rPr>
              <a:t>- раскатывать </a:t>
            </a:r>
            <a:r>
              <a:rPr lang="ru-RU" dirty="0" smtClean="0">
                <a:latin typeface="Times New Roman" pitchFamily="18" charset="0"/>
                <a:cs typeface="Times New Roman" pitchFamily="18" charset="0"/>
              </a:rPr>
              <a:t>пластилин (глину) </a:t>
            </a:r>
            <a:r>
              <a:rPr lang="ru-RU" dirty="0">
                <a:latin typeface="Times New Roman" pitchFamily="18" charset="0"/>
                <a:cs typeface="Times New Roman" pitchFamily="18" charset="0"/>
              </a:rPr>
              <a:t>прямыми движениями рук и создавать столбики, края которых соединяют (бублики);</a:t>
            </a:r>
          </a:p>
          <a:p>
            <a:r>
              <a:rPr lang="ru-RU" dirty="0">
                <a:latin typeface="Times New Roman" pitchFamily="18" charset="0"/>
                <a:cs typeface="Times New Roman" pitchFamily="18" charset="0"/>
              </a:rPr>
              <a:t>- </a:t>
            </a:r>
            <a:r>
              <a:rPr lang="ru-RU" dirty="0" smtClean="0">
                <a:latin typeface="Times New Roman" pitchFamily="18" charset="0"/>
                <a:cs typeface="Times New Roman" pitchFamily="18" charset="0"/>
              </a:rPr>
              <a:t>Раскатывать пластилин ( глину) </a:t>
            </a:r>
            <a:r>
              <a:rPr lang="ru-RU" dirty="0">
                <a:latin typeface="Times New Roman" pitchFamily="18" charset="0"/>
                <a:cs typeface="Times New Roman" pitchFamily="18" charset="0"/>
              </a:rPr>
              <a:t>круговыми движениями рук и сплющивать между ладонями, образовывая </a:t>
            </a:r>
            <a:r>
              <a:rPr lang="ru-RU" dirty="0" smtClean="0">
                <a:latin typeface="Times New Roman" pitchFamily="18" charset="0"/>
                <a:cs typeface="Times New Roman" pitchFamily="18" charset="0"/>
              </a:rPr>
              <a:t>диско подобные </a:t>
            </a:r>
            <a:r>
              <a:rPr lang="ru-RU" dirty="0">
                <a:latin typeface="Times New Roman" pitchFamily="18" charset="0"/>
                <a:cs typeface="Times New Roman" pitchFamily="18" charset="0"/>
              </a:rPr>
              <a:t>формы (пирожки, коржики, котлеты и др.);</a:t>
            </a:r>
          </a:p>
          <a:p>
            <a:pPr marL="285750" indent="-285750">
              <a:buFontTx/>
              <a:buChar char="-"/>
            </a:pPr>
            <a:r>
              <a:rPr lang="ru-RU" dirty="0" smtClean="0">
                <a:latin typeface="Times New Roman" pitchFamily="18" charset="0"/>
                <a:cs typeface="Times New Roman" pitchFamily="18" charset="0"/>
              </a:rPr>
              <a:t>Делить пластилин ( глину) </a:t>
            </a:r>
            <a:r>
              <a:rPr lang="ru-RU" dirty="0">
                <a:latin typeface="Times New Roman" pitchFamily="18" charset="0"/>
                <a:cs typeface="Times New Roman" pitchFamily="18" charset="0"/>
              </a:rPr>
              <a:t>на 2-3 части, раскатывать её прямыми и круговыми движениями и лепить несложные предметы (гриб, птичка, зайчик, неваляшка</a:t>
            </a:r>
            <a:r>
              <a:rPr lang="ru-RU" dirty="0" smtClean="0">
                <a:latin typeface="Times New Roman" pitchFamily="18" charset="0"/>
                <a:cs typeface="Times New Roman" pitchFamily="18" charset="0"/>
              </a:rPr>
              <a:t>).</a:t>
            </a:r>
          </a:p>
          <a:p>
            <a:r>
              <a:rPr lang="ru-RU" dirty="0">
                <a:solidFill>
                  <a:srgbClr val="FF0000"/>
                </a:solidFill>
                <a:latin typeface="Times New Roman" pitchFamily="18" charset="0"/>
                <a:cs typeface="Times New Roman" pitchFamily="18" charset="0"/>
              </a:rPr>
              <a:t>Методика  обучения лепке </a:t>
            </a:r>
            <a:r>
              <a:rPr lang="ru-RU" dirty="0" smtClean="0">
                <a:solidFill>
                  <a:srgbClr val="FF0000"/>
                </a:solidFill>
                <a:latin typeface="Times New Roman" pitchFamily="18" charset="0"/>
                <a:cs typeface="Times New Roman" pitchFamily="18" charset="0"/>
              </a:rPr>
              <a:t>-первая  </a:t>
            </a:r>
            <a:r>
              <a:rPr lang="ru-RU" dirty="0">
                <a:solidFill>
                  <a:srgbClr val="FF0000"/>
                </a:solidFill>
                <a:latin typeface="Times New Roman" pitchFamily="18" charset="0"/>
                <a:cs typeface="Times New Roman" pitchFamily="18" charset="0"/>
              </a:rPr>
              <a:t>младшая группа.</a:t>
            </a:r>
          </a:p>
          <a:p>
            <a:r>
              <a:rPr lang="ru-RU" dirty="0">
                <a:latin typeface="Times New Roman" pitchFamily="18" charset="0"/>
                <a:cs typeface="Times New Roman" pitchFamily="18" charset="0"/>
              </a:rPr>
              <a:t>       На занятиях лепкой в начале  обучения детей лучше всего  объединять группами по 5-6 человек.  Воспитатель садится за стол  рядом с детьми и медленно, размеренно показывает необходимые  действия с глиной, в увлекательной  форме поясняет, что делает. Занятия  лепкой должны стать для ребенка  интересным делом. Заставлять  заниматься детей лепкой, если  они не хотят, нельзя. И все-таки  воспитатель может попробовать  эмоционально воздействовать на  ребенка: слепив при нем какую-нибудь  игрушку, дать потрогать глину,  помять ее, показать, как отрывать  маленькие кусочки и снова  соединять их. Первоначальные занятия  проводятся в течение 5-8 минут  с каждой подгруппой</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1084926666"/>
      </p:ext>
    </p:extLst>
  </p:cSld>
  <p:clrMapOvr>
    <a:masterClrMapping/>
  </p:clrMapOvr>
  <p:transition spd="slow">
    <p:pul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19962" cy="6858000"/>
          </a:xfrm>
          <a:prstGeom prst="rect">
            <a:avLst/>
          </a:prstGeom>
        </p:spPr>
      </p:pic>
      <p:sp>
        <p:nvSpPr>
          <p:cNvPr id="4" name="TextBox 3"/>
          <p:cNvSpPr txBox="1"/>
          <p:nvPr/>
        </p:nvSpPr>
        <p:spPr>
          <a:xfrm>
            <a:off x="0" y="0"/>
            <a:ext cx="9119962" cy="6463308"/>
          </a:xfrm>
          <a:prstGeom prst="rect">
            <a:avLst/>
          </a:prstGeom>
          <a:noFill/>
        </p:spPr>
        <p:txBody>
          <a:bodyPr wrap="square" rtlCol="0">
            <a:spAutoFit/>
          </a:bodyPr>
          <a:lstStyle/>
          <a:p>
            <a:r>
              <a:rPr lang="ru-RU" dirty="0"/>
              <a:t> По  мере того как дети ознакомятся с  материалом, научатся им пользоваться, можно переходить к фронтальным  занятиям со всей группой. Приемы обучения носят наглядно-действенный характер. Ребята сначала подражают действиям  воспитателя, повторяя формообразующие  движения.</a:t>
            </a:r>
          </a:p>
          <a:p>
            <a:r>
              <a:rPr lang="ru-RU" dirty="0"/>
              <a:t>     Важно, чтобы дети отметили взаимосвязь  характера действий с получаемой формой, а поэтому воспитатель  не только показывает, но и объясняет: «Положу шарик на ладонь и накрою его другой ладонью, а потом сожму  его между ними - получилась лепешка.- И еще раз повторяет: - Когда  расплющиваем шарик между ладонями, то получается лепешка».</a:t>
            </a:r>
          </a:p>
          <a:p>
            <a:r>
              <a:rPr lang="ru-RU" dirty="0"/>
              <a:t>     Подобные  пояснения необходимы малышам на каждом занятии, и лишь в возрасте трех лет они уже смогут самостоятельно использовать некоторые умения в  своей деятельности. Кроме занятия  по заданию, воспитатель предлагает детям лепку по замыслу, где они  могут закрепить приобретенные  знания, комбинировать полученные формы  по собственному желанию.</a:t>
            </a:r>
          </a:p>
          <a:p>
            <a:r>
              <a:rPr lang="ru-RU" dirty="0"/>
              <a:t>     Каждое  занятие должно быть увлекательным. Малышам двух - двух с половиной  лет интересно наблюдать, как  из куска глины в руках воспитателя  образуются погремушка, грибок, птичка, матрешка, девочка, зайка. Они с удовольствием узнают эти предметы, дают им названия и определяют форму частей. Длительность такого занятия должна быть не более 10-12 минут, чтобы у малышей осталось желание посмотреть лепку еще какого-либо предмета. Воспитатель лепит не более 2-3 предметов. Закончить занятие можно потешкой или песенкой. Такие занятия проводятся со всей группой. Воспитатель сидит за столом, а дети располагаются на стульях, расставленных полукругом, и наблюдают работу воспитателя</a:t>
            </a:r>
            <a:r>
              <a:rPr lang="ru-RU" dirty="0" smtClean="0"/>
              <a:t>.</a:t>
            </a:r>
            <a:endParaRPr lang="ru-RU" dirty="0"/>
          </a:p>
        </p:txBody>
      </p:sp>
    </p:spTree>
    <p:extLst>
      <p:ext uri="{BB962C8B-B14F-4D97-AF65-F5344CB8AC3E}">
        <p14:creationId xmlns:p14="http://schemas.microsoft.com/office/powerpoint/2010/main" val="1245718596"/>
      </p:ext>
    </p:extLst>
  </p:cSld>
  <p:clrMapOvr>
    <a:masterClrMapping/>
  </p:clrMapOvr>
  <p:transition spd="slow">
    <p:pull/>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extBox 3"/>
          <p:cNvSpPr txBox="1"/>
          <p:nvPr/>
        </p:nvSpPr>
        <p:spPr>
          <a:xfrm>
            <a:off x="0" y="0"/>
            <a:ext cx="9036496" cy="6632585"/>
          </a:xfrm>
          <a:prstGeom prst="rect">
            <a:avLst/>
          </a:prstGeom>
          <a:noFill/>
        </p:spPr>
        <p:txBody>
          <a:bodyPr wrap="square" rtlCol="0">
            <a:spAutoFit/>
          </a:bodyPr>
          <a:lstStyle/>
          <a:p>
            <a:r>
              <a:rPr lang="ru-RU" sz="1700" dirty="0">
                <a:latin typeface="Times New Roman" pitchFamily="18" charset="0"/>
                <a:cs typeface="Times New Roman" pitchFamily="18" charset="0"/>
              </a:rPr>
              <a:t>Непосредственное  обучение лепке детей этого возраста хорошо начинать с обыгрывания того предмета, который надо изобразить. Например, малышам можно дать поиграть с шариками, покатать их между ладонями. Делается это для того, чтобы они  лучше поняли характер шарообразной формы, а вместе с этим, то действие, которое необходимо во время лепки. Подобные игры и упражнения хорошо проводить перед занятием со всеми детьми и во время занятия с теми, у кого не получается.</a:t>
            </a:r>
          </a:p>
          <a:p>
            <a:r>
              <a:rPr lang="ru-RU" sz="1700" dirty="0">
                <a:latin typeface="Times New Roman" pitchFamily="18" charset="0"/>
                <a:cs typeface="Times New Roman" pitchFamily="18" charset="0"/>
              </a:rPr>
              <a:t>     У детей 2-3 лет еще недостаточно скоординированные  движения рук. Воспитателю нужно  добиться, чтобы при изображении  той или иной формы руки детей  двигались в определенном направлении. У некоторых это получается не сразу, поэтому воспитатель может  взять руки ребенка в свои и  показать нужные движения. Интерес  у детей можно вызвать, обращая  их внимание на образность изображаемого  предмета, например: «Мячик круглый, его  можно катать по доске», «Столбик длинный, ровный», «Если все столбики, которые  вы вылепили, поставить на дощечку, то получится забор». Воспитатель  предлагает детям узнать, что получилось. Если они не узнают, то говорит сам. Затем берет заранее склеенный  из бумаги домик и ставит его около  забора, сажает рядом игрушечного  зайца, петуха и т. п. Занятия лепкой должны активизировать детское мышление. Для того чтобы приучить ребят думать в определенном направлении, можно  задавать вопросы: что получится, если к шарику прикрепить столбик? Что  выйдет, если к лепешке прикрепить глиняную палочку? Если дети затрудняются ответить, то воспитатель подсказывает результат и демонстрирует предметы или вылепленные заранее фигуры (погремушку, грибок и т. д.). Вопросы подобного характера способствуют тому, что ребята будут не механически использовать способы лепки, а вполне сознательно, думая об образе изображаемого предмета.</a:t>
            </a:r>
          </a:p>
          <a:p>
            <a:r>
              <a:rPr lang="ru-RU" sz="1700" dirty="0">
                <a:latin typeface="Times New Roman" pitchFamily="18" charset="0"/>
                <a:cs typeface="Times New Roman" pitchFamily="18" charset="0"/>
              </a:rPr>
              <a:t>     При повторных занятиях вопросы могут ставиться в несколько ином плане. «Дети, у меня есть шарик и столбик,- говорит воспитатель,- что нужно сделать, чтобы получилась погремушка?»</a:t>
            </a:r>
          </a:p>
        </p:txBody>
      </p:sp>
    </p:spTree>
    <p:extLst>
      <p:ext uri="{BB962C8B-B14F-4D97-AF65-F5344CB8AC3E}">
        <p14:creationId xmlns:p14="http://schemas.microsoft.com/office/powerpoint/2010/main" val="1952046828"/>
      </p:ext>
    </p:extLst>
  </p:cSld>
  <p:clrMapOvr>
    <a:masterClrMapping/>
  </p:clrMapOvr>
  <p:transition spd="slow">
    <p:pull/>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119" y="0"/>
            <a:ext cx="9199792" cy="6844136"/>
          </a:xfrm>
          <a:prstGeom prst="rect">
            <a:avLst/>
          </a:prstGeom>
        </p:spPr>
      </p:pic>
      <p:sp>
        <p:nvSpPr>
          <p:cNvPr id="4" name="TextBox 3"/>
          <p:cNvSpPr txBox="1"/>
          <p:nvPr/>
        </p:nvSpPr>
        <p:spPr>
          <a:xfrm>
            <a:off x="-29906" y="0"/>
            <a:ext cx="9173906" cy="5909310"/>
          </a:xfrm>
          <a:prstGeom prst="rect">
            <a:avLst/>
          </a:prstGeom>
          <a:noFill/>
        </p:spPr>
        <p:txBody>
          <a:bodyPr wrap="square" rtlCol="0">
            <a:spAutoFit/>
          </a:bodyPr>
          <a:lstStyle/>
          <a:p>
            <a:r>
              <a:rPr lang="ru-RU" dirty="0"/>
              <a:t> Для развития сообразительности, самостоятельности  в решении темы можно каждому  ребенку предложить готовые, знакомые формы: 2 шарика (один большой, другой маленький), диск и 2 столбика. Дети рассматривают  их с воспитателем, определяют название (шарик, лепешка, столбик) и начинают лепить из этих форм предмет по выбору. Воспитатель в процессе работы вопросами  и советами направляет ребят на правильное, интересное использование форм.</a:t>
            </a:r>
          </a:p>
          <a:p>
            <a:r>
              <a:rPr lang="ru-RU" dirty="0"/>
              <a:t>     </a:t>
            </a:r>
            <a:r>
              <a:rPr lang="ru-RU" b="1" dirty="0">
                <a:solidFill>
                  <a:srgbClr val="C00000"/>
                </a:solidFill>
              </a:rPr>
              <a:t>Таким образом, все приемы обучения в данной группе имеют определенную специфику, направленную на развитие сообразительности  и умственной активности во время  лепки, на овладение элементарными  техническими и некоторыми изобразительными умениями. Каждое занятие строится так, чтобы воспитатель задавал  детям вопросы, которые бы помогали им выработать самостоятельность, стать  активными, включал игровые моменты  и ситуации.</a:t>
            </a:r>
          </a:p>
          <a:p>
            <a:r>
              <a:rPr lang="ru-RU" dirty="0"/>
              <a:t>     Большое значение при обучении детей имеют  правильно подготовленный материал (в данном случае </a:t>
            </a:r>
            <a:r>
              <a:rPr lang="ru-RU" dirty="0" smtClean="0"/>
              <a:t>–пластилин или глина</a:t>
            </a:r>
            <a:r>
              <a:rPr lang="ru-RU" dirty="0"/>
              <a:t>) и оборудование, плотно лежащие на поверхности стола  толстые (1 см) и тяжелые доски, так  как во время лепки они не должны двигаться. Нельзя предлагать легковесные  подкладки, например, клеенку, так как у детей возникает желание поиграть: они завертывают </a:t>
            </a:r>
            <a:r>
              <a:rPr lang="ru-RU" dirty="0" smtClean="0"/>
              <a:t> пластилин (глину) </a:t>
            </a:r>
            <a:r>
              <a:rPr lang="ru-RU" dirty="0"/>
              <a:t>в клеенку, отвлекаясь от занятия.</a:t>
            </a:r>
          </a:p>
          <a:p>
            <a:r>
              <a:rPr lang="ru-RU" dirty="0"/>
              <a:t>     Для более успешного закрепления  навыков лепки и обучения новым  приемам следует проводить занятия  не один раз в неделю, а два.</a:t>
            </a:r>
          </a:p>
          <a:p>
            <a:r>
              <a:rPr lang="ru-RU" dirty="0"/>
              <a:t>     После того как дети хорошо усвоят материал, можно переходить к обычному чередованию  занятий.</a:t>
            </a:r>
          </a:p>
        </p:txBody>
      </p:sp>
    </p:spTree>
    <p:extLst>
      <p:ext uri="{BB962C8B-B14F-4D97-AF65-F5344CB8AC3E}">
        <p14:creationId xmlns:p14="http://schemas.microsoft.com/office/powerpoint/2010/main" val="367969438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Box 2"/>
          <p:cNvSpPr txBox="1"/>
          <p:nvPr/>
        </p:nvSpPr>
        <p:spPr>
          <a:xfrm>
            <a:off x="0" y="0"/>
            <a:ext cx="9144000" cy="6848029"/>
          </a:xfrm>
          <a:prstGeom prst="rect">
            <a:avLst/>
          </a:prstGeom>
          <a:noFill/>
        </p:spPr>
        <p:txBody>
          <a:bodyPr wrap="square" rtlCol="0">
            <a:spAutoFit/>
          </a:bodyPr>
          <a:lstStyle/>
          <a:p>
            <a:r>
              <a:rPr lang="ru-RU" dirty="0" smtClean="0">
                <a:solidFill>
                  <a:srgbClr val="FF0000"/>
                </a:solidFill>
              </a:rPr>
              <a:t>Дети  </a:t>
            </a:r>
            <a:r>
              <a:rPr lang="ru-RU" dirty="0">
                <a:solidFill>
                  <a:srgbClr val="FF0000"/>
                </a:solidFill>
              </a:rPr>
              <a:t>четвёртого года жизни</a:t>
            </a:r>
            <a:r>
              <a:rPr lang="ru-RU" dirty="0"/>
              <a:t>, </a:t>
            </a:r>
            <a:r>
              <a:rPr lang="ru-RU" dirty="0" smtClean="0"/>
              <a:t>уже имеют </a:t>
            </a:r>
            <a:r>
              <a:rPr lang="ru-RU" dirty="0"/>
              <a:t>определённый опыт работы </a:t>
            </a:r>
            <a:r>
              <a:rPr lang="ru-RU" dirty="0" smtClean="0"/>
              <a:t>с пластилином (глиной), </a:t>
            </a:r>
            <a:r>
              <a:rPr lang="ru-RU" dirty="0"/>
              <a:t>эту работу нужно несколько  усложнить, одновременно закрепляя  навыки, которые он приобрёл в предыдущей группе:</a:t>
            </a:r>
          </a:p>
          <a:p>
            <a:r>
              <a:rPr lang="ru-RU" dirty="0"/>
              <a:t>- делить глину на части и раскатывать её между ладонями прямыми движениями рук, образовывая несложные предметы (столбики, колбаски, рогалики, конфетки);</a:t>
            </a:r>
          </a:p>
          <a:p>
            <a:r>
              <a:rPr lang="ru-RU" dirty="0"/>
              <a:t>- раскатывать глину круговыми движениями рук и образовывать разные предметы (орешки, конфетки, мячики);</a:t>
            </a:r>
          </a:p>
          <a:p>
            <a:r>
              <a:rPr lang="ru-RU" dirty="0"/>
              <a:t>- расплющивать глину, образовывая диск, и на основе этой формы лепить несложные предметы (пирожки, вареники, котлеты), сгибать и защипывать форму пальцами рук;</a:t>
            </a:r>
          </a:p>
          <a:p>
            <a:r>
              <a:rPr lang="ru-RU" dirty="0"/>
              <a:t>- делить глину на 2-3 части и лепить предметы, в основе которых лежит шар (башенка, матрёшка-неваляшка, птичка), диск и цилиндр (гриб);</a:t>
            </a:r>
          </a:p>
          <a:p>
            <a:r>
              <a:rPr lang="ru-RU" dirty="0"/>
              <a:t>соединять части прикладыванием и прижиманием</a:t>
            </a:r>
            <a:r>
              <a:rPr lang="ru-RU" dirty="0" smtClean="0"/>
              <a:t>.</a:t>
            </a:r>
          </a:p>
          <a:p>
            <a:r>
              <a:rPr lang="ru-RU" dirty="0"/>
              <a:t> </a:t>
            </a:r>
            <a:r>
              <a:rPr lang="ru-RU" dirty="0">
                <a:solidFill>
                  <a:srgbClr val="FF0000"/>
                </a:solidFill>
              </a:rPr>
              <a:t>Методика  обучения лепке </a:t>
            </a:r>
            <a:r>
              <a:rPr lang="ru-RU" dirty="0" smtClean="0">
                <a:solidFill>
                  <a:srgbClr val="FF0000"/>
                </a:solidFill>
              </a:rPr>
              <a:t>вторая  </a:t>
            </a:r>
            <a:r>
              <a:rPr lang="ru-RU" dirty="0">
                <a:solidFill>
                  <a:srgbClr val="FF0000"/>
                </a:solidFill>
              </a:rPr>
              <a:t>младшая группа.</a:t>
            </a:r>
          </a:p>
          <a:p>
            <a:r>
              <a:rPr lang="ru-RU" dirty="0"/>
              <a:t>     </a:t>
            </a:r>
            <a:r>
              <a:rPr lang="ru-RU" sz="1700" dirty="0">
                <a:latin typeface="Times New Roman" pitchFamily="18" charset="0"/>
                <a:cs typeface="Times New Roman" pitchFamily="18" charset="0"/>
              </a:rPr>
              <a:t>В этой группе дети продолжают осваивать  различные формы: шар, цилиндр, диск, различать их, ориентироваться в  величине этих форм, составлять из них  несложные фигурки.</a:t>
            </a:r>
          </a:p>
          <a:p>
            <a:r>
              <a:rPr lang="ru-RU" dirty="0"/>
              <a:t>     </a:t>
            </a:r>
            <a:r>
              <a:rPr lang="ru-RU" sz="1700" dirty="0">
                <a:latin typeface="Times New Roman" pitchFamily="18" charset="0"/>
                <a:cs typeface="Times New Roman" pitchFamily="18" charset="0"/>
              </a:rPr>
              <a:t>Приемы  обучения для первой младшей группы используются и в работе с детьми 3-4 лет. При изучении формы предметов  недостаточно только рассматривать  их в начале занятия. Хорошо, если каждый ребенок подержит в руках шар, мяч, апельсин, ощутит их объем, размер. Такое знакомство с формой предмета воспитатель должен проводить группами по 5-6 человек за один или два дня  до занятия. Он предлагает детям взять  предмет, охватить его одной или  двумя руками. Можно предложить показать предмет между ладонями: если шар, то круговыми движениями, если цилиндр, то продольными. Внимание ребят направляется на основную форму частей, их количество и основные пропорциональные соотношения. Такое активное знакомство с предметами помогает ребенку понять не только формы, но и движения, которые необходимы для их изображения.</a:t>
            </a:r>
          </a:p>
        </p:txBody>
      </p:sp>
    </p:spTree>
    <p:extLst>
      <p:ext uri="{BB962C8B-B14F-4D97-AF65-F5344CB8AC3E}">
        <p14:creationId xmlns:p14="http://schemas.microsoft.com/office/powerpoint/2010/main" val="2041138174"/>
      </p:ext>
    </p:extLst>
  </p:cSld>
  <p:clrMapOvr>
    <a:masterClrMapping/>
  </p:clrMapOvr>
  <p:transition spd="slow">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Box 2"/>
          <p:cNvSpPr txBox="1"/>
          <p:nvPr/>
        </p:nvSpPr>
        <p:spPr>
          <a:xfrm>
            <a:off x="-31576" y="-23047"/>
            <a:ext cx="9036496" cy="6186309"/>
          </a:xfrm>
          <a:prstGeom prst="rect">
            <a:avLst/>
          </a:prstGeom>
          <a:noFill/>
        </p:spPr>
        <p:txBody>
          <a:bodyPr wrap="square" rtlCol="0">
            <a:spAutoFit/>
          </a:bodyPr>
          <a:lstStyle/>
          <a:p>
            <a:r>
              <a:rPr lang="ru-RU" dirty="0"/>
              <a:t>Отчасти эти  задачи ставились в первой младшей  группе. Здесь же преследуется еще  одна цель - ребенок, знакомясь с  основными геометрическими формами, должен узнавать их в других предметах, например шар - в яблоке, ягодах. Начало занятий лепкой, как правило, предполагает показ воспитателем приемов изображения и объяснение. Он берет ком глины одной рукой, кладет его на раскрытую ладонь, другой рукой производит необходимые движения. Показывать нужно так, чтобы действия были четкими, понятными детям.</a:t>
            </a:r>
          </a:p>
          <a:p>
            <a:r>
              <a:rPr lang="ru-RU" dirty="0"/>
              <a:t>     Для того чтобы убедиться в усвоении детьми того или иного приема, можно  предложить всей группе или отдельно каждому ребенку повторить это  движение. После этого ребята могут  приступить к изображению. Показ  приемов сопровождается объяснением, которое должно соответствовать  действиям.</a:t>
            </a:r>
          </a:p>
          <a:p>
            <a:r>
              <a:rPr lang="ru-RU" dirty="0"/>
              <a:t>     «Беру кусок глины,- говорит воспитатель,- кладу на ладонь и раскатываю его  вот так - вперед-назад, вперед-назад. Вот какой получился столбик». Показ и объяснение должны занять не более 3-4 минут. «Беру кусок глины,- говорит воспитатель,- кладу на ладонь и раскатываю его  вот так - вперед-назад, вперед-назад. Вот какой получился столбик». Показ и объяснение должны занять не более 3-4 минут. Обучение  лепке во второй младшей группе, так же как и у детей 2-3 лет, должно предусматривать развитие самостоятельности, а поэтому в тех случаях, когда  дети уже знакомы с приемами, не следует им еще и еще раз  показывать то, что они усвоили. Например, при изображении диска нет  надобности показывать лепку исходной формы. Надо сразу взять заранее  подготовленный шар, положить на ладонь и расплющить, покрыв другой ладонью, предоставив детям возможность  самостоятельно вспомнить, как лепить шар.</a:t>
            </a:r>
          </a:p>
        </p:txBody>
      </p:sp>
    </p:spTree>
    <p:extLst>
      <p:ext uri="{BB962C8B-B14F-4D97-AF65-F5344CB8AC3E}">
        <p14:creationId xmlns:p14="http://schemas.microsoft.com/office/powerpoint/2010/main" val="159989115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Box 2"/>
          <p:cNvSpPr txBox="1"/>
          <p:nvPr/>
        </p:nvSpPr>
        <p:spPr>
          <a:xfrm>
            <a:off x="-19817" y="0"/>
            <a:ext cx="9144000" cy="7017306"/>
          </a:xfrm>
          <a:prstGeom prst="rect">
            <a:avLst/>
          </a:prstGeom>
          <a:noFill/>
        </p:spPr>
        <p:txBody>
          <a:bodyPr wrap="square" rtlCol="0">
            <a:spAutoFit/>
          </a:bodyPr>
          <a:lstStyle/>
          <a:p>
            <a:r>
              <a:rPr lang="ru-RU" dirty="0"/>
              <a:t> </a:t>
            </a:r>
            <a:r>
              <a:rPr lang="ru-RU" dirty="0">
                <a:latin typeface="Times New Roman" pitchFamily="18" charset="0"/>
                <a:cs typeface="Times New Roman" pitchFamily="18" charset="0"/>
              </a:rPr>
              <a:t>С детьми трех лет используются игровые  приемы. Можно обыграть тему занятия, предложить игру с фигурками, которые  получились, дополнить их некоторыми деталями. Например, если дети лепили кролика, то предложить около каждой фигурки  положить заранее сделанную морковку; в руки вылепленной матрешки или  куклы вложить маленький флажок. В том случае, когда дети лепят  цыплят, можно фигурки поставить  на зеленый лист бумаги, изображающий луг. Эти приемы помогут детям  не просто создавать предметы, а  вкладывать в свою работу образное содержание.</a:t>
            </a:r>
          </a:p>
          <a:p>
            <a:r>
              <a:rPr lang="ru-RU" dirty="0">
                <a:latin typeface="Times New Roman" pitchFamily="18" charset="0"/>
                <a:cs typeface="Times New Roman" pitchFamily="18" charset="0"/>
              </a:rPr>
              <a:t>     Чтение  детям сказок оказывает самое  благотворное влияние на развитие фантазии, творческой самостоятельности, пробуждает интерес к изобразительной деятельности. Например, ребята хорошо знают сказку «Колобок». Воспитатель предлагает им вылепить колобок, который катится  по дорожке. Лепка шарообразной формы  знакома детям, и воспитатель  направляет их внимание на образную передачу формы. Воспитатель еще раз читает сказку, чтобы напомнить ребятам  детали. Дети словесно обрисовывают внешний  вид колобка и дорожки, сравнивают его форму с другими округлыми  предметами. Отмечают, что на картинке у колобка есть глаза, нос и  рот. В начале занятия воспитатель  показывает ребятам, как можно палочкой изобразить глаза и рот колобку, как сделать дорожку, расплющив глиняный столбик пальцем. После объяснения все приступают к лепке, а воспитатель на отдельном столе  расставляет зеленые елочки, приготовленные заранее для изображения леса. Дети работают, а воспитатель вопросами  и советами направляет их на верное решение. </a:t>
            </a:r>
            <a:endParaRPr lang="ru-RU" dirty="0" smtClean="0">
              <a:latin typeface="Times New Roman" pitchFamily="18" charset="0"/>
              <a:cs typeface="Times New Roman" pitchFamily="18" charset="0"/>
            </a:endParaRPr>
          </a:p>
          <a:p>
            <a:r>
              <a:rPr lang="ru-RU" dirty="0">
                <a:latin typeface="Times New Roman" pitchFamily="18" charset="0"/>
                <a:cs typeface="Times New Roman" pitchFamily="18" charset="0"/>
              </a:rPr>
              <a:t>Когда лепка закончится, изделия устанавливаются на столе  так, чтобы все дорожки были направлены к елкам. Дети с воспитателем располагаются  около стола и рассматривают  работы, отмечая, что колобки весело катятся по своим дорожкам в </a:t>
            </a:r>
            <a:r>
              <a:rPr lang="ru-RU" dirty="0" err="1" smtClean="0">
                <a:latin typeface="Times New Roman" pitchFamily="18" charset="0"/>
                <a:cs typeface="Times New Roman" pitchFamily="18" charset="0"/>
              </a:rPr>
              <a:t>лес.Некоторые</a:t>
            </a:r>
            <a:r>
              <a:rPr lang="ru-RU" dirty="0" smtClean="0">
                <a:latin typeface="Times New Roman" pitchFamily="18" charset="0"/>
                <a:cs typeface="Times New Roman" pitchFamily="18" charset="0"/>
              </a:rPr>
              <a:t> </a:t>
            </a:r>
            <a:r>
              <a:rPr lang="ru-RU" dirty="0">
                <a:latin typeface="Times New Roman" pitchFamily="18" charset="0"/>
                <a:cs typeface="Times New Roman" pitchFamily="18" charset="0"/>
              </a:rPr>
              <a:t>занятия могут  начинаться или заканчиваться потешкой или песенкой, которые углубляют  образное представление детей об изображаемом предмете.. </a:t>
            </a:r>
          </a:p>
        </p:txBody>
      </p:sp>
    </p:spTree>
    <p:extLst>
      <p:ext uri="{BB962C8B-B14F-4D97-AF65-F5344CB8AC3E}">
        <p14:creationId xmlns:p14="http://schemas.microsoft.com/office/powerpoint/2010/main" val="575864167"/>
      </p:ext>
    </p:extLst>
  </p:cSld>
  <p:clrMapOvr>
    <a:masterClrMapping/>
  </p:clrMapOvr>
  <p:transition spd="slow">
    <p:pull/>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extBox 3"/>
          <p:cNvSpPr txBox="1"/>
          <p:nvPr/>
        </p:nvSpPr>
        <p:spPr>
          <a:xfrm>
            <a:off x="0" y="-7314"/>
            <a:ext cx="9144000" cy="6740307"/>
          </a:xfrm>
          <a:prstGeom prst="rect">
            <a:avLst/>
          </a:prstGeom>
          <a:noFill/>
        </p:spPr>
        <p:txBody>
          <a:bodyPr wrap="square" rtlCol="0">
            <a:spAutoFit/>
          </a:bodyPr>
          <a:lstStyle/>
          <a:p>
            <a:r>
              <a:rPr lang="ru-RU" b="1" dirty="0">
                <a:solidFill>
                  <a:srgbClr val="FF0000"/>
                </a:solidFill>
              </a:rPr>
              <a:t>Д</a:t>
            </a:r>
            <a:r>
              <a:rPr lang="ru-RU" b="1" dirty="0" smtClean="0">
                <a:solidFill>
                  <a:srgbClr val="FF0000"/>
                </a:solidFill>
              </a:rPr>
              <a:t>ети </a:t>
            </a:r>
            <a:r>
              <a:rPr lang="ru-RU" b="1" dirty="0">
                <a:solidFill>
                  <a:srgbClr val="FF0000"/>
                </a:solidFill>
              </a:rPr>
              <a:t>пятого года жизни </a:t>
            </a:r>
            <a:r>
              <a:rPr lang="ru-RU" dirty="0">
                <a:latin typeface="Times New Roman" pitchFamily="18" charset="0"/>
                <a:cs typeface="Times New Roman" pitchFamily="18" charset="0"/>
              </a:rPr>
              <a:t>повторяют  и закрепляют приобретённые прежде знания и умения, а кроме того, им дают новые знания и умения, а  именно:</a:t>
            </a:r>
          </a:p>
          <a:p>
            <a:r>
              <a:rPr lang="ru-RU" dirty="0">
                <a:latin typeface="Times New Roman" pitchFamily="18" charset="0"/>
                <a:cs typeface="Times New Roman" pitchFamily="18" charset="0"/>
              </a:rPr>
              <a:t>- делить </a:t>
            </a:r>
            <a:r>
              <a:rPr lang="ru-RU" dirty="0" smtClean="0">
                <a:latin typeface="Times New Roman" pitchFamily="18" charset="0"/>
                <a:cs typeface="Times New Roman" pitchFamily="18" charset="0"/>
              </a:rPr>
              <a:t>пластилин (глину) </a:t>
            </a:r>
            <a:r>
              <a:rPr lang="ru-RU" dirty="0">
                <a:latin typeface="Times New Roman" pitchFamily="18" charset="0"/>
                <a:cs typeface="Times New Roman" pitchFamily="18" charset="0"/>
              </a:rPr>
              <a:t>на части и образовывать несложные предметы, в основе которых лежит шар (орех, яблочко);</a:t>
            </a:r>
          </a:p>
          <a:p>
            <a:r>
              <a:rPr lang="ru-RU" dirty="0">
                <a:latin typeface="Times New Roman" pitchFamily="18" charset="0"/>
                <a:cs typeface="Times New Roman" pitchFamily="18" charset="0"/>
              </a:rPr>
              <a:t>- создавать предметы, в основе которых лежит цилиндр (огурец);</a:t>
            </a:r>
          </a:p>
          <a:p>
            <a:r>
              <a:rPr lang="ru-RU" dirty="0">
                <a:latin typeface="Times New Roman" pitchFamily="18" charset="0"/>
                <a:cs typeface="Times New Roman" pitchFamily="18" charset="0"/>
              </a:rPr>
              <a:t>- раскатывать </a:t>
            </a:r>
            <a:r>
              <a:rPr lang="ru-RU" dirty="0" smtClean="0">
                <a:latin typeface="Times New Roman" pitchFamily="18" charset="0"/>
                <a:cs typeface="Times New Roman" pitchFamily="18" charset="0"/>
              </a:rPr>
              <a:t> пластилин (глину) </a:t>
            </a:r>
            <a:r>
              <a:rPr lang="ru-RU" dirty="0">
                <a:latin typeface="Times New Roman" pitchFamily="18" charset="0"/>
                <a:cs typeface="Times New Roman" pitchFamily="18" charset="0"/>
              </a:rPr>
              <a:t>прямыми движениями рук и создавать овальную форму и на основе этой формы лепить такие предметы: слива, лимон, груша;</a:t>
            </a:r>
          </a:p>
          <a:p>
            <a:r>
              <a:rPr lang="ru-RU" dirty="0">
                <a:latin typeface="Times New Roman" pitchFamily="18" charset="0"/>
                <a:cs typeface="Times New Roman" pitchFamily="18" charset="0"/>
              </a:rPr>
              <a:t>заострять и закруглять предметы;</a:t>
            </a:r>
          </a:p>
          <a:p>
            <a:r>
              <a:rPr lang="ru-RU" dirty="0">
                <a:latin typeface="Times New Roman" pitchFamily="18" charset="0"/>
                <a:cs typeface="Times New Roman" pitchFamily="18" charset="0"/>
              </a:rPr>
              <a:t>- раскатывать </a:t>
            </a:r>
            <a:r>
              <a:rPr lang="ru-RU" dirty="0" smtClean="0">
                <a:latin typeface="Times New Roman" pitchFamily="18" charset="0"/>
                <a:cs typeface="Times New Roman" pitchFamily="18" charset="0"/>
              </a:rPr>
              <a:t>пластилин (глину) </a:t>
            </a:r>
            <a:r>
              <a:rPr lang="ru-RU" dirty="0">
                <a:latin typeface="Times New Roman" pitchFamily="18" charset="0"/>
                <a:cs typeface="Times New Roman" pitchFamily="18" charset="0"/>
              </a:rPr>
              <a:t>круговыми движениями рук, расплющивать, загибать, защипывать края, </a:t>
            </a:r>
            <a:r>
              <a:rPr lang="ru-RU" dirty="0" smtClean="0">
                <a:latin typeface="Times New Roman" pitchFamily="18" charset="0"/>
                <a:cs typeface="Times New Roman" pitchFamily="18" charset="0"/>
              </a:rPr>
              <a:t>вдавливать пластилин (глину) </a:t>
            </a:r>
            <a:r>
              <a:rPr lang="ru-RU" dirty="0">
                <a:latin typeface="Times New Roman" pitchFamily="18" charset="0"/>
                <a:cs typeface="Times New Roman" pitchFamily="18" charset="0"/>
              </a:rPr>
              <a:t>пальцами и создавать такие предметы: мисочка, чашечка, рыбка, грибок, корзина, пирожки, вареники;</a:t>
            </a:r>
          </a:p>
          <a:p>
            <a:pPr marL="285750" indent="-285750">
              <a:buFontTx/>
              <a:buChar char="-"/>
            </a:pPr>
            <a:r>
              <a:rPr lang="ru-RU" dirty="0" smtClean="0">
                <a:latin typeface="Times New Roman" pitchFamily="18" charset="0"/>
                <a:cs typeface="Times New Roman" pitchFamily="18" charset="0"/>
              </a:rPr>
              <a:t>Делить пластилин( глину) </a:t>
            </a:r>
            <a:r>
              <a:rPr lang="ru-RU" dirty="0">
                <a:latin typeface="Times New Roman" pitchFamily="18" charset="0"/>
                <a:cs typeface="Times New Roman" pitchFamily="18" charset="0"/>
              </a:rPr>
              <a:t>на части и соединять их в целое прикладыванием и нажатием, примазываннем (кукла-неваляшка, снеговик, птичка, зайчик</a:t>
            </a:r>
            <a:r>
              <a:rPr lang="ru-RU" dirty="0" smtClean="0">
                <a:latin typeface="Times New Roman" pitchFamily="18" charset="0"/>
                <a:cs typeface="Times New Roman" pitchFamily="18" charset="0"/>
              </a:rPr>
              <a:t>).</a:t>
            </a:r>
          </a:p>
          <a:p>
            <a:r>
              <a:rPr lang="ru-RU" dirty="0" smtClean="0">
                <a:latin typeface="Times New Roman" pitchFamily="18" charset="0"/>
                <a:cs typeface="Times New Roman" pitchFamily="18" charset="0"/>
              </a:rPr>
              <a:t>   </a:t>
            </a:r>
            <a:r>
              <a:rPr lang="ru-RU" dirty="0" smtClean="0">
                <a:solidFill>
                  <a:srgbClr val="FF0000"/>
                </a:solidFill>
                <a:latin typeface="Times New Roman" pitchFamily="18" charset="0"/>
                <a:cs typeface="Times New Roman" pitchFamily="18" charset="0"/>
              </a:rPr>
              <a:t>Методика  </a:t>
            </a:r>
            <a:r>
              <a:rPr lang="ru-RU" dirty="0">
                <a:solidFill>
                  <a:srgbClr val="FF0000"/>
                </a:solidFill>
                <a:latin typeface="Times New Roman" pitchFamily="18" charset="0"/>
                <a:cs typeface="Times New Roman" pitchFamily="18" charset="0"/>
              </a:rPr>
              <a:t>обучения лепке </a:t>
            </a:r>
            <a:r>
              <a:rPr lang="ru-RU" dirty="0" smtClean="0">
                <a:solidFill>
                  <a:srgbClr val="FF0000"/>
                </a:solidFill>
                <a:latin typeface="Times New Roman" pitchFamily="18" charset="0"/>
                <a:cs typeface="Times New Roman" pitchFamily="18" charset="0"/>
              </a:rPr>
              <a:t>-  средняя </a:t>
            </a:r>
            <a:r>
              <a:rPr lang="ru-RU" dirty="0">
                <a:solidFill>
                  <a:srgbClr val="FF0000"/>
                </a:solidFill>
                <a:latin typeface="Times New Roman" pitchFamily="18" charset="0"/>
                <a:cs typeface="Times New Roman" pitchFamily="18" charset="0"/>
              </a:rPr>
              <a:t>группа.</a:t>
            </a:r>
          </a:p>
          <a:p>
            <a:r>
              <a:rPr lang="ru-RU" dirty="0">
                <a:latin typeface="Times New Roman" pitchFamily="18" charset="0"/>
                <a:cs typeface="Times New Roman" pitchFamily="18" charset="0"/>
              </a:rPr>
              <a:t>       В начале года дети по программе  повторяют пройденный материал: занимаются лепкой, работают над  формой. Воспитатель во время  прогулок с детьми использует  природный материал как наглядное  пособие. Например, зимой ребята  под руководством воспитателя  лепят снеговика и одновременно  разбирают форму и количество  частей. Из снега дети могут  вылепить кролика, девочку в  шубке и другие предметы</a:t>
            </a:r>
            <a:r>
              <a:rPr lang="ru-RU" dirty="0" smtClean="0">
                <a:latin typeface="Times New Roman" pitchFamily="18" charset="0"/>
                <a:cs typeface="Times New Roman" pitchFamily="18" charset="0"/>
              </a:rPr>
              <a:t>.</a:t>
            </a:r>
          </a:p>
          <a:p>
            <a:r>
              <a:rPr lang="ru-RU" dirty="0">
                <a:latin typeface="Times New Roman" pitchFamily="18" charset="0"/>
                <a:cs typeface="Times New Roman" pitchFamily="18" charset="0"/>
              </a:rPr>
              <a:t> Кроме того, перед тем как приступить к лепке, воспитатель показывает игрушки, изображающие птиц, цыплят. Он обращает внимание детей на весь предмет  в целом и затем на форму  туловища, головы, хвоста, показывает, как надо обследовать предмет: сначала  определяют форму частей, затем, фиксируя внимание на более мелких частях, проводит по ним пальцем и предлагает эти  же действия проделать ребятам.</a:t>
            </a:r>
          </a:p>
        </p:txBody>
      </p:sp>
    </p:spTree>
    <p:extLst>
      <p:ext uri="{BB962C8B-B14F-4D97-AF65-F5344CB8AC3E}">
        <p14:creationId xmlns:p14="http://schemas.microsoft.com/office/powerpoint/2010/main" val="1605558592"/>
      </p:ext>
    </p:extLst>
  </p:cSld>
  <p:clrMapOvr>
    <a:masterClrMapping/>
  </p:clrMapOvr>
  <p:transition spd="slow">
    <p:pull/>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0035"/>
          </a:xfrm>
          <a:prstGeom prst="rect">
            <a:avLst/>
          </a:prstGeom>
        </p:spPr>
      </p:pic>
      <p:sp>
        <p:nvSpPr>
          <p:cNvPr id="3" name="TextBox 2"/>
          <p:cNvSpPr txBox="1"/>
          <p:nvPr/>
        </p:nvSpPr>
        <p:spPr>
          <a:xfrm>
            <a:off x="0" y="0"/>
            <a:ext cx="9144000" cy="6740307"/>
          </a:xfrm>
          <a:prstGeom prst="rect">
            <a:avLst/>
          </a:prstGeom>
          <a:noFill/>
        </p:spPr>
        <p:txBody>
          <a:bodyPr wrap="square" rtlCol="0">
            <a:spAutoFit/>
          </a:bodyPr>
          <a:lstStyle/>
          <a:p>
            <a:r>
              <a:rPr lang="ru-RU" dirty="0"/>
              <a:t>Они  повторяют эти движения. На занятиях можно ограничиться лишь зрительным обследованием, обводя различные части палочкой и предлагая ребятам самостоятельно определить их форму, пропорции и месторасположение. </a:t>
            </a:r>
          </a:p>
          <a:p>
            <a:r>
              <a:rPr lang="ru-RU" dirty="0" smtClean="0"/>
              <a:t>Для </a:t>
            </a:r>
            <a:r>
              <a:rPr lang="ru-RU" dirty="0"/>
              <a:t>рассматривания перед лепкой подбирают  игрушки и скульптуры, художественно  выполненные, с красивой, но однотонной окраской. В тех случаях, когда  нет возможности подобрать подходящий предмет, можно пользоваться заранее  подготовленным образцом несколько  большего размера, чем фигурки, которые  будут лепить дети.</a:t>
            </a:r>
          </a:p>
          <a:p>
            <a:r>
              <a:rPr lang="ru-RU" dirty="0"/>
              <a:t>     Образец обычно дается до занятия с той  целью, чтобы ребята успели его рассмотреть, и остается перед ними на протяжении всего занятия. </a:t>
            </a:r>
            <a:endParaRPr lang="ru-RU" dirty="0" smtClean="0"/>
          </a:p>
          <a:p>
            <a:endParaRPr lang="ru-RU" dirty="0"/>
          </a:p>
          <a:p>
            <a:r>
              <a:rPr lang="ru-RU" dirty="0">
                <a:solidFill>
                  <a:srgbClr val="FF0000"/>
                </a:solidFill>
              </a:rPr>
              <a:t>Д</a:t>
            </a:r>
            <a:r>
              <a:rPr lang="ru-RU" dirty="0" smtClean="0">
                <a:solidFill>
                  <a:srgbClr val="FF0000"/>
                </a:solidFill>
              </a:rPr>
              <a:t>ети </a:t>
            </a:r>
            <a:r>
              <a:rPr lang="ru-RU" dirty="0">
                <a:solidFill>
                  <a:srgbClr val="FF0000"/>
                </a:solidFill>
              </a:rPr>
              <a:t>шестого года жизни</a:t>
            </a:r>
            <a:r>
              <a:rPr lang="ru-RU" dirty="0"/>
              <a:t>, как и  в предыдущих возрастных группах, сначала  повторяют и закрепляют навыки и  умения, а потом вводят новые задачи:</a:t>
            </a:r>
          </a:p>
          <a:p>
            <a:r>
              <a:rPr lang="ru-RU" dirty="0"/>
              <a:t>- делить глину на 3-4 части и создавать несложные предметы, в основе которых лежит шар, цилиндр, конус (лепка овощей, фруктов, ёжика, мышки, котика, лисички);</a:t>
            </a:r>
          </a:p>
          <a:p>
            <a:r>
              <a:rPr lang="ru-RU" dirty="0"/>
              <a:t>- лепить части в основе которых лежит диск (тарелочка, чашечка);</a:t>
            </a:r>
          </a:p>
          <a:p>
            <a:r>
              <a:rPr lang="ru-RU" dirty="0"/>
              <a:t>- лепить предметы комбинированным и пластическим способами, приёмам крепкого соединения деталей, сглаживание поверхности пальцами, стекой и увлажнённой тряпкой (собака, зайчик, белочка, самолёт, черепаха, курочка, петушок, птичка - свистулька, лисичка и др.). </a:t>
            </a:r>
          </a:p>
          <a:p>
            <a:r>
              <a:rPr lang="ru-RU" dirty="0" smtClean="0"/>
              <a:t> </a:t>
            </a:r>
            <a:r>
              <a:rPr lang="ru-RU" dirty="0"/>
              <a:t>Взрослый  обращает внимание на то, чтобы ребёнок  передавал характерные признаки предметов, их форму, придерживался  пропорций и использовал усвоенные  навыки и умения: скатывание, сплющивание, вдавливание, вытягивание, загибание, примазывание и т.п..</a:t>
            </a:r>
            <a:endParaRPr lang="ru-RU" dirty="0" smtClean="0"/>
          </a:p>
          <a:p>
            <a:endParaRPr lang="ru-RU" dirty="0"/>
          </a:p>
        </p:txBody>
      </p:sp>
    </p:spTree>
    <p:extLst>
      <p:ext uri="{BB962C8B-B14F-4D97-AF65-F5344CB8AC3E}">
        <p14:creationId xmlns:p14="http://schemas.microsoft.com/office/powerpoint/2010/main" val="3330220960"/>
      </p:ext>
    </p:extLst>
  </p:cSld>
  <p:clrMapOvr>
    <a:masterClrMapping/>
  </p:clrMapOvr>
  <p:transition spd="slow">
    <p:pull/>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73210" cy="6858000"/>
          </a:xfrm>
          <a:prstGeom prst="rect">
            <a:avLst/>
          </a:prstGeom>
        </p:spPr>
      </p:pic>
      <p:sp>
        <p:nvSpPr>
          <p:cNvPr id="3" name="TextBox 2"/>
          <p:cNvSpPr txBox="1"/>
          <p:nvPr/>
        </p:nvSpPr>
        <p:spPr>
          <a:xfrm>
            <a:off x="-31111" y="0"/>
            <a:ext cx="9127268" cy="6740307"/>
          </a:xfrm>
          <a:prstGeom prst="rect">
            <a:avLst/>
          </a:prstGeom>
          <a:noFill/>
        </p:spPr>
        <p:txBody>
          <a:bodyPr wrap="square" rtlCol="0">
            <a:spAutoFit/>
          </a:bodyPr>
          <a:lstStyle/>
          <a:p>
            <a:r>
              <a:rPr lang="ru-RU" dirty="0" smtClean="0">
                <a:solidFill>
                  <a:srgbClr val="FF0000"/>
                </a:solidFill>
              </a:rPr>
              <a:t>Методика обучения лепке – старшая группа. </a:t>
            </a:r>
          </a:p>
          <a:p>
            <a:r>
              <a:rPr lang="ru-RU" dirty="0">
                <a:latin typeface="Times New Roman" pitchFamily="18" charset="0"/>
                <a:cs typeface="Times New Roman" pitchFamily="18" charset="0"/>
              </a:rPr>
              <a:t>В этой группе воспитатель предоставляет детям больше самостоятельности в выборе темы, в возможности обдумать ее заранее и выполнить. Учить детей планировать свою работу можно во время наблюдений, перед чтением литературных произведений. Для этого необходимо их предупредить, что они будут лепить тот предмет, который рассматривают на картинке или о котором им читают. Это дает возможность заранее настроить детей на предстоящее занятие, четко воспринять особенности предмета и в какой-то степени обдумать его изображение. Если ребенок будет твердо знать, над чем он должен работать, то это даст ему возможность более целенаправленно и уверенно заниматься лепкой</a:t>
            </a:r>
            <a:r>
              <a:rPr lang="ru-RU" dirty="0" smtClean="0">
                <a:latin typeface="Times New Roman" pitchFamily="18" charset="0"/>
                <a:cs typeface="Times New Roman" pitchFamily="18" charset="0"/>
              </a:rPr>
              <a:t>.</a:t>
            </a:r>
          </a:p>
          <a:p>
            <a:r>
              <a:rPr lang="ru-RU" dirty="0">
                <a:latin typeface="Times New Roman" pitchFamily="18" charset="0"/>
                <a:cs typeface="Times New Roman" pitchFamily="18" charset="0"/>
              </a:rPr>
              <a:t>Важно, чтобы дети научились понимать и передавать в лепке характер изображаемого. </a:t>
            </a:r>
            <a:endParaRPr lang="ru-RU" dirty="0" smtClean="0">
              <a:latin typeface="Times New Roman" pitchFamily="18" charset="0"/>
              <a:cs typeface="Times New Roman" pitchFamily="18" charset="0"/>
            </a:endParaRPr>
          </a:p>
          <a:p>
            <a:r>
              <a:rPr lang="ru-RU" dirty="0" smtClean="0">
                <a:latin typeface="Times New Roman" pitchFamily="18" charset="0"/>
                <a:cs typeface="Times New Roman" pitchFamily="18" charset="0"/>
              </a:rPr>
              <a:t>Для </a:t>
            </a:r>
            <a:r>
              <a:rPr lang="ru-RU" dirty="0">
                <a:latin typeface="Times New Roman" pitchFamily="18" charset="0"/>
                <a:cs typeface="Times New Roman" pitchFamily="18" charset="0"/>
              </a:rPr>
              <a:t>этого воспитатель должен подбирать для изображения предметы с ярко выраженными чертами.</a:t>
            </a:r>
          </a:p>
          <a:p>
            <a:r>
              <a:rPr lang="ru-RU" dirty="0">
                <a:latin typeface="Times New Roman" pitchFamily="18" charset="0"/>
                <a:cs typeface="Times New Roman" pitchFamily="18" charset="0"/>
              </a:rPr>
              <a:t>Ребята, как и в предыдущей группе, предварительно рассматривают предметы. В основном для изобразительной деятельности нужно развивать в детях зрительное восприятие окружающего на основе приобретенных знаний и опыта. Зрительный анализ здесь воспитатель проводит так же, как и в других группах. Для демонстрируемого предмета желательно иметь специальное приспособление - подставку с поворотным кругом, что даст возможность показать ребенку противоположную сторону предмета. После этого предмет снова возвращают в прежнее положение. Дети 5-6 лет уже в состоянии проанализировать строение, форму предметов. Воспитатель предлагает ребятам рассказать о ней, дать описание ее характерных особенностей. Если дети затрудняются ответить, то воспитатель это делает сам. Многие способы лепки детям знакомы. Они умеют создавать основные формы, видоизменять их, а следовательно, воспитателю нет надобности прибегать к показу изображения на каждом занятии.</a:t>
            </a:r>
          </a:p>
        </p:txBody>
      </p:sp>
    </p:spTree>
    <p:extLst>
      <p:ext uri="{BB962C8B-B14F-4D97-AF65-F5344CB8AC3E}">
        <p14:creationId xmlns:p14="http://schemas.microsoft.com/office/powerpoint/2010/main" val="2645261117"/>
      </p:ext>
    </p:extLst>
  </p:cSld>
  <p:clrMapOvr>
    <a:masterClrMapping/>
  </p:clrMapOvr>
  <p:transition spd="slow">
    <p:pull/>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Box 2"/>
          <p:cNvSpPr txBox="1"/>
          <p:nvPr/>
        </p:nvSpPr>
        <p:spPr>
          <a:xfrm>
            <a:off x="0" y="0"/>
            <a:ext cx="9144000" cy="7017306"/>
          </a:xfrm>
          <a:prstGeom prst="rect">
            <a:avLst/>
          </a:prstGeom>
          <a:noFill/>
        </p:spPr>
        <p:txBody>
          <a:bodyPr wrap="square" rtlCol="0">
            <a:spAutoFit/>
          </a:bodyPr>
          <a:lstStyle/>
          <a:p>
            <a:r>
              <a:rPr lang="ru-RU" dirty="0">
                <a:latin typeface="Times New Roman" pitchFamily="18" charset="0"/>
                <a:cs typeface="Times New Roman" pitchFamily="18" charset="0"/>
              </a:rPr>
              <a:t>Задача воспитателя - понять замысел ребенка и помочь ему, если это необходимо, в его осуществлении. Тем ребятам, которые неудачно выбрали способ лепки, нужно доказать, что есть другой, наиболее удобный и подходящий.</a:t>
            </a:r>
          </a:p>
          <a:p>
            <a:r>
              <a:rPr lang="ru-RU" dirty="0">
                <a:latin typeface="Times New Roman" pitchFamily="18" charset="0"/>
                <a:cs typeface="Times New Roman" pitchFamily="18" charset="0"/>
              </a:rPr>
              <a:t>Важно, чтобы дети из множества возможных способов научились выбирать наиболее эффективный, который позволит создать выразительный образ.</a:t>
            </a:r>
          </a:p>
          <a:p>
            <a:r>
              <a:rPr lang="ru-RU" dirty="0">
                <a:latin typeface="Times New Roman" pitchFamily="18" charset="0"/>
                <a:cs typeface="Times New Roman" pitchFamily="18" charset="0"/>
              </a:rPr>
              <a:t>Например, собаку или кошку можно вылепить способом вытягивания из целого куска глины или из отдельных частей</a:t>
            </a:r>
            <a:r>
              <a:rPr lang="ru-RU" dirty="0" smtClean="0">
                <a:latin typeface="Times New Roman" pitchFamily="18" charset="0"/>
                <a:cs typeface="Times New Roman" pitchFamily="18" charset="0"/>
              </a:rPr>
              <a:t>.</a:t>
            </a:r>
          </a:p>
          <a:p>
            <a:r>
              <a:rPr lang="ru-RU" dirty="0">
                <a:latin typeface="Times New Roman" pitchFamily="18" charset="0"/>
                <a:cs typeface="Times New Roman" pitchFamily="18" charset="0"/>
              </a:rPr>
              <a:t>Лепка из отдельных частей более длительна и в результате детского исполнения дает в основном статичный образ, а из целого куска дает возможность сразу наметить основные детали, установить их в нужном положении. Этот способ сложный, но в старшей группе дети с ним знакомы и могут самостоятельно его применять. Трудность вытягивания формы из целого куска для ребенка заключается в том, что нужно на глаз определить количество глины для той или иной части.</a:t>
            </a:r>
          </a:p>
          <a:p>
            <a:r>
              <a:rPr lang="ru-RU" dirty="0">
                <a:latin typeface="Times New Roman" pitchFamily="18" charset="0"/>
                <a:cs typeface="Times New Roman" pitchFamily="18" charset="0"/>
              </a:rPr>
              <a:t>Дети 5-6 лет уже могут на глаз определять, сколько потребуется глины для частей, но дальнейший процесс - уточнение пропорций и формы - ребенку еще сложен. И здесь должен помочь воспитатель, указывая на недостатки в изображении. Помощь эта заключается в наводящих вопросах, дополнительном анализе формы, подсказе некоторых изобразительных средств. Кроме того, детям необходимо читать интересные рассказы, сказки, стихи, в которых ярко раскрывается тот или иной образ. Иногда используются загадки, но, как и в средней группе, надо подобрать тексты так, чтобы описание предмета больше касалось перечисления частей, формы, размеров, действий. В конце занятия воспитатель показывает детям их работы и предлагает оценить, как соблюдены пропорции, выполнены форма и движение. Ребята отвечают, а воспитатель дополняет их ответы. Важно, чтобы дети научились критически и доброжелательно оценивать свою лепку и работу товарищей.</a:t>
            </a:r>
          </a:p>
        </p:txBody>
      </p:sp>
    </p:spTree>
    <p:extLst>
      <p:ext uri="{BB962C8B-B14F-4D97-AF65-F5344CB8AC3E}">
        <p14:creationId xmlns:p14="http://schemas.microsoft.com/office/powerpoint/2010/main" val="3097260139"/>
      </p:ext>
    </p:extLst>
  </p:cSld>
  <p:clrMapOvr>
    <a:masterClrMapping/>
  </p:clrMapOvr>
  <p:transition spd="slow">
    <p:pull/>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Box 2"/>
          <p:cNvSpPr txBox="1"/>
          <p:nvPr/>
        </p:nvSpPr>
        <p:spPr>
          <a:xfrm>
            <a:off x="0" y="79158"/>
            <a:ext cx="9144000" cy="6463308"/>
          </a:xfrm>
          <a:prstGeom prst="rect">
            <a:avLst/>
          </a:prstGeom>
          <a:noFill/>
        </p:spPr>
        <p:txBody>
          <a:bodyPr wrap="square" rtlCol="0">
            <a:spAutoFit/>
          </a:bodyPr>
          <a:lstStyle/>
          <a:p>
            <a:r>
              <a:rPr lang="ru-RU" dirty="0">
                <a:solidFill>
                  <a:srgbClr val="FF0000"/>
                </a:solidFill>
              </a:rPr>
              <a:t> В работе с детьми </a:t>
            </a:r>
            <a:r>
              <a:rPr lang="ru-RU" dirty="0" smtClean="0">
                <a:solidFill>
                  <a:srgbClr val="FF0000"/>
                </a:solidFill>
              </a:rPr>
              <a:t>седьмого -</a:t>
            </a:r>
            <a:r>
              <a:rPr lang="ru-RU" dirty="0">
                <a:solidFill>
                  <a:srgbClr val="FF0000"/>
                </a:solidFill>
              </a:rPr>
              <a:t>восьмого года жизни </a:t>
            </a:r>
            <a:r>
              <a:rPr lang="ru-RU" dirty="0"/>
              <a:t>взрослый обращает внимание на правильное отображение предметов, учит добиваться точности в воспроизведении  их характерных признаков, замечать черты сходства и отличия, придерживаться пропорций, соотносить отдельные детали с общим изображением (лепка фруктов, овощей, птиц, зверей, посуды, человека и др.). </a:t>
            </a:r>
          </a:p>
          <a:p>
            <a:r>
              <a:rPr lang="ru-RU" dirty="0">
                <a:solidFill>
                  <a:srgbClr val="FF0000"/>
                </a:solidFill>
              </a:rPr>
              <a:t> </a:t>
            </a:r>
            <a:r>
              <a:rPr lang="ru-RU" dirty="0" smtClean="0">
                <a:solidFill>
                  <a:srgbClr val="FF0000"/>
                </a:solidFill>
              </a:rPr>
              <a:t>Методика </a:t>
            </a:r>
            <a:r>
              <a:rPr lang="ru-RU" dirty="0">
                <a:solidFill>
                  <a:srgbClr val="FF0000"/>
                </a:solidFill>
              </a:rPr>
              <a:t>обучения </a:t>
            </a:r>
            <a:r>
              <a:rPr lang="ru-RU" dirty="0" smtClean="0">
                <a:solidFill>
                  <a:srgbClr val="FF0000"/>
                </a:solidFill>
              </a:rPr>
              <a:t>лепке – подготовительная группа.</a:t>
            </a:r>
          </a:p>
          <a:p>
            <a:r>
              <a:rPr lang="ru-RU" dirty="0">
                <a:latin typeface="Times New Roman" pitchFamily="18" charset="0"/>
                <a:cs typeface="Times New Roman" pitchFamily="18" charset="0"/>
              </a:rPr>
              <a:t>В этой группе большое внимание воспитатель должен уделять обучению детей умению планировать свою работу, обдумывать заранее изображение формы предмета и его динамику. Это необходимо для развития детской самостоятельности и творческой активности. Здесь детям так же, как и в старшей группе, предлагается еще до занятия обдумать содержание лепки, некоторые ее приемы изображения и даже материал. Например, предлагается лепить по выбору зверей из зоопарка. Воспитатель дает детям задание - выбрать и обдумать содержание для изображения, форму пропорции, положение, а также количество глины, длину каркасов. Только после этого ребята приступают к работе.</a:t>
            </a:r>
          </a:p>
          <a:p>
            <a:r>
              <a:rPr lang="ru-RU" dirty="0">
                <a:latin typeface="Times New Roman" pitchFamily="18" charset="0"/>
                <a:cs typeface="Times New Roman" pitchFamily="18" charset="0"/>
              </a:rPr>
              <a:t>Для формирования зрительных восприятий воспитатель показывает детям игрушки, изображающие людей, животных, картинки с изображением отдельных предметов и эпизодов из сказок и рассказов.</a:t>
            </a:r>
          </a:p>
          <a:p>
            <a:r>
              <a:rPr lang="ru-RU" dirty="0">
                <a:latin typeface="Times New Roman" pitchFamily="18" charset="0"/>
                <a:cs typeface="Times New Roman" pitchFamily="18" charset="0"/>
              </a:rPr>
              <a:t>Во время наблюдения и рассматривания разных предметов воспитатель предлагает ребятам внимательнее присмотреться к форме, пропорции, положению частей и действию, фактуре, некоторым деталям и дополнительным предметам, усиливающим характеристику образа.</a:t>
            </a:r>
            <a:endParaRPr lang="ru-RU" dirty="0" smtClean="0">
              <a:latin typeface="Times New Roman" pitchFamily="18" charset="0"/>
              <a:cs typeface="Times New Roman" pitchFamily="18" charset="0"/>
            </a:endParaRPr>
          </a:p>
          <a:p>
            <a:r>
              <a:rPr lang="ru-RU" dirty="0">
                <a:latin typeface="Times New Roman" pitchFamily="18" charset="0"/>
                <a:cs typeface="Times New Roman" pitchFamily="18" charset="0"/>
              </a:rPr>
              <a:t> Очень важно, чтобы ребята учились видеть характерные черты предметов, умели их отбирать, а для этого необходимо знакомить их с выразительными, легко запоминающимися образами</a:t>
            </a:r>
          </a:p>
        </p:txBody>
      </p:sp>
    </p:spTree>
    <p:extLst>
      <p:ext uri="{BB962C8B-B14F-4D97-AF65-F5344CB8AC3E}">
        <p14:creationId xmlns:p14="http://schemas.microsoft.com/office/powerpoint/2010/main" val="233832747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218429" cy="6858000"/>
          </a:xfrm>
          <a:prstGeom prst="rect">
            <a:avLst/>
          </a:prstGeom>
        </p:spPr>
      </p:pic>
      <p:sp>
        <p:nvSpPr>
          <p:cNvPr id="3" name="TextBox 2"/>
          <p:cNvSpPr txBox="1"/>
          <p:nvPr/>
        </p:nvSpPr>
        <p:spPr>
          <a:xfrm>
            <a:off x="0" y="0"/>
            <a:ext cx="9218428" cy="6894195"/>
          </a:xfrm>
          <a:prstGeom prst="rect">
            <a:avLst/>
          </a:prstGeom>
          <a:noFill/>
        </p:spPr>
        <p:txBody>
          <a:bodyPr wrap="square" rtlCol="0">
            <a:spAutoFit/>
          </a:bodyPr>
          <a:lstStyle/>
          <a:p>
            <a:r>
              <a:rPr lang="ru-RU" dirty="0">
                <a:latin typeface="Times New Roman" pitchFamily="18" charset="0"/>
                <a:cs typeface="Times New Roman" pitchFamily="18" charset="0"/>
              </a:rPr>
              <a:t>С интересом ребята будут рассматривать сказочных персонажей: Бабу Ягу, Емелю, Снегурочку, Василису Прекрасную, Царевну-лягушку и др.</a:t>
            </a:r>
          </a:p>
          <a:p>
            <a:r>
              <a:rPr lang="ru-RU" dirty="0">
                <a:latin typeface="Times New Roman" pitchFamily="18" charset="0"/>
                <a:cs typeface="Times New Roman" pitchFamily="18" charset="0"/>
              </a:rPr>
              <a:t>Отличительные черты быстрее запомнятся детям, их легче изображать в лепке. Например, вылепив длинную шею жирафа, ребенок сразу делает образ похожим и выразительным. Но это не все: нужно изобразить и специфические пропорции ног, а поэтому воспитатель выделяет несколько отличительных признаков. Так, при рассматривании жирафа он обращает внимание детей на пропорции, форму частей, детали на голове - уши, рожки</a:t>
            </a:r>
            <a:r>
              <a:rPr lang="ru-RU" dirty="0" smtClean="0">
                <a:latin typeface="Times New Roman" pitchFamily="18" charset="0"/>
                <a:cs typeface="Times New Roman" pitchFamily="18" charset="0"/>
              </a:rPr>
              <a:t>.</a:t>
            </a:r>
          </a:p>
          <a:p>
            <a:r>
              <a:rPr lang="ru-RU" dirty="0">
                <a:latin typeface="Times New Roman" pitchFamily="18" charset="0"/>
                <a:cs typeface="Times New Roman" pitchFamily="18" charset="0"/>
              </a:rPr>
              <a:t>важно, чтобы дошкольники параллельно овладевали изображением предмета в определенном положении, в действии. Движение в лепке дается им легче, чем в рисунке, так как они реально действуют с частями предмета и им не нужно прибегать к условным способам изображения, как в рисунке. Важно, чтобы ребенок хорошо представлял, как сгибаются руки, ноги человека во время ходьбы, бега, прыжка, как вытягивает шею гусь в момент обороны, как бежит собака и т. д. Воспитатель предлагает ребятам самим принять те позы, которые они собираются изобразить. Уже в начале занятия воспитатель стремится наводящими вопросами подвести ребят к самостоятельному решению хода работы. Затем, стремясь сохранить индивидуальность в работе каждого ребенка, он показывает детям некоторые средства лепки, которые помогут сделать образ более точным и выразительным.</a:t>
            </a:r>
          </a:p>
          <a:p>
            <a:r>
              <a:rPr lang="ru-RU" sz="1700" dirty="0">
                <a:latin typeface="Times New Roman" pitchFamily="18" charset="0"/>
                <a:cs typeface="Times New Roman" pitchFamily="18" charset="0"/>
              </a:rPr>
              <a:t>Отдельные приемы, как, например, изображение фактуры стекой, можно показать всем ребятам сразу, но в основном приходится подсказывать или показывать отдельно каждому.</a:t>
            </a:r>
          </a:p>
          <a:p>
            <a:r>
              <a:rPr lang="ru-RU" sz="1700" dirty="0">
                <a:latin typeface="Times New Roman" pitchFamily="18" charset="0"/>
                <a:cs typeface="Times New Roman" pitchFamily="18" charset="0"/>
              </a:rPr>
              <a:t>Индивидуальная работа в данной группе приобретает особое значение на занятиях по изобразительной деятельности. Фронтальный показ способов лепки используют ограниченно, так как все внимание педагог направляет на сохранение творческих проявлений у детей. Воспитатель наблюдает, как ребенок планирует работу, с чего начал ее (заготовил части, разделив глину, или собирается лепить из целого куска). Вопросами педагог направляет ребят на правильное изображение характерной и выразительной формы и динамики. </a:t>
            </a:r>
          </a:p>
        </p:txBody>
      </p:sp>
    </p:spTree>
    <p:extLst>
      <p:ext uri="{BB962C8B-B14F-4D97-AF65-F5344CB8AC3E}">
        <p14:creationId xmlns:p14="http://schemas.microsoft.com/office/powerpoint/2010/main" val="133885579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Box 2"/>
          <p:cNvSpPr txBox="1"/>
          <p:nvPr/>
        </p:nvSpPr>
        <p:spPr>
          <a:xfrm>
            <a:off x="0" y="0"/>
            <a:ext cx="8784976" cy="7017306"/>
          </a:xfrm>
          <a:prstGeom prst="rect">
            <a:avLst/>
          </a:prstGeom>
          <a:noFill/>
        </p:spPr>
        <p:txBody>
          <a:bodyPr wrap="square" rtlCol="0">
            <a:spAutoFit/>
          </a:bodyPr>
          <a:lstStyle/>
          <a:p>
            <a:r>
              <a:rPr lang="ru-RU" dirty="0">
                <a:latin typeface="Times New Roman" pitchFamily="18" charset="0"/>
                <a:cs typeface="Times New Roman" pitchFamily="18" charset="0"/>
              </a:rPr>
              <a:t>Если ребята лепят не по воображению, а с модели, то тем, кто затрудняется, воспитатель предлагает еще раз осмотреть предмет с целью уточнения формы. Лепка с модели (натуры) предлагается ребятам с большой осторожностью, только для более глубокого анализа формы и пропорций предмета. Стараясь развить в детях большую самостоятельность, педагог, после того как определил задание и дал необходимые указания, некоторое время остается в стороне и дает ребятам возможность самостоятельно начать изображение. По мере того как они начинают работать, он подходит к ним и дает необходимые указания. Если предполагается коллективная лепка, то воспитатель распределяет детей на группы и каждой дает задание. В конце занятия все обсуждают вылепленные фигурки, сравнивают их с моделью или с тем, что когда-то видели.</a:t>
            </a:r>
          </a:p>
          <a:p>
            <a:r>
              <a:rPr lang="ru-RU" dirty="0">
                <a:latin typeface="Times New Roman" pitchFamily="18" charset="0"/>
                <a:cs typeface="Times New Roman" pitchFamily="18" charset="0"/>
              </a:rPr>
              <a:t>В основном дети сами дают оценку изделиям. В тех случаях, если работы мелкие, их помещают на специальную доску с фамилиями, а если крупные (сюжетная лепка), то ребятам дают метки, и они прикрепляют их к своим работам. Приучая детей предварительно обдумывать замысел, можно иногда предлагать делать карандашные эскизы. Особенно это целесообразно, когда они лепят бусы и декоративные пластинки</a:t>
            </a:r>
            <a:r>
              <a:rPr lang="ru-RU" dirty="0" smtClean="0">
                <a:latin typeface="Times New Roman" pitchFamily="18" charset="0"/>
                <a:cs typeface="Times New Roman" pitchFamily="18" charset="0"/>
              </a:rPr>
              <a:t>.</a:t>
            </a:r>
          </a:p>
          <a:p>
            <a:r>
              <a:rPr lang="ru-RU" dirty="0">
                <a:latin typeface="Times New Roman" pitchFamily="18" charset="0"/>
                <a:cs typeface="Times New Roman" pitchFamily="18" charset="0"/>
              </a:rPr>
              <a:t> Для того чтобы научить детей работать над эскизом, а затем по нему создавать пластинку, педагог проделывает всю работу сам, а ребята наблюдают. Далее им дается задание - нарисовать пластинку с узором и на занятии ее вылепить.</a:t>
            </a:r>
          </a:p>
          <a:p>
            <a:r>
              <a:rPr lang="ru-RU" dirty="0">
                <a:latin typeface="Times New Roman" pitchFamily="18" charset="0"/>
                <a:cs typeface="Times New Roman" pitchFamily="18" charset="0"/>
              </a:rPr>
              <a:t>Изготовление декоративных пластинок с рельефными изображениями можно начать с беседы о том, какими они бывают, затем организовать выставку из готовых изделий. От воспитателя дети должны узнать, что глина для изготовления пластинок должна быть очень мягкая, а краска, которой их окрашивают, называется ангобом, ее готовят из глины и воды (глину разводят водой до густоты жидкой сметаны) и наносят кистью на изделие толстым слоем путем </a:t>
            </a:r>
            <a:r>
              <a:rPr lang="ru-RU" dirty="0" err="1">
                <a:latin typeface="Times New Roman" pitchFamily="18" charset="0"/>
                <a:cs typeface="Times New Roman" pitchFamily="18" charset="0"/>
              </a:rPr>
              <a:t>примакивания</a:t>
            </a:r>
            <a:r>
              <a:rPr lang="ru-RU" dirty="0">
                <a:latin typeface="Times New Roman" pitchFamily="18" charset="0"/>
                <a:cs typeface="Times New Roman" pitchFamily="18" charset="0"/>
              </a:rPr>
              <a:t> кисти к изделию. </a:t>
            </a:r>
          </a:p>
        </p:txBody>
      </p:sp>
    </p:spTree>
    <p:extLst>
      <p:ext uri="{BB962C8B-B14F-4D97-AF65-F5344CB8AC3E}">
        <p14:creationId xmlns:p14="http://schemas.microsoft.com/office/powerpoint/2010/main" val="1172017888"/>
      </p:ext>
    </p:extLst>
  </p:cSld>
  <p:clrMapOvr>
    <a:masterClrMapping/>
  </p:clrMapOvr>
  <p:transition spd="slow">
    <p:pull/>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Box 2"/>
          <p:cNvSpPr txBox="1"/>
          <p:nvPr/>
        </p:nvSpPr>
        <p:spPr>
          <a:xfrm>
            <a:off x="0" y="1071"/>
            <a:ext cx="9144000" cy="3508653"/>
          </a:xfrm>
          <a:prstGeom prst="rect">
            <a:avLst/>
          </a:prstGeom>
          <a:noFill/>
        </p:spPr>
        <p:txBody>
          <a:bodyPr wrap="square" rtlCol="0">
            <a:spAutoFit/>
          </a:bodyPr>
          <a:lstStyle/>
          <a:p>
            <a:r>
              <a:rPr lang="ru-RU" sz="2400" dirty="0">
                <a:solidFill>
                  <a:srgbClr val="FF0000"/>
                </a:solidFill>
                <a:latin typeface="Times New Roman" pitchFamily="18" charset="0"/>
                <a:cs typeface="Times New Roman" pitchFamily="18" charset="0"/>
              </a:rPr>
              <a:t>Виды  лепки. </a:t>
            </a:r>
          </a:p>
          <a:p>
            <a:endParaRPr lang="ru-RU" dirty="0">
              <a:latin typeface="Times New Roman" pitchFamily="18" charset="0"/>
              <a:cs typeface="Times New Roman" pitchFamily="18" charset="0"/>
            </a:endParaRPr>
          </a:p>
          <a:p>
            <a:r>
              <a:rPr lang="ru-RU" dirty="0">
                <a:latin typeface="Times New Roman" pitchFamily="18" charset="0"/>
                <a:cs typeface="Times New Roman" pitchFamily="18" charset="0"/>
              </a:rPr>
              <a:t>     В работе с детьми используются три  вида лепки: </a:t>
            </a:r>
            <a:r>
              <a:rPr lang="ru-RU" dirty="0">
                <a:solidFill>
                  <a:srgbClr val="FF0000"/>
                </a:solidFill>
                <a:latin typeface="Times New Roman" pitchFamily="18" charset="0"/>
                <a:cs typeface="Times New Roman" pitchFamily="18" charset="0"/>
              </a:rPr>
              <a:t>лепка предметная, сюжетная и декоративная.</a:t>
            </a:r>
            <a:r>
              <a:rPr lang="ru-RU" dirty="0">
                <a:latin typeface="Times New Roman" pitchFamily="18" charset="0"/>
                <a:cs typeface="Times New Roman" pitchFamily="18" charset="0"/>
              </a:rPr>
              <a:t> Каждый из этих видов имеет свои особенности и задачи.</a:t>
            </a:r>
          </a:p>
          <a:p>
            <a:r>
              <a:rPr lang="ru-RU" dirty="0">
                <a:latin typeface="Times New Roman" pitchFamily="18" charset="0"/>
                <a:cs typeface="Times New Roman" pitchFamily="18" charset="0"/>
              </a:rPr>
              <a:t>      В </a:t>
            </a:r>
            <a:r>
              <a:rPr lang="ru-RU" dirty="0">
                <a:solidFill>
                  <a:srgbClr val="FF0000"/>
                </a:solidFill>
                <a:latin typeface="Times New Roman" pitchFamily="18" charset="0"/>
                <a:cs typeface="Times New Roman" pitchFamily="18" charset="0"/>
              </a:rPr>
              <a:t>предметной лепке </a:t>
            </a:r>
            <a:r>
              <a:rPr lang="ru-RU" dirty="0">
                <a:latin typeface="Times New Roman" pitchFamily="18" charset="0"/>
                <a:cs typeface="Times New Roman" pitchFamily="18" charset="0"/>
              </a:rPr>
              <a:t>изображение отдельных предметов для ребенка является более простым, чем в рисовании. Дети с интересом лепят фигуры людей и животных. В результате обучения детей можно подвести к относительно правильному изображению человека и животного, хотя при лепке этих предметов они придают лишь наиболее яркие , характерные признаки, а форма основных частей остается обобщенной .</a:t>
            </a:r>
          </a:p>
          <a:p>
            <a:r>
              <a:rPr lang="ru-RU" dirty="0">
                <a:latin typeface="Times New Roman" pitchFamily="18" charset="0"/>
                <a:cs typeface="Times New Roman" pitchFamily="18" charset="0"/>
              </a:rPr>
              <a:t>      В связи с этим перед  детским  садом встает задача обучить детей  умению изображать в лепке основанную форму предметов и наиболее яркие, характерные их признаки. </a:t>
            </a:r>
            <a:endParaRPr lang="ru-RU" dirty="0" smtClean="0">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pic>
        <p:nvPicPr>
          <p:cNvPr id="1026" name="Picture 2" descr="C:\Users\Администратор\Desktop\мульт\люся\Новая папка\призентация портфолио\порфолио\маша и медведь\Новая папка\Новая папка\Новая папка\i (3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977" y="3360607"/>
            <a:ext cx="3871405" cy="2840793"/>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Администратор\Desktop\мульт\люся\Новая папка\призентация портфолио\порфолио\маша и медведь\Новая папка\Новая папка\Новая папка\i (3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3252502"/>
            <a:ext cx="3744416" cy="29488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663756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54633" cy="6858000"/>
          </a:xfrm>
          <a:prstGeom prst="rect">
            <a:avLst/>
          </a:prstGeom>
        </p:spPr>
      </p:pic>
      <p:sp>
        <p:nvSpPr>
          <p:cNvPr id="3" name="TextBox 2"/>
          <p:cNvSpPr txBox="1"/>
          <p:nvPr/>
        </p:nvSpPr>
        <p:spPr>
          <a:xfrm>
            <a:off x="0" y="0"/>
            <a:ext cx="9144000" cy="4893647"/>
          </a:xfrm>
          <a:prstGeom prst="rect">
            <a:avLst/>
          </a:prstGeom>
          <a:noFill/>
        </p:spPr>
        <p:txBody>
          <a:bodyPr wrap="square" rtlCol="0">
            <a:spAutoFit/>
          </a:bodyPr>
          <a:lstStyle/>
          <a:p>
            <a:r>
              <a:rPr lang="ru-RU" sz="2400" dirty="0">
                <a:solidFill>
                  <a:srgbClr val="FF0000"/>
                </a:solidFill>
                <a:latin typeface="Times New Roman" pitchFamily="18" charset="0"/>
                <a:cs typeface="Times New Roman" pitchFamily="18" charset="0"/>
              </a:rPr>
              <a:t>Сюжетная  лепка </a:t>
            </a:r>
            <a:r>
              <a:rPr lang="ru-RU" dirty="0">
                <a:latin typeface="Times New Roman" pitchFamily="18" charset="0"/>
                <a:cs typeface="Times New Roman" pitchFamily="18" charset="0"/>
              </a:rPr>
              <a:t>требует от детей большого объема работы, так как нужно вылепить каждый предмет, входящий в композицию, установить его в нужном положении на подставке или без нее дополнить лепку деталями.</a:t>
            </a:r>
          </a:p>
          <a:p>
            <a:r>
              <a:rPr lang="ru-RU" dirty="0">
                <a:latin typeface="Times New Roman" pitchFamily="18" charset="0"/>
                <a:cs typeface="Times New Roman" pitchFamily="18" charset="0"/>
              </a:rPr>
              <a:t>      Сюжетом для лепки могут служить  эпизоды  из окружающей жизни, содержание некоторых  сказок, рассказов.</a:t>
            </a:r>
          </a:p>
          <a:p>
            <a:r>
              <a:rPr lang="ru-RU" dirty="0">
                <a:latin typeface="Times New Roman" pitchFamily="18" charset="0"/>
                <a:cs typeface="Times New Roman" pitchFamily="18" charset="0"/>
              </a:rPr>
              <a:t>      Выразительность сюжетных композиций зависит не только от того как дети умеют изображать форму, но и от того, как они связывают  фигуры между собой изображением действия.</a:t>
            </a:r>
          </a:p>
          <a:p>
            <a:r>
              <a:rPr lang="ru-RU" dirty="0">
                <a:latin typeface="Times New Roman" pitchFamily="18" charset="0"/>
                <a:cs typeface="Times New Roman" pitchFamily="18" charset="0"/>
              </a:rPr>
              <a:t>      Основные  задачи при обучении сюжетной лепке  следующие: научить детей задумывать и изображать лепные композиции из 2-3 предметов; учить творчески подходить  к решению сюжета, выделяя основное; использовать во время лепки знание формы, пропорций предметов, свои наблюдения за действиями живых объектов, различные  приемы  лепки.</a:t>
            </a:r>
          </a:p>
          <a:p>
            <a:r>
              <a:rPr lang="ru-RU" dirty="0">
                <a:latin typeface="Times New Roman" pitchFamily="18" charset="0"/>
                <a:cs typeface="Times New Roman" pitchFamily="18" charset="0"/>
              </a:rPr>
              <a:t>      Сюжетная  лепка проводится лишь в старшей  и подготовительной группах. Связано  это с тем, что ребенку нужно  много знать о предметах и  уметь пользоваться разными приемами изображения. В предшествующих группах дети лишь подводятся к сюжетной лепке и накапливают необходимые знания и умения.</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4528409"/>
            <a:ext cx="3339066" cy="22753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79712" y="4857582"/>
            <a:ext cx="1800200" cy="1946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7785826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Box 2"/>
          <p:cNvSpPr txBox="1"/>
          <p:nvPr/>
        </p:nvSpPr>
        <p:spPr>
          <a:xfrm>
            <a:off x="0" y="0"/>
            <a:ext cx="9144000" cy="4616648"/>
          </a:xfrm>
          <a:prstGeom prst="rect">
            <a:avLst/>
          </a:prstGeom>
          <a:noFill/>
        </p:spPr>
        <p:txBody>
          <a:bodyPr wrap="square" rtlCol="0">
            <a:spAutoFit/>
          </a:bodyPr>
          <a:lstStyle/>
          <a:p>
            <a:r>
              <a:rPr lang="ru-RU" dirty="0"/>
              <a:t> </a:t>
            </a:r>
            <a:r>
              <a:rPr lang="ru-RU" sz="2400" dirty="0">
                <a:solidFill>
                  <a:srgbClr val="FF0000"/>
                </a:solidFill>
                <a:latin typeface="Times New Roman" pitchFamily="18" charset="0"/>
                <a:cs typeface="Times New Roman" pitchFamily="18" charset="0"/>
              </a:rPr>
              <a:t>Декоративная  лепка. </a:t>
            </a:r>
            <a:r>
              <a:rPr lang="ru-RU" dirty="0">
                <a:latin typeface="Times New Roman" pitchFamily="18" charset="0"/>
                <a:cs typeface="Times New Roman" pitchFamily="18" charset="0"/>
              </a:rPr>
              <a:t>Одним из средств эстетического воспитания является знакомство детей с народным прикладным искусством, с разными его видами, в том числе и мелкой декоративной пластикой народных умельцев. Красивые обобщенные формы, изображающие кукол, зверей, птиц с условной яркой росписью, радуют детей и положительно влияют на развитие их художественного вкуса, расширяют детские представления и фантазию. Ребятам нравятся декоративные сосуды, созданные гончарами разных народов. Дети охотно рассматривают простые, а иногда и замысловатые формы кружек, солонок, кашпо и других изделий.</a:t>
            </a:r>
          </a:p>
          <a:p>
            <a:r>
              <a:rPr lang="ru-RU" dirty="0">
                <a:latin typeface="Times New Roman" pitchFamily="18" charset="0"/>
                <a:cs typeface="Times New Roman" pitchFamily="18" charset="0"/>
              </a:rPr>
              <a:t>      Наблюдая  мелкую декоративную пластику народных мастеров, старшие дошкольники могут  сами создавать  интересные изделия, которые в дальнейшем можно применить  для игр, для украшения комнаты, как сувениры. Хорошо и охотно ребята лепят бусы и подвески для кукол, создают декоративные сосуды: солонки, подставки для яиц и вазы для  мелких  весенних цветов, стаканы  и подносы для карандашей . Эти  изделия могут иметь форму  листьев, цветов, зверей, их можно интересно  расписать ангобами и гуашью. К  этому виду лепки следует отнести  и создание декоративных птиц с расписными крыльями и хвостами.</a:t>
            </a:r>
          </a:p>
        </p:txBody>
      </p:sp>
      <p:pic>
        <p:nvPicPr>
          <p:cNvPr id="3074" name="Picture 2" descr="C:\Users\Администратор\Desktop\мульт\люся\Новая папка\призентация портфолио\порфолио\маша и медведь\Новая папка\Новая папка\Новая папка\image_324488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689" y="4582189"/>
            <a:ext cx="2470866" cy="2255515"/>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Администратор\Desktop\мульт\люся\Новая папка\призентация портфолио\порфолио\маша и медведь\Новая папка\Новая папка\Новая папка\i (36).jpg"/>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2791662" y="4293096"/>
            <a:ext cx="2229884" cy="254460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Users\Администратор\Desktop\лепка\i (23).jpg"/>
          <p:cNvPicPr>
            <a:picLocks noChangeAspect="1" noChangeArrowheads="1"/>
          </p:cNvPicPr>
          <p:nvPr/>
        </p:nvPicPr>
        <p:blipFill>
          <a:blip r:embed="rId6">
            <a:extLst>
              <a:ext uri="{BEBA8EAE-BF5A-486C-A8C5-ECC9F3942E4B}">
                <a14:imgProps xmlns:a14="http://schemas.microsoft.com/office/drawing/2010/main">
                  <a14:imgLayer r:embed="rId7">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5220072" y="4293096"/>
            <a:ext cx="3384376" cy="25353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75373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extBox 3"/>
          <p:cNvSpPr txBox="1"/>
          <p:nvPr/>
        </p:nvSpPr>
        <p:spPr>
          <a:xfrm>
            <a:off x="0" y="0"/>
            <a:ext cx="9144000" cy="2308324"/>
          </a:xfrm>
          <a:prstGeom prst="rect">
            <a:avLst/>
          </a:prstGeom>
          <a:noFill/>
        </p:spPr>
        <p:txBody>
          <a:bodyPr wrap="square" rtlCol="0">
            <a:spAutoFit/>
          </a:bodyPr>
          <a:lstStyle/>
          <a:p>
            <a:r>
              <a:rPr lang="ru-RU" dirty="0">
                <a:solidFill>
                  <a:srgbClr val="FF0000"/>
                </a:solidFill>
                <a:latin typeface="Times New Roman" pitchFamily="18" charset="0"/>
                <a:cs typeface="Times New Roman" pitchFamily="18" charset="0"/>
              </a:rPr>
              <a:t>Декоративная  лепка </a:t>
            </a:r>
            <a:r>
              <a:rPr lang="ru-RU" dirty="0">
                <a:latin typeface="Times New Roman" pitchFamily="18" charset="0"/>
                <a:cs typeface="Times New Roman" pitchFamily="18" charset="0"/>
              </a:rPr>
              <a:t>позволяет учить детей  предварительно обдумывать тему, создавать  заранее эскиз в виде рисунка, условно решать форму предмета и  роспись. Например, солонка в виде цветка, крылья птицы или жука расписываются  растительным или геометрическим орнаментом. Орнамент включает в себя различные  декоративные элементы. Это различные  геометрические формы (круги, квадраты, ромбы, треугольники и т. д.), растительные формы (ягоды, листья, травы, цветы и  др.). </a:t>
            </a:r>
            <a:endParaRPr lang="ru-RU" dirty="0" smtClean="0">
              <a:latin typeface="Times New Roman" pitchFamily="18" charset="0"/>
              <a:cs typeface="Times New Roman" pitchFamily="18" charset="0"/>
            </a:endParaRPr>
          </a:p>
          <a:p>
            <a:endParaRPr lang="ru-RU" dirty="0">
              <a:latin typeface="Times New Roman" pitchFamily="18" charset="0"/>
              <a:cs typeface="Times New Roman" pitchFamily="18" charset="0"/>
            </a:endParaRPr>
          </a:p>
          <a:p>
            <a:r>
              <a:rPr lang="ru-RU" dirty="0">
                <a:latin typeface="Times New Roman" pitchFamily="18" charset="0"/>
                <a:cs typeface="Times New Roman" pitchFamily="18" charset="0"/>
              </a:rPr>
              <a:t> </a:t>
            </a: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772816"/>
            <a:ext cx="3430339" cy="25378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39952" y="1921737"/>
            <a:ext cx="3330872" cy="4127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47841378"/>
      </p:ext>
    </p:extLst>
  </p:cSld>
  <p:clrMapOvr>
    <a:masterClrMapping/>
  </p:clrMapOvr>
  <p:transition spd="slow">
    <p:pull/>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218428" cy="6858000"/>
          </a:xfrm>
          <a:prstGeom prst="rect">
            <a:avLst/>
          </a:prstGeom>
        </p:spPr>
      </p:pic>
      <p:sp>
        <p:nvSpPr>
          <p:cNvPr id="4" name="TextBox 3"/>
          <p:cNvSpPr txBox="1"/>
          <p:nvPr/>
        </p:nvSpPr>
        <p:spPr>
          <a:xfrm>
            <a:off x="0" y="22206"/>
            <a:ext cx="9144000" cy="5693866"/>
          </a:xfrm>
          <a:prstGeom prst="rect">
            <a:avLst/>
          </a:prstGeom>
          <a:noFill/>
        </p:spPr>
        <p:txBody>
          <a:bodyPr wrap="square" rtlCol="0">
            <a:spAutoFit/>
          </a:bodyPr>
          <a:lstStyle/>
          <a:p>
            <a:r>
              <a:rPr lang="ru-RU" sz="2800" dirty="0">
                <a:solidFill>
                  <a:srgbClr val="FF0000"/>
                </a:solidFill>
                <a:latin typeface="Times New Roman" pitchFamily="18" charset="0"/>
                <a:cs typeface="Times New Roman" pitchFamily="18" charset="0"/>
              </a:rPr>
              <a:t>Приёмы работы во время лепки</a:t>
            </a:r>
          </a:p>
          <a:p>
            <a:r>
              <a:rPr lang="ru-RU" sz="2400" dirty="0" smtClean="0">
                <a:latin typeface="Times New Roman" pitchFamily="18" charset="0"/>
                <a:cs typeface="Times New Roman" pitchFamily="18" charset="0"/>
              </a:rPr>
              <a:t>Приёмы </a:t>
            </a:r>
            <a:r>
              <a:rPr lang="ru-RU" sz="2400" dirty="0">
                <a:latin typeface="Times New Roman" pitchFamily="18" charset="0"/>
                <a:cs typeface="Times New Roman" pitchFamily="18" charset="0"/>
              </a:rPr>
              <a:t>лепки доступна детям дошкольного  возраста во всём богатстве и разнообразии способов и приёмов. Следует иметь  в виду, что классификация способов достаточно условна, возможны переходы одного способа в другой и дополнение основного способа одним или  несколькими другими при изготовлении одной поделки.</a:t>
            </a:r>
          </a:p>
          <a:p>
            <a:r>
              <a:rPr lang="ru-RU" sz="2400" dirty="0" smtClean="0">
                <a:solidFill>
                  <a:srgbClr val="FF0000"/>
                </a:solidFill>
                <a:latin typeface="Times New Roman" pitchFamily="18" charset="0"/>
                <a:cs typeface="Times New Roman" pitchFamily="18" charset="0"/>
              </a:rPr>
              <a:t>Технику лепки </a:t>
            </a:r>
            <a:r>
              <a:rPr lang="ru-RU" sz="2400" dirty="0" smtClean="0">
                <a:latin typeface="Times New Roman" pitchFamily="18" charset="0"/>
                <a:cs typeface="Times New Roman" pitchFamily="18" charset="0"/>
              </a:rPr>
              <a:t>составляет перечень  тех действий руками, которыми дети постепенно овладевают:</a:t>
            </a:r>
          </a:p>
          <a:p>
            <a:r>
              <a:rPr lang="ru-RU" sz="2400" dirty="0" smtClean="0">
                <a:solidFill>
                  <a:srgbClr val="FF0000"/>
                </a:solidFill>
                <a:latin typeface="Times New Roman" pitchFamily="18" charset="0"/>
                <a:cs typeface="Times New Roman" pitchFamily="18" charset="0"/>
              </a:rPr>
              <a:t>Младший дошкольный возраст</a:t>
            </a:r>
            <a:r>
              <a:rPr lang="ru-RU" sz="2400" dirty="0" smtClean="0">
                <a:latin typeface="Times New Roman" pitchFamily="18" charset="0"/>
                <a:cs typeface="Times New Roman" pitchFamily="18" charset="0"/>
              </a:rPr>
              <a:t>(раскатывание, скатывание, вдавливание пальцем, прищипывание,  сплющивание, оттягивание, присоединение).</a:t>
            </a:r>
          </a:p>
          <a:p>
            <a:r>
              <a:rPr lang="ru-RU" sz="2400" dirty="0" smtClean="0">
                <a:solidFill>
                  <a:srgbClr val="FF0000"/>
                </a:solidFill>
                <a:latin typeface="Times New Roman" pitchFamily="18" charset="0"/>
                <a:cs typeface="Times New Roman" pitchFamily="18" charset="0"/>
              </a:rPr>
              <a:t>Средний дошкольный возраст добавляются </a:t>
            </a:r>
            <a:r>
              <a:rPr lang="ru-RU" sz="2400" dirty="0" smtClean="0">
                <a:latin typeface="Times New Roman" pitchFamily="18" charset="0"/>
                <a:cs typeface="Times New Roman" pitchFamily="18" charset="0"/>
              </a:rPr>
              <a:t>(примазывание, защипывание, втягивание, сглаживание).</a:t>
            </a:r>
          </a:p>
          <a:p>
            <a:r>
              <a:rPr lang="ru-RU" sz="2400" dirty="0" smtClean="0">
                <a:solidFill>
                  <a:srgbClr val="FF0000"/>
                </a:solidFill>
                <a:latin typeface="Times New Roman" pitchFamily="18" charset="0"/>
                <a:cs typeface="Times New Roman" pitchFamily="18" charset="0"/>
              </a:rPr>
              <a:t>Старший дошкольный возраст </a:t>
            </a:r>
            <a:r>
              <a:rPr lang="ru-RU" sz="2400" dirty="0" smtClean="0">
                <a:latin typeface="Times New Roman" pitchFamily="18" charset="0"/>
                <a:cs typeface="Times New Roman" pitchFamily="18" charset="0"/>
              </a:rPr>
              <a:t>– совершенствуется техника лепки, используются знакомые приёмы лепки.</a:t>
            </a:r>
          </a:p>
        </p:txBody>
      </p:sp>
    </p:spTree>
    <p:extLst>
      <p:ext uri="{BB962C8B-B14F-4D97-AF65-F5344CB8AC3E}">
        <p14:creationId xmlns:p14="http://schemas.microsoft.com/office/powerpoint/2010/main" val="186126532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Box 2"/>
          <p:cNvSpPr txBox="1"/>
          <p:nvPr/>
        </p:nvSpPr>
        <p:spPr>
          <a:xfrm>
            <a:off x="0" y="116632"/>
            <a:ext cx="9144000" cy="3477875"/>
          </a:xfrm>
          <a:prstGeom prst="rect">
            <a:avLst/>
          </a:prstGeom>
          <a:noFill/>
        </p:spPr>
        <p:txBody>
          <a:bodyPr wrap="square" rtlCol="0">
            <a:spAutoFit/>
          </a:bodyPr>
          <a:lstStyle/>
          <a:p>
            <a:r>
              <a:rPr lang="ru-RU" sz="2000" b="1" dirty="0">
                <a:solidFill>
                  <a:srgbClr val="FF0000"/>
                </a:solidFill>
                <a:latin typeface="Times New Roman" pitchFamily="18" charset="0"/>
                <a:cs typeface="Times New Roman" pitchFamily="18" charset="0"/>
              </a:rPr>
              <a:t>Конструктивный  способ.</a:t>
            </a:r>
          </a:p>
          <a:p>
            <a:r>
              <a:rPr lang="ru-RU" sz="2000" dirty="0">
                <a:latin typeface="Times New Roman" pitchFamily="18" charset="0"/>
                <a:cs typeface="Times New Roman" pitchFamily="18" charset="0"/>
              </a:rPr>
              <a:t>     При этом способе лепки образ создаётся  из отдельных частей, как из деталей  конструктора (отсюда и название). Ребёнок  задумывает образ, мысленно представляет, из каких частей он состоит, и начинает лепить. Конструктивным способом все  дети начинают лепить очень рано - уже  в 2-3 года - и часто сами "открывают" его для себя. Чаще всего в лепке  маленьких детей наблюдаются  следующие варианты:</a:t>
            </a:r>
          </a:p>
          <a:p>
            <a:r>
              <a:rPr lang="ru-RU" sz="2000" dirty="0">
                <a:latin typeface="Times New Roman" pitchFamily="18" charset="0"/>
                <a:cs typeface="Times New Roman" pitchFamily="18" charset="0"/>
              </a:rPr>
              <a:t>- объединение одинаковых форм (бусы, заборчик, колодец, сосиски);</a:t>
            </a:r>
          </a:p>
          <a:p>
            <a:r>
              <a:rPr lang="ru-RU" sz="2000" dirty="0">
                <a:latin typeface="Times New Roman" pitchFamily="18" charset="0"/>
                <a:cs typeface="Times New Roman" pitchFamily="18" charset="0"/>
              </a:rPr>
              <a:t>- объединение похожих форм, отличающихся по величине (пирамидка, башенка, маяк, снеговик, неваляшка);</a:t>
            </a:r>
          </a:p>
          <a:p>
            <a:r>
              <a:rPr lang="ru-RU" sz="2000" dirty="0">
                <a:latin typeface="Times New Roman" pitchFamily="18" charset="0"/>
                <a:cs typeface="Times New Roman" pitchFamily="18" charset="0"/>
              </a:rPr>
              <a:t>- объединение различных форм (грибок, бабочка, птичка, Чебурашка).</a:t>
            </a:r>
          </a:p>
        </p:txBody>
      </p:sp>
      <p:pic>
        <p:nvPicPr>
          <p:cNvPr id="6149" name="Picture 5"/>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6732240" y="3594507"/>
            <a:ext cx="2367930" cy="3263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0"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09989" y="3600687"/>
            <a:ext cx="3449960" cy="2013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1"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7400" y="3717032"/>
            <a:ext cx="3110689"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46444234"/>
      </p:ext>
    </p:extLst>
  </p:cSld>
  <p:clrMapOvr>
    <a:masterClrMapping/>
  </p:clrMapOvr>
  <p:transition spd="slow">
    <p:pull/>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Box 2"/>
          <p:cNvSpPr txBox="1"/>
          <p:nvPr/>
        </p:nvSpPr>
        <p:spPr>
          <a:xfrm>
            <a:off x="0" y="16736"/>
            <a:ext cx="9144000" cy="4093428"/>
          </a:xfrm>
          <a:prstGeom prst="rect">
            <a:avLst/>
          </a:prstGeom>
          <a:noFill/>
        </p:spPr>
        <p:txBody>
          <a:bodyPr wrap="square" rtlCol="0">
            <a:spAutoFit/>
          </a:bodyPr>
          <a:lstStyle/>
          <a:p>
            <a:r>
              <a:rPr lang="ru-RU" sz="2000" b="1" dirty="0">
                <a:solidFill>
                  <a:srgbClr val="FF0000"/>
                </a:solidFill>
                <a:latin typeface="Times New Roman" pitchFamily="18" charset="0"/>
                <a:cs typeface="Times New Roman" pitchFamily="18" charset="0"/>
              </a:rPr>
              <a:t>Скульптурный  способ.</a:t>
            </a:r>
          </a:p>
          <a:p>
            <a:r>
              <a:rPr lang="ru-RU" sz="2000" dirty="0">
                <a:latin typeface="Times New Roman" pitchFamily="18" charset="0"/>
                <a:cs typeface="Times New Roman" pitchFamily="18" charset="0"/>
              </a:rPr>
              <a:t>     Этот  способ иногда ещё называют пластическим или лепкой из целого куска. Ребёнок  представляет задуманный образ, берёт  подходящий по цвету и размеру  кусок пластилина или глины, разминает  его. Вспоминает самые общие очертания  образа и старается придать материалу  такую же форму</a:t>
            </a:r>
            <a:r>
              <a:rPr lang="ru-RU" sz="2000" dirty="0" smtClean="0">
                <a:latin typeface="Times New Roman" pitchFamily="18" charset="0"/>
                <a:cs typeface="Times New Roman" pitchFamily="18" charset="0"/>
              </a:rPr>
              <a:t>.</a:t>
            </a:r>
          </a:p>
          <a:p>
            <a:endParaRPr lang="ru-RU" sz="2000" dirty="0">
              <a:latin typeface="Times New Roman" pitchFamily="18" charset="0"/>
              <a:cs typeface="Times New Roman" pitchFamily="18" charset="0"/>
            </a:endParaRPr>
          </a:p>
          <a:p>
            <a:endParaRPr lang="ru-RU" sz="2000" dirty="0" smtClean="0">
              <a:latin typeface="Times New Roman" pitchFamily="18" charset="0"/>
              <a:cs typeface="Times New Roman" pitchFamily="18" charset="0"/>
            </a:endParaRPr>
          </a:p>
          <a:p>
            <a:endParaRPr lang="ru-RU" sz="2000" dirty="0" smtClean="0">
              <a:latin typeface="Times New Roman" pitchFamily="18" charset="0"/>
              <a:cs typeface="Times New Roman" pitchFamily="18" charset="0"/>
            </a:endParaRPr>
          </a:p>
          <a:p>
            <a:endParaRPr lang="ru-RU" sz="2000" dirty="0">
              <a:latin typeface="Times New Roman" pitchFamily="18" charset="0"/>
              <a:cs typeface="Times New Roman" pitchFamily="18" charset="0"/>
            </a:endParaRPr>
          </a:p>
          <a:p>
            <a:endParaRPr lang="ru-RU" sz="2000" dirty="0" smtClean="0">
              <a:latin typeface="Times New Roman" pitchFamily="18" charset="0"/>
              <a:cs typeface="Times New Roman" pitchFamily="18" charset="0"/>
            </a:endParaRPr>
          </a:p>
          <a:p>
            <a:endParaRPr lang="ru-RU" sz="2000" dirty="0">
              <a:latin typeface="Times New Roman" pitchFamily="18" charset="0"/>
              <a:cs typeface="Times New Roman" pitchFamily="18" charset="0"/>
            </a:endParaRPr>
          </a:p>
          <a:p>
            <a:endParaRPr lang="ru-RU" sz="2000" dirty="0" smtClean="0">
              <a:latin typeface="Times New Roman" pitchFamily="18" charset="0"/>
              <a:cs typeface="Times New Roman" pitchFamily="18" charset="0"/>
            </a:endParaRPr>
          </a:p>
          <a:p>
            <a:endParaRPr lang="ru-RU" sz="2000" dirty="0">
              <a:latin typeface="Times New Roman" pitchFamily="18" charset="0"/>
              <a:cs typeface="Times New Roman" pitchFamily="18" charset="0"/>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1628800"/>
            <a:ext cx="3162300" cy="2447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11760" y="2063450"/>
            <a:ext cx="3096344" cy="2623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0072" y="3452339"/>
            <a:ext cx="3467100" cy="312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49586885"/>
      </p:ext>
    </p:extLst>
  </p:cSld>
  <p:clrMapOvr>
    <a:masterClrMapping/>
  </p:clrMapOvr>
  <p:transition spd="slow">
    <p:pull/>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855" y="0"/>
            <a:ext cx="9173210" cy="6858000"/>
          </a:xfrm>
          <a:prstGeom prst="rect">
            <a:avLst/>
          </a:prstGeom>
        </p:spPr>
      </p:pic>
      <p:sp>
        <p:nvSpPr>
          <p:cNvPr id="3" name="TextBox 2"/>
          <p:cNvSpPr txBox="1"/>
          <p:nvPr/>
        </p:nvSpPr>
        <p:spPr>
          <a:xfrm>
            <a:off x="13855" y="0"/>
            <a:ext cx="9173210" cy="6863417"/>
          </a:xfrm>
          <a:prstGeom prst="rect">
            <a:avLst/>
          </a:prstGeom>
          <a:noFill/>
        </p:spPr>
        <p:txBody>
          <a:bodyPr wrap="square" rtlCol="0">
            <a:spAutoFit/>
          </a:bodyPr>
          <a:lstStyle/>
          <a:p>
            <a:endParaRPr lang="ru-RU" sz="2000" dirty="0" smtClean="0">
              <a:solidFill>
                <a:srgbClr val="FF0000"/>
              </a:solidFill>
              <a:latin typeface="Times New Roman" pitchFamily="18" charset="0"/>
              <a:cs typeface="Times New Roman" pitchFamily="18" charset="0"/>
            </a:endParaRPr>
          </a:p>
          <a:p>
            <a:r>
              <a:rPr lang="ru-RU" sz="2000" dirty="0">
                <a:latin typeface="Times New Roman" pitchFamily="18" charset="0"/>
                <a:cs typeface="Times New Roman" pitchFamily="18" charset="0"/>
              </a:rPr>
              <a:t>Это может быть форма вытянутого яйца, если задумано какое-то животное или хочется вылепить пришельца из космоса; лепёшка, если лепится светильник, и т.д. На этой общей основе ребёнок создаёт  образ, вытягивая отдельные, более  мелкие, части (но не отрывая их) и  стараясь передать характерные особенности (длинную шею, гриву, извивающиеся щупальца, свисающие или, наоборот, торчащие уши). Он моделирует форму-основу разнообразными движениями: оттягивает, загибает, скручивает, сминает, придавливает, прищипывает и т.д. там, где нужно, - сверху, по бокам, снизу.</a:t>
            </a:r>
          </a:p>
          <a:p>
            <a:endParaRPr lang="ru-RU" sz="2000" dirty="0">
              <a:solidFill>
                <a:srgbClr val="FF0000"/>
              </a:solidFill>
              <a:latin typeface="Times New Roman" pitchFamily="18" charset="0"/>
              <a:cs typeface="Times New Roman" pitchFamily="18" charset="0"/>
            </a:endParaRPr>
          </a:p>
          <a:p>
            <a:endParaRPr lang="ru-RU" sz="2000" dirty="0" smtClean="0">
              <a:solidFill>
                <a:srgbClr val="FF0000"/>
              </a:solidFill>
              <a:latin typeface="Times New Roman" pitchFamily="18" charset="0"/>
              <a:cs typeface="Times New Roman" pitchFamily="18" charset="0"/>
            </a:endParaRPr>
          </a:p>
          <a:p>
            <a:endParaRPr lang="ru-RU" sz="2000" dirty="0">
              <a:solidFill>
                <a:srgbClr val="FF0000"/>
              </a:solidFill>
              <a:latin typeface="Times New Roman" pitchFamily="18" charset="0"/>
              <a:cs typeface="Times New Roman" pitchFamily="18" charset="0"/>
            </a:endParaRPr>
          </a:p>
          <a:p>
            <a:endParaRPr lang="ru-RU" sz="2000" dirty="0" smtClean="0">
              <a:solidFill>
                <a:srgbClr val="FF0000"/>
              </a:solidFill>
              <a:latin typeface="Times New Roman" pitchFamily="18" charset="0"/>
              <a:cs typeface="Times New Roman" pitchFamily="18" charset="0"/>
            </a:endParaRPr>
          </a:p>
          <a:p>
            <a:endParaRPr lang="ru-RU" sz="2000" dirty="0" smtClean="0">
              <a:solidFill>
                <a:srgbClr val="FF0000"/>
              </a:solidFill>
              <a:latin typeface="Times New Roman" pitchFamily="18" charset="0"/>
              <a:cs typeface="Times New Roman" pitchFamily="18" charset="0"/>
            </a:endParaRPr>
          </a:p>
          <a:p>
            <a:endParaRPr lang="ru-RU" sz="2000" b="1" dirty="0" smtClean="0">
              <a:solidFill>
                <a:srgbClr val="FF0000"/>
              </a:solidFill>
              <a:latin typeface="Times New Roman" pitchFamily="18" charset="0"/>
              <a:cs typeface="Times New Roman" pitchFamily="18" charset="0"/>
            </a:endParaRPr>
          </a:p>
          <a:p>
            <a:r>
              <a:rPr lang="ru-RU" sz="2000" b="1" dirty="0" smtClean="0">
                <a:solidFill>
                  <a:srgbClr val="FF0000"/>
                </a:solidFill>
                <a:latin typeface="Times New Roman" pitchFamily="18" charset="0"/>
                <a:cs typeface="Times New Roman" pitchFamily="18" charset="0"/>
              </a:rPr>
              <a:t>Комбинированный </a:t>
            </a:r>
            <a:r>
              <a:rPr lang="ru-RU" sz="2000" b="1" dirty="0">
                <a:solidFill>
                  <a:srgbClr val="FF0000"/>
                </a:solidFill>
                <a:latin typeface="Times New Roman" pitchFamily="18" charset="0"/>
                <a:cs typeface="Times New Roman" pitchFamily="18" charset="0"/>
              </a:rPr>
              <a:t>способ.</a:t>
            </a:r>
          </a:p>
          <a:p>
            <a:r>
              <a:rPr lang="ru-RU" sz="2000" dirty="0">
                <a:latin typeface="Times New Roman" pitchFamily="18" charset="0"/>
                <a:cs typeface="Times New Roman" pitchFamily="18" charset="0"/>
              </a:rPr>
              <a:t>     Этот  способ объединяет два способа: конструктивный и скульптурный Он позволяет сочетать особенности лепки из целого куска  и из отдельных частей. Как правило, крупные детали выполняются скульптурным способом, а мелкие создаются отдельно и присоединяются к скульптурной форме. К 5-8 годам дети предпочитают именно этот способ как более доступный  и универсальный по своим возможностям.</a:t>
            </a: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2564904"/>
            <a:ext cx="2304256" cy="21974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429772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091" y="-20709"/>
            <a:ext cx="9144000" cy="6858000"/>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260648"/>
            <a:ext cx="2335574" cy="26030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30980" y="260648"/>
            <a:ext cx="2372808" cy="26030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2120" y="260648"/>
            <a:ext cx="2637272" cy="2775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3944" y="3430885"/>
            <a:ext cx="2247303" cy="25904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30980" y="3123298"/>
            <a:ext cx="2372808" cy="31444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5" name="Picture 7"/>
          <p:cNvPicPr>
            <a:picLocks noChangeAspect="1" noChangeArrowheads="1"/>
          </p:cNvPicPr>
          <p:nvPr/>
        </p:nvPicPr>
        <p:blipFill>
          <a:blip r:embed="rId8">
            <a:extLst>
              <a:ext uri="{BEBA8EAE-BF5A-486C-A8C5-ECC9F3942E4B}">
                <a14:imgProps xmlns:a14="http://schemas.microsoft.com/office/drawing/2010/main">
                  <a14:imgLayer r:embed="rId9">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6156176" y="3170542"/>
            <a:ext cx="2448272" cy="30985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8296035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650"/>
            <a:ext cx="9192015" cy="6838350"/>
          </a:xfrm>
          <a:prstGeom prst="rect">
            <a:avLst/>
          </a:prstGeom>
        </p:spPr>
      </p:pic>
      <p:sp>
        <p:nvSpPr>
          <p:cNvPr id="3" name="TextBox 2"/>
          <p:cNvSpPr txBox="1"/>
          <p:nvPr/>
        </p:nvSpPr>
        <p:spPr>
          <a:xfrm>
            <a:off x="24007" y="19650"/>
            <a:ext cx="9144000" cy="6863417"/>
          </a:xfrm>
          <a:prstGeom prst="rect">
            <a:avLst/>
          </a:prstGeom>
          <a:noFill/>
        </p:spPr>
        <p:txBody>
          <a:bodyPr wrap="square" rtlCol="0">
            <a:spAutoFit/>
          </a:bodyPr>
          <a:lstStyle/>
          <a:p>
            <a:r>
              <a:rPr lang="ru-RU" sz="2000" b="1" dirty="0" smtClean="0">
                <a:solidFill>
                  <a:srgbClr val="FF0000"/>
                </a:solidFill>
                <a:latin typeface="Times New Roman" pitchFamily="18" charset="0"/>
                <a:cs typeface="Times New Roman" pitchFamily="18" charset="0"/>
              </a:rPr>
              <a:t>Модульная лепка.</a:t>
            </a:r>
          </a:p>
          <a:p>
            <a:r>
              <a:rPr lang="ru-RU" sz="2000" dirty="0" smtClean="0">
                <a:latin typeface="Times New Roman" pitchFamily="18" charset="0"/>
                <a:cs typeface="Times New Roman" pitchFamily="18" charset="0"/>
              </a:rPr>
              <a:t>     Этот  способ напоминает составление объёмной мозаики или конструирование  из отдельных деталей. С его помощью  можно очень быстро и легко  создать любой образ из нескольких или многих одинаковых элементов - модулей. В зависимости от формы модуля различают несколько видов модульной  лепки.</a:t>
            </a:r>
          </a:p>
          <a:p>
            <a:endParaRPr lang="ru-RU" sz="2000" dirty="0" smtClean="0">
              <a:latin typeface="Times New Roman" pitchFamily="18" charset="0"/>
              <a:cs typeface="Times New Roman" pitchFamily="18" charset="0"/>
            </a:endParaRPr>
          </a:p>
          <a:p>
            <a:endParaRPr lang="ru-RU" sz="2000" b="1" dirty="0" smtClean="0">
              <a:solidFill>
                <a:srgbClr val="FF0000"/>
              </a:solidFill>
              <a:latin typeface="Times New Roman" pitchFamily="18" charset="0"/>
              <a:cs typeface="Times New Roman" pitchFamily="18" charset="0"/>
            </a:endParaRPr>
          </a:p>
          <a:p>
            <a:endParaRPr lang="ru-RU" sz="2000" b="1" dirty="0">
              <a:solidFill>
                <a:srgbClr val="FF0000"/>
              </a:solidFill>
              <a:latin typeface="Times New Roman" pitchFamily="18" charset="0"/>
              <a:cs typeface="Times New Roman" pitchFamily="18" charset="0"/>
            </a:endParaRPr>
          </a:p>
          <a:p>
            <a:endParaRPr lang="ru-RU" sz="2000" b="1" dirty="0" smtClean="0">
              <a:solidFill>
                <a:srgbClr val="FF0000"/>
              </a:solidFill>
              <a:latin typeface="Times New Roman" pitchFamily="18" charset="0"/>
              <a:cs typeface="Times New Roman" pitchFamily="18" charset="0"/>
            </a:endParaRPr>
          </a:p>
          <a:p>
            <a:endParaRPr lang="ru-RU" sz="2000" b="1" dirty="0">
              <a:solidFill>
                <a:srgbClr val="FF0000"/>
              </a:solidFill>
              <a:latin typeface="Times New Roman" pitchFamily="18" charset="0"/>
              <a:cs typeface="Times New Roman" pitchFamily="18" charset="0"/>
            </a:endParaRPr>
          </a:p>
          <a:p>
            <a:endParaRPr lang="ru-RU" sz="2000" b="1" dirty="0" smtClean="0">
              <a:solidFill>
                <a:srgbClr val="FF0000"/>
              </a:solidFill>
              <a:latin typeface="Times New Roman" pitchFamily="18" charset="0"/>
              <a:cs typeface="Times New Roman" pitchFamily="18" charset="0"/>
            </a:endParaRPr>
          </a:p>
          <a:p>
            <a:endParaRPr lang="ru-RU" sz="2000" b="1" dirty="0">
              <a:solidFill>
                <a:srgbClr val="FF0000"/>
              </a:solidFill>
              <a:latin typeface="Times New Roman" pitchFamily="18" charset="0"/>
              <a:cs typeface="Times New Roman" pitchFamily="18" charset="0"/>
            </a:endParaRPr>
          </a:p>
          <a:p>
            <a:r>
              <a:rPr lang="ru-RU" sz="2000" b="1" dirty="0" smtClean="0">
                <a:solidFill>
                  <a:srgbClr val="FF0000"/>
                </a:solidFill>
                <a:latin typeface="Times New Roman" pitchFamily="18" charset="0"/>
                <a:cs typeface="Times New Roman" pitchFamily="18" charset="0"/>
              </a:rPr>
              <a:t>Лепка на форме.</a:t>
            </a:r>
          </a:p>
          <a:p>
            <a:r>
              <a:rPr lang="ru-RU" sz="2000" dirty="0" smtClean="0">
                <a:latin typeface="Times New Roman" pitchFamily="18" charset="0"/>
                <a:cs typeface="Times New Roman" pitchFamily="18" charset="0"/>
              </a:rPr>
              <a:t>     Иногда  для лепки удобно использовать готовые  прочные формы - банки, пластиковые  бутылки, втулки от бумажных полотенец  и пр. Они служат прочной и удобной  основой, а также позволяют избежать лишней </a:t>
            </a:r>
            <a:r>
              <a:rPr lang="ru-RU" sz="2000" dirty="0">
                <a:latin typeface="Times New Roman" pitchFamily="18" charset="0"/>
                <a:cs typeface="Times New Roman" pitchFamily="18" charset="0"/>
              </a:rPr>
              <a:t>работы. Материал  раскатывают равномерным слоем, оборачивают вокруг формы, отрезают лишнее, соединяют края и разглаживают шов. Если необходимо, форму осторожно  вынимают. Из оставшегося материала  делают основание и другие детали (крышку, ручки и др.). Украшают налепами или прорезным узором. Таким способом хорошо лепить вазу, кашпо, карандашницу. </a:t>
            </a:r>
          </a:p>
          <a:p>
            <a:r>
              <a:rPr lang="ru-RU" sz="2000" dirty="0">
                <a:latin typeface="Times New Roman" pitchFamily="18" charset="0"/>
                <a:cs typeface="Times New Roman" pitchFamily="18" charset="0"/>
              </a:rPr>
              <a:t>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1628800"/>
            <a:ext cx="2809875" cy="2028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63888" y="1700808"/>
            <a:ext cx="3619500" cy="2143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2703433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709" y="0"/>
            <a:ext cx="9144000" cy="6858000"/>
          </a:xfrm>
          <a:prstGeom prst="rect">
            <a:avLst/>
          </a:prstGeom>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16632"/>
            <a:ext cx="3228975" cy="2571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79912" y="240457"/>
            <a:ext cx="2800350" cy="232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5"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552" y="3140968"/>
            <a:ext cx="3009900" cy="1876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6"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46662" y="3284984"/>
            <a:ext cx="4267200" cy="3067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251532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Box 2"/>
          <p:cNvSpPr txBox="1"/>
          <p:nvPr/>
        </p:nvSpPr>
        <p:spPr>
          <a:xfrm>
            <a:off x="22836" y="116632"/>
            <a:ext cx="9047196" cy="8217634"/>
          </a:xfrm>
          <a:prstGeom prst="rect">
            <a:avLst/>
          </a:prstGeom>
          <a:noFill/>
        </p:spPr>
        <p:txBody>
          <a:bodyPr wrap="square" rtlCol="0">
            <a:spAutoFit/>
          </a:bodyPr>
          <a:lstStyle/>
          <a:p>
            <a:r>
              <a:rPr lang="ru-RU" sz="2400" dirty="0" smtClean="0">
                <a:solidFill>
                  <a:srgbClr val="FF0000"/>
                </a:solidFill>
                <a:latin typeface="Times New Roman" pitchFamily="18" charset="0"/>
                <a:cs typeface="Times New Roman" pitchFamily="18" charset="0"/>
              </a:rPr>
              <a:t>                                         Литература</a:t>
            </a:r>
          </a:p>
          <a:p>
            <a:r>
              <a:rPr lang="ru-RU" sz="2400" dirty="0" smtClean="0">
                <a:solidFill>
                  <a:srgbClr val="FF0000"/>
                </a:solidFill>
                <a:latin typeface="Times New Roman" pitchFamily="18" charset="0"/>
                <a:cs typeface="Times New Roman" pitchFamily="18" charset="0"/>
              </a:rPr>
              <a:t>1.</a:t>
            </a:r>
            <a:r>
              <a:rPr lang="ru-RU" sz="2400" dirty="0" smtClean="0">
                <a:latin typeface="Times New Roman" pitchFamily="18" charset="0"/>
                <a:cs typeface="Times New Roman" pitchFamily="18" charset="0"/>
              </a:rPr>
              <a:t>методика обучения рисованию,  лепке и аппликации в детском саду.  Учебник  для учащихся пед.училищ. Под </a:t>
            </a:r>
            <a:r>
              <a:rPr lang="ru-RU" sz="2400" dirty="0" err="1" smtClean="0">
                <a:latin typeface="Times New Roman" pitchFamily="18" charset="0"/>
                <a:cs typeface="Times New Roman" pitchFamily="18" charset="0"/>
              </a:rPr>
              <a:t>ред.док.пед</a:t>
            </a:r>
            <a:r>
              <a:rPr lang="ru-RU" sz="2400" dirty="0" smtClean="0">
                <a:latin typeface="Times New Roman" pitchFamily="18" charset="0"/>
                <a:cs typeface="Times New Roman" pitchFamily="18" charset="0"/>
              </a:rPr>
              <a:t>. наук </a:t>
            </a:r>
          </a:p>
          <a:p>
            <a:r>
              <a:rPr lang="ru-RU" sz="2400" dirty="0" smtClean="0">
                <a:latin typeface="Times New Roman" pitchFamily="18" charset="0"/>
                <a:cs typeface="Times New Roman" pitchFamily="18" charset="0"/>
              </a:rPr>
              <a:t>Н.П. </a:t>
            </a:r>
            <a:r>
              <a:rPr lang="ru-RU" sz="2400" dirty="0" err="1" smtClean="0">
                <a:latin typeface="Times New Roman" pitchFamily="18" charset="0"/>
                <a:cs typeface="Times New Roman" pitchFamily="18" charset="0"/>
              </a:rPr>
              <a:t>Сакулиной</a:t>
            </a:r>
            <a:r>
              <a:rPr lang="ru-RU" sz="2400" dirty="0" smtClean="0">
                <a:latin typeface="Times New Roman" pitchFamily="18" charset="0"/>
                <a:cs typeface="Times New Roman" pitchFamily="18" charset="0"/>
              </a:rPr>
              <a:t>. Изд. 5-е, </a:t>
            </a:r>
            <a:r>
              <a:rPr lang="ru-RU" sz="2400" dirty="0" err="1" smtClean="0">
                <a:latin typeface="Times New Roman" pitchFamily="18" charset="0"/>
                <a:cs typeface="Times New Roman" pitchFamily="18" charset="0"/>
              </a:rPr>
              <a:t>испр.М</a:t>
            </a:r>
            <a:r>
              <a:rPr lang="ru-RU" sz="2400" dirty="0" smtClean="0">
                <a:latin typeface="Times New Roman" pitchFamily="18" charset="0"/>
                <a:cs typeface="Times New Roman" pitchFamily="18" charset="0"/>
              </a:rPr>
              <a:t>., «Просвещение», 1971. 256с.с </a:t>
            </a:r>
            <a:r>
              <a:rPr lang="ru-RU" sz="2400" dirty="0" err="1" smtClean="0">
                <a:latin typeface="Times New Roman" pitchFamily="18" charset="0"/>
                <a:cs typeface="Times New Roman" pitchFamily="18" charset="0"/>
              </a:rPr>
              <a:t>илл</a:t>
            </a:r>
            <a:endParaRPr lang="ru-RU" sz="2400" dirty="0" smtClean="0">
              <a:latin typeface="Times New Roman" pitchFamily="18" charset="0"/>
              <a:cs typeface="Times New Roman" pitchFamily="18" charset="0"/>
            </a:endParaRPr>
          </a:p>
          <a:p>
            <a:r>
              <a:rPr lang="ru-RU" sz="2400" dirty="0" smtClean="0">
                <a:solidFill>
                  <a:srgbClr val="FF0000"/>
                </a:solidFill>
                <a:latin typeface="Times New Roman" pitchFamily="18" charset="0"/>
                <a:cs typeface="Times New Roman" pitchFamily="18" charset="0"/>
              </a:rPr>
              <a:t>2.</a:t>
            </a:r>
            <a:r>
              <a:rPr lang="ru-RU" sz="2400" dirty="0" smtClean="0">
                <a:latin typeface="Times New Roman" pitchFamily="18" charset="0"/>
                <a:cs typeface="Times New Roman" pitchFamily="18" charset="0"/>
              </a:rPr>
              <a:t> Румянцева, Е.А. Пластилиновые фантазии /  </a:t>
            </a:r>
            <a:r>
              <a:rPr lang="ru-RU" sz="2400" dirty="0" err="1" smtClean="0">
                <a:latin typeface="Times New Roman" pitchFamily="18" charset="0"/>
                <a:cs typeface="Times New Roman" pitchFamily="18" charset="0"/>
              </a:rPr>
              <a:t>Екатирина</a:t>
            </a:r>
            <a:r>
              <a:rPr lang="ru-RU" sz="2400" dirty="0" smtClean="0">
                <a:latin typeface="Times New Roman" pitchFamily="18" charset="0"/>
                <a:cs typeface="Times New Roman" pitchFamily="18" charset="0"/>
              </a:rPr>
              <a:t> Румянцева.-М.: Айрис-пресс, 2009.- 32с.: </a:t>
            </a:r>
            <a:r>
              <a:rPr lang="ru-RU" sz="2400" dirty="0" err="1" smtClean="0">
                <a:latin typeface="Times New Roman" pitchFamily="18" charset="0"/>
                <a:cs typeface="Times New Roman" pitchFamily="18" charset="0"/>
              </a:rPr>
              <a:t>цв.ил</a:t>
            </a:r>
            <a:r>
              <a:rPr lang="ru-RU" sz="2400" dirty="0" smtClean="0">
                <a:latin typeface="Times New Roman" pitchFamily="18" charset="0"/>
                <a:cs typeface="Times New Roman" pitchFamily="18" charset="0"/>
              </a:rPr>
              <a:t>-(</a:t>
            </a:r>
            <a:r>
              <a:rPr lang="ru-RU" sz="2400" dirty="0">
                <a:latin typeface="Times New Roman" pitchFamily="18" charset="0"/>
                <a:cs typeface="Times New Roman" pitchFamily="18" charset="0"/>
              </a:rPr>
              <a:t>Ч</a:t>
            </a:r>
            <a:r>
              <a:rPr lang="ru-RU" sz="2400" dirty="0" smtClean="0">
                <a:latin typeface="Times New Roman" pitchFamily="18" charset="0"/>
                <a:cs typeface="Times New Roman" pitchFamily="18" charset="0"/>
              </a:rPr>
              <a:t>удесные фантазии)</a:t>
            </a:r>
          </a:p>
          <a:p>
            <a:r>
              <a:rPr lang="ru-RU" sz="2400" dirty="0" smtClean="0">
                <a:solidFill>
                  <a:srgbClr val="FF0000"/>
                </a:solidFill>
                <a:latin typeface="Times New Roman" pitchFamily="18" charset="0"/>
                <a:cs typeface="Times New Roman" pitchFamily="18" charset="0"/>
              </a:rPr>
              <a:t>3.</a:t>
            </a:r>
            <a:r>
              <a:rPr lang="ru-RU" sz="2400" dirty="0" smtClean="0">
                <a:latin typeface="Times New Roman" pitchFamily="18" charset="0"/>
                <a:cs typeface="Times New Roman" pitchFamily="18" charset="0"/>
              </a:rPr>
              <a:t>Теория и методика изобразительной деятельности в детском саду.</a:t>
            </a:r>
          </a:p>
          <a:p>
            <a:r>
              <a:rPr lang="ru-RU" sz="2400" dirty="0" smtClean="0">
                <a:latin typeface="Times New Roman" pitchFamily="18" charset="0"/>
                <a:cs typeface="Times New Roman" pitchFamily="18" charset="0"/>
              </a:rPr>
              <a:t>Учеб. </a:t>
            </a:r>
            <a:r>
              <a:rPr lang="ru-RU" sz="2400" dirty="0">
                <a:latin typeface="Times New Roman" pitchFamily="18" charset="0"/>
                <a:cs typeface="Times New Roman" pitchFamily="18" charset="0"/>
              </a:rPr>
              <a:t>п</a:t>
            </a:r>
            <a:r>
              <a:rPr lang="ru-RU" sz="2400" dirty="0" smtClean="0">
                <a:latin typeface="Times New Roman" pitchFamily="18" charset="0"/>
                <a:cs typeface="Times New Roman" pitchFamily="18" charset="0"/>
              </a:rPr>
              <a:t>особие  для студентов </a:t>
            </a:r>
            <a:r>
              <a:rPr lang="ru-RU" sz="2400" dirty="0" err="1" smtClean="0">
                <a:latin typeface="Times New Roman" pitchFamily="18" charset="0"/>
                <a:cs typeface="Times New Roman" pitchFamily="18" charset="0"/>
              </a:rPr>
              <a:t>пед</a:t>
            </a:r>
            <a:r>
              <a:rPr lang="ru-RU" sz="2400" dirty="0" smtClean="0">
                <a:latin typeface="Times New Roman" pitchFamily="18" charset="0"/>
                <a:cs typeface="Times New Roman" pitchFamily="18" charset="0"/>
              </a:rPr>
              <a:t>. ин-</a:t>
            </a:r>
            <a:r>
              <a:rPr lang="ru-RU" sz="2400" dirty="0" err="1" smtClean="0">
                <a:latin typeface="Times New Roman" pitchFamily="18" charset="0"/>
                <a:cs typeface="Times New Roman" pitchFamily="18" charset="0"/>
              </a:rPr>
              <a:t>тов</a:t>
            </a:r>
            <a:r>
              <a:rPr lang="ru-RU" sz="2400" dirty="0" smtClean="0">
                <a:latin typeface="Times New Roman" pitchFamily="18" charset="0"/>
                <a:cs typeface="Times New Roman" pitchFamily="18" charset="0"/>
              </a:rPr>
              <a:t> по специальности</a:t>
            </a:r>
          </a:p>
          <a:p>
            <a:r>
              <a:rPr lang="ru-RU" sz="2400" dirty="0" smtClean="0">
                <a:latin typeface="Times New Roman" pitchFamily="18" charset="0"/>
                <a:cs typeface="Times New Roman" pitchFamily="18" charset="0"/>
              </a:rPr>
              <a:t>«Дошкольная педагогика и психология». М., «Просвещение»,1997г.</a:t>
            </a:r>
          </a:p>
          <a:p>
            <a:r>
              <a:rPr lang="ru-RU" sz="2400" dirty="0" smtClean="0">
                <a:latin typeface="Times New Roman" pitchFamily="18" charset="0"/>
                <a:cs typeface="Times New Roman" pitchFamily="18" charset="0"/>
              </a:rPr>
              <a:t>253с., 8 ил.</a:t>
            </a:r>
          </a:p>
          <a:p>
            <a:r>
              <a:rPr lang="ru-RU" sz="2400" dirty="0" smtClean="0">
                <a:solidFill>
                  <a:srgbClr val="FF0000"/>
                </a:solidFill>
                <a:latin typeface="Times New Roman" pitchFamily="18" charset="0"/>
                <a:cs typeface="Times New Roman" pitchFamily="18" charset="0"/>
              </a:rPr>
              <a:t>4</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Халезова</a:t>
            </a:r>
            <a:r>
              <a:rPr lang="ru-RU" sz="2400" dirty="0" smtClean="0">
                <a:latin typeface="Times New Roman" pitchFamily="18" charset="0"/>
                <a:cs typeface="Times New Roman" pitchFamily="18" charset="0"/>
              </a:rPr>
              <a:t> Н. Б и др. Лепка в детском саду. Пособие для воспитателя </a:t>
            </a:r>
            <a:r>
              <a:rPr lang="ru-RU" sz="2400" dirty="0" err="1" smtClean="0">
                <a:latin typeface="Times New Roman" pitchFamily="18" charset="0"/>
                <a:cs typeface="Times New Roman" pitchFamily="18" charset="0"/>
              </a:rPr>
              <a:t>дет.сада</a:t>
            </a:r>
            <a:r>
              <a:rPr lang="ru-RU" sz="2400" dirty="0" smtClean="0">
                <a:latin typeface="Times New Roman" pitchFamily="18" charset="0"/>
                <a:cs typeface="Times New Roman" pitchFamily="18" charset="0"/>
              </a:rPr>
              <a:t>. М.: «Просвещение», 1978.143.,4л. </a:t>
            </a:r>
            <a:r>
              <a:rPr lang="ru-RU" sz="2400" dirty="0">
                <a:latin typeface="Times New Roman" pitchFamily="18" charset="0"/>
                <a:cs typeface="Times New Roman" pitchFamily="18" charset="0"/>
              </a:rPr>
              <a:t>и</a:t>
            </a:r>
            <a:r>
              <a:rPr lang="ru-RU" sz="2400" dirty="0" smtClean="0">
                <a:latin typeface="Times New Roman" pitchFamily="18" charset="0"/>
                <a:cs typeface="Times New Roman" pitchFamily="18" charset="0"/>
              </a:rPr>
              <a:t>л. </a:t>
            </a:r>
            <a:endParaRPr lang="ru-RU" sz="2400" dirty="0">
              <a:latin typeface="Times New Roman" pitchFamily="18" charset="0"/>
              <a:cs typeface="Times New Roman" pitchFamily="18" charset="0"/>
            </a:endParaRPr>
          </a:p>
          <a:p>
            <a:endParaRPr lang="ru-RU" sz="2400" dirty="0" smtClean="0">
              <a:solidFill>
                <a:srgbClr val="FF0000"/>
              </a:solidFill>
              <a:latin typeface="Times New Roman" pitchFamily="18" charset="0"/>
              <a:cs typeface="Times New Roman" pitchFamily="18" charset="0"/>
            </a:endParaRPr>
          </a:p>
          <a:p>
            <a:endParaRPr lang="ru-RU" sz="2400" dirty="0">
              <a:solidFill>
                <a:srgbClr val="FF0000"/>
              </a:solidFill>
              <a:latin typeface="Times New Roman" pitchFamily="18" charset="0"/>
              <a:cs typeface="Times New Roman" pitchFamily="18" charset="0"/>
            </a:endParaRPr>
          </a:p>
          <a:p>
            <a:endParaRPr lang="ru-RU" sz="2400" dirty="0" smtClean="0">
              <a:solidFill>
                <a:srgbClr val="FF0000"/>
              </a:solidFill>
              <a:latin typeface="Times New Roman" pitchFamily="18" charset="0"/>
              <a:cs typeface="Times New Roman" pitchFamily="18" charset="0"/>
            </a:endParaRPr>
          </a:p>
          <a:p>
            <a:endParaRPr lang="ru-RU" sz="2400" dirty="0">
              <a:solidFill>
                <a:srgbClr val="FF0000"/>
              </a:solidFill>
              <a:latin typeface="Times New Roman" pitchFamily="18" charset="0"/>
              <a:cs typeface="Times New Roman" pitchFamily="18" charset="0"/>
            </a:endParaRPr>
          </a:p>
          <a:p>
            <a:endParaRPr lang="ru-RU" sz="2400" dirty="0" smtClean="0">
              <a:solidFill>
                <a:srgbClr val="FF0000"/>
              </a:solidFill>
              <a:latin typeface="Times New Roman" pitchFamily="18" charset="0"/>
              <a:cs typeface="Times New Roman" pitchFamily="18" charset="0"/>
            </a:endParaRPr>
          </a:p>
          <a:p>
            <a:endParaRPr lang="ru-RU" sz="2400" dirty="0">
              <a:solidFill>
                <a:srgbClr val="FF0000"/>
              </a:solidFill>
              <a:latin typeface="Times New Roman" pitchFamily="18" charset="0"/>
              <a:cs typeface="Times New Roman" pitchFamily="18" charset="0"/>
            </a:endParaRPr>
          </a:p>
          <a:p>
            <a:endParaRPr lang="ru-RU" sz="2400" dirty="0" smtClean="0">
              <a:solidFill>
                <a:srgbClr val="FF0000"/>
              </a:solidFill>
              <a:latin typeface="Times New Roman" pitchFamily="18" charset="0"/>
              <a:cs typeface="Times New Roman" pitchFamily="18" charset="0"/>
            </a:endParaRPr>
          </a:p>
          <a:p>
            <a:r>
              <a:rPr lang="ru-RU" sz="2400" dirty="0" smtClean="0">
                <a:solidFill>
                  <a:srgbClr val="FF0000"/>
                </a:solidFill>
                <a:latin typeface="Times New Roman" pitchFamily="18" charset="0"/>
                <a:cs typeface="Times New Roman" pitchFamily="18" charset="0"/>
              </a:rPr>
              <a:t> </a:t>
            </a:r>
            <a:endParaRPr lang="ru-RU" sz="240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535717351"/>
      </p:ext>
    </p:extLst>
  </p:cSld>
  <p:clrMapOvr>
    <a:masterClrMapping/>
  </p:clrMapOvr>
  <p:transition spd="slow">
    <p:pull/>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tretch>
            <a:fillRect/>
          </a:stretch>
        </p:blipFill>
        <p:spPr>
          <a:xfrm>
            <a:off x="34008" y="-11329"/>
            <a:ext cx="9109992" cy="6835920"/>
          </a:xfrm>
          <a:prstGeom prst="rect">
            <a:avLst/>
          </a:prstGeom>
        </p:spPr>
      </p:pic>
      <p:sp>
        <p:nvSpPr>
          <p:cNvPr id="3" name="TextBox 2"/>
          <p:cNvSpPr txBox="1"/>
          <p:nvPr/>
        </p:nvSpPr>
        <p:spPr>
          <a:xfrm>
            <a:off x="1331640" y="3573016"/>
            <a:ext cx="7558430" cy="1754326"/>
          </a:xfrm>
          <a:prstGeom prst="rect">
            <a:avLst/>
          </a:prstGeom>
          <a:noFill/>
        </p:spPr>
        <p:txBody>
          <a:bodyPr wrap="square" rtlCol="0">
            <a:spAutoFit/>
          </a:bodyPr>
          <a:lstStyle/>
          <a:p>
            <a:r>
              <a:rPr lang="ru-RU" sz="5400" b="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Times New Roman" pitchFamily="18" charset="0"/>
                <a:cs typeface="Times New Roman" pitchFamily="18" charset="0"/>
              </a:rPr>
              <a:t>Спасибо за внимание !</a:t>
            </a:r>
          </a:p>
          <a:p>
            <a:r>
              <a:rPr lang="ru-RU" sz="5400" b="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Times New Roman" pitchFamily="18" charset="0"/>
                <a:cs typeface="Times New Roman" pitchFamily="18" charset="0"/>
              </a:rPr>
              <a:t>До  скорой  встречи!</a:t>
            </a:r>
            <a:endParaRPr lang="ru-RU" sz="54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239228813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346</TotalTime>
  <Words>6222</Words>
  <Application>Microsoft Office PowerPoint</Application>
  <PresentationFormat>Экран (4:3)</PresentationFormat>
  <Paragraphs>181</Paragraphs>
  <Slides>32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32</vt:i4>
      </vt:variant>
    </vt:vector>
  </HeadingPairs>
  <TitlesOfParts>
    <vt:vector size="33"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Администратор</dc:creator>
  <cp:lastModifiedBy>Галина</cp:lastModifiedBy>
  <cp:revision>27</cp:revision>
  <dcterms:created xsi:type="dcterms:W3CDTF">2016-03-06T14:47:35Z</dcterms:created>
  <dcterms:modified xsi:type="dcterms:W3CDTF">2017-05-22T20:52:52Z</dcterms:modified>
</cp:coreProperties>
</file>