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0" d="100"/>
          <a:sy n="50" d="100"/>
        </p:scale>
        <p:origin x="44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6E931B5-40B3-4559-8B88-3D0DB8AB3681}" type="datetimeFigureOut">
              <a:rPr lang="ru-RU" smtClean="0"/>
              <a:t>30.10.2022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3279342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6E931B5-40B3-4559-8B88-3D0DB8AB3681}" type="datetimeFigureOut">
              <a:rPr lang="ru-RU" smtClean="0"/>
              <a:t>30.10.2022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539151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6E931B5-40B3-4559-8B88-3D0DB8AB3681}" type="datetimeFigureOut">
              <a:rPr lang="ru-RU" smtClean="0"/>
              <a:t>30.10.2022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908868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6E931B5-40B3-4559-8B88-3D0DB8AB3681}" type="datetimeFigureOut">
              <a:rPr lang="ru-RU" smtClean="0"/>
              <a:t>30.10.2022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496202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6E931B5-40B3-4559-8B88-3D0DB8AB3681}" type="datetimeFigureOut">
              <a:rPr lang="ru-RU" smtClean="0"/>
              <a:t>30.10.2022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211833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6E931B5-40B3-4559-8B88-3D0DB8AB3681}" type="datetimeFigureOut">
              <a:rPr lang="ru-RU" smtClean="0"/>
              <a:t>30.10.2022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407500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6E931B5-40B3-4559-8B88-3D0DB8AB3681}" type="datetimeFigureOut">
              <a:rPr lang="ru-RU" smtClean="0"/>
              <a:t>30.10.2022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3318331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6E931B5-40B3-4559-8B88-3D0DB8AB3681}" type="datetimeFigureOut">
              <a:rPr lang="ru-RU" smtClean="0"/>
              <a:t>30.10.2022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2080231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A6E931B5-40B3-4559-8B88-3D0DB8AB3681}" type="datetimeFigureOut">
              <a:rPr lang="ru-RU" smtClean="0"/>
              <a:t>30.10.2022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1593221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6E931B5-40B3-4559-8B88-3D0DB8AB3681}" type="datetimeFigureOut">
              <a:rPr lang="ru-RU" smtClean="0"/>
              <a:t>30.10.2022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672291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6E931B5-40B3-4559-8B88-3D0DB8AB3681}" type="datetimeFigureOut">
              <a:rPr lang="ru-RU" smtClean="0"/>
              <a:t>30.10.2022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97AA93-6157-41CF-B831-60F5818FCA14}" type="slidenum">
              <a:rPr lang="ru-RU" smtClean="0"/>
              <a:t>‹#›</a:t>
            </a:fld>
            <a:endParaRPr lang="ru-RU"/>
          </a:p>
        </p:txBody>
      </p:sp>
    </p:spTree>
    <p:extLst>
      <p:ext uri="{BB962C8B-B14F-4D97-AF65-F5344CB8AC3E}">
        <p14:creationId xmlns:p14="http://schemas.microsoft.com/office/powerpoint/2010/main" val="2139838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E931B5-40B3-4559-8B88-3D0DB8AB3681}" type="datetimeFigureOut">
              <a:rPr lang="ru-RU" smtClean="0"/>
              <a:t>30.10.2022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97AA93-6157-41CF-B831-60F5818FCA14}" type="slidenum">
              <a:rPr lang="ru-RU" smtClean="0"/>
              <a:t>‹#›</a:t>
            </a:fld>
            <a:endParaRPr lang="ru-RU"/>
          </a:p>
        </p:txBody>
      </p:sp>
    </p:spTree>
    <p:extLst>
      <p:ext uri="{BB962C8B-B14F-4D97-AF65-F5344CB8AC3E}">
        <p14:creationId xmlns:p14="http://schemas.microsoft.com/office/powerpoint/2010/main" val="31958186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solidFill>
            <a:schemeClr val="accent2">
              <a:lumMod val="20000"/>
              <a:lumOff val="80000"/>
            </a:schemeClr>
          </a:solidFill>
        </p:spPr>
        <p:txBody>
          <a:bodyPr/>
          <a:lstStyle/>
          <a:p>
            <a:r>
              <a:rPr lang="ru-RU" b="1" dirty="0" smtClean="0">
                <a:solidFill>
                  <a:srgbClr val="C00000"/>
                </a:solidFill>
                <a:latin typeface="Times New Roman" panose="02020603050405020304" pitchFamily="18" charset="0"/>
                <a:cs typeface="Times New Roman" panose="02020603050405020304" pitchFamily="18" charset="0"/>
              </a:rPr>
              <a:t>ПРИРОДА И ЧЕЛОВЕК</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solidFill>
            <a:schemeClr val="accent6">
              <a:lumMod val="20000"/>
              <a:lumOff val="80000"/>
            </a:schemeClr>
          </a:solidFill>
        </p:spPr>
        <p:txBody>
          <a:bodyPr/>
          <a:lstStyle/>
          <a:p>
            <a:r>
              <a:rPr lang="ru-RU" b="1" dirty="0" smtClean="0">
                <a:solidFill>
                  <a:srgbClr val="002060"/>
                </a:solidFill>
                <a:latin typeface="Times New Roman" panose="02020603050405020304" pitchFamily="18" charset="0"/>
                <a:cs typeface="Times New Roman" panose="02020603050405020304" pitchFamily="18" charset="0"/>
              </a:rPr>
              <a:t>Подготовка к ИСИ . </a:t>
            </a:r>
          </a:p>
          <a:p>
            <a:r>
              <a:rPr lang="ru-RU" b="1" dirty="0" smtClean="0">
                <a:solidFill>
                  <a:srgbClr val="002060"/>
                </a:solidFill>
                <a:latin typeface="Times New Roman" panose="02020603050405020304" pitchFamily="18" charset="0"/>
                <a:cs typeface="Times New Roman" panose="02020603050405020304" pitchFamily="18" charset="0"/>
              </a:rPr>
              <a:t>Возможные аргументации к разделу  о природе  ИСИ</a:t>
            </a:r>
            <a:endParaRPr lang="ru-RU"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08209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И.С.Тургенев</a:t>
            </a:r>
            <a:r>
              <a:rPr lang="ru-RU" b="1" dirty="0" smtClean="0">
                <a:solidFill>
                  <a:srgbClr val="C00000"/>
                </a:solidFill>
                <a:latin typeface="Times New Roman" panose="02020603050405020304" pitchFamily="18" charset="0"/>
                <a:cs typeface="Times New Roman" panose="02020603050405020304" pitchFamily="18" charset="0"/>
              </a:rPr>
              <a:t> «Бирюк»</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tx2">
              <a:lumMod val="20000"/>
              <a:lumOff val="80000"/>
            </a:schemeClr>
          </a:solidFill>
        </p:spPr>
        <p:txBody>
          <a:bodyPr>
            <a:normAutofit/>
          </a:bodyPr>
          <a:lstStyle/>
          <a:p>
            <a:pPr marL="0" indent="0" algn="just">
              <a:buNone/>
            </a:pPr>
            <a:r>
              <a:rPr lang="ru-RU" sz="3200" b="1" dirty="0">
                <a:solidFill>
                  <a:srgbClr val="002060"/>
                </a:solidFill>
                <a:latin typeface="Times New Roman" panose="02020603050405020304" pitchFamily="18" charset="0"/>
                <a:cs typeface="Times New Roman" panose="02020603050405020304" pitchFamily="18" charset="0"/>
              </a:rPr>
              <a:t>Герой был лесником и следил за тем, чтобы крестьяне не воровали лес. Но люди все равно ходили за деревьями, ведь заработать другим способом не могли. Многие из них нищенствовали, поэтому ненавидели лесника, который мешал им зарабатывать деньги. Крестьяне искренне не понимали, зачем Бирюк так рьяно охраняет леса? Он и сам не смог бы этого объяснить: просто честно выполнял свой долг, оберегая природу от людей. </a:t>
            </a:r>
          </a:p>
        </p:txBody>
      </p:sp>
    </p:spTree>
    <p:extLst>
      <p:ext uri="{BB962C8B-B14F-4D97-AF65-F5344CB8AC3E}">
        <p14:creationId xmlns:p14="http://schemas.microsoft.com/office/powerpoint/2010/main" val="8946276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И.С.Тургенв</a:t>
            </a:r>
            <a:r>
              <a:rPr lang="ru-RU" b="1" dirty="0" smtClean="0">
                <a:solidFill>
                  <a:srgbClr val="C00000"/>
                </a:solidFill>
                <a:latin typeface="Times New Roman" panose="02020603050405020304" pitchFamily="18" charset="0"/>
                <a:cs typeface="Times New Roman" panose="02020603050405020304" pitchFamily="18" charset="0"/>
              </a:rPr>
              <a:t> «Бирюк»</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rmAutofit/>
          </a:bodyPr>
          <a:lstStyle/>
          <a:p>
            <a:pPr marL="0" indent="0" algn="just">
              <a:buNone/>
            </a:pPr>
            <a:r>
              <a:rPr lang="ru-RU" sz="3200" b="1" dirty="0">
                <a:solidFill>
                  <a:srgbClr val="002060"/>
                </a:solidFill>
                <a:latin typeface="Times New Roman" panose="02020603050405020304" pitchFamily="18" charset="0"/>
                <a:cs typeface="Times New Roman" panose="02020603050405020304" pitchFamily="18" charset="0"/>
              </a:rPr>
              <a:t>Он любил свое дело и свою чащу, где находил все, что ему нужно. </a:t>
            </a:r>
            <a:r>
              <a:rPr lang="ru-RU" sz="3200" b="1" dirty="0" smtClean="0">
                <a:solidFill>
                  <a:srgbClr val="002060"/>
                </a:solidFill>
                <a:latin typeface="Times New Roman" panose="02020603050405020304" pitchFamily="18" charset="0"/>
                <a:cs typeface="Times New Roman" panose="02020603050405020304" pitchFamily="18" charset="0"/>
              </a:rPr>
              <a:t>Бирюк </a:t>
            </a:r>
            <a:r>
              <a:rPr lang="ru-RU" sz="3200" b="1" dirty="0">
                <a:solidFill>
                  <a:srgbClr val="002060"/>
                </a:solidFill>
                <a:latin typeface="Times New Roman" panose="02020603050405020304" pitchFamily="18" charset="0"/>
                <a:cs typeface="Times New Roman" panose="02020603050405020304" pitchFamily="18" charset="0"/>
              </a:rPr>
              <a:t>жалел эти заповедные кущи и заботился о них, навлекая на себя неодобрение и даже осуждение всех остальных жителей.</a:t>
            </a:r>
          </a:p>
        </p:txBody>
      </p:sp>
    </p:spTree>
    <p:extLst>
      <p:ext uri="{BB962C8B-B14F-4D97-AF65-F5344CB8AC3E}">
        <p14:creationId xmlns:p14="http://schemas.microsoft.com/office/powerpoint/2010/main" val="1896955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4">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А.И.Куприн</a:t>
            </a:r>
            <a:r>
              <a:rPr lang="ru-RU" b="1" dirty="0" smtClean="0">
                <a:solidFill>
                  <a:srgbClr val="C00000"/>
                </a:solidFill>
                <a:latin typeface="Times New Roman" panose="02020603050405020304" pitchFamily="18" charset="0"/>
                <a:cs typeface="Times New Roman" panose="02020603050405020304" pitchFamily="18" charset="0"/>
              </a:rPr>
              <a:t> «Олеся»</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6">
              <a:lumMod val="20000"/>
              <a:lumOff val="80000"/>
            </a:schemeClr>
          </a:solidFill>
        </p:spPr>
        <p:txBody>
          <a:bodyPr>
            <a:normAutofit/>
          </a:bodyPr>
          <a:lstStyle/>
          <a:p>
            <a:pPr algn="just"/>
            <a:r>
              <a:rPr lang="ru-RU" b="1" dirty="0">
                <a:solidFill>
                  <a:srgbClr val="002060"/>
                </a:solidFill>
                <a:latin typeface="Times New Roman" panose="02020603050405020304" pitchFamily="18" charset="0"/>
                <a:cs typeface="Times New Roman" panose="02020603050405020304" pitchFamily="18" charset="0"/>
              </a:rPr>
              <a:t>Дикарка жила в лесу и знала об окружающем мире все, поэтому была против охоты. Истребление животных внушало ей отвращение, так как она подружилась с ними и нашла способ жить в гармонии с обитателями чащи, при это получая пользу от общения с ними. Мирная жизнь в лесу научила героиню врачеванию: она знала рецепты снадобий, которые могли излечить многие болезни. Взамен Олеся помогала окружающему миру: вызволяла и подлечивала животных и птиц, подкармливала их. Ее пример доказывает, что человек и природа могут сосуществовать мирно, и именно из этой гармонии родится процветание. </a:t>
            </a:r>
          </a:p>
        </p:txBody>
      </p:sp>
    </p:spTree>
    <p:extLst>
      <p:ext uri="{BB962C8B-B14F-4D97-AF65-F5344CB8AC3E}">
        <p14:creationId xmlns:p14="http://schemas.microsoft.com/office/powerpoint/2010/main" val="2597292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Ч.Айтматов</a:t>
            </a:r>
            <a:r>
              <a:rPr lang="ru-RU" b="1" dirty="0" smtClean="0">
                <a:solidFill>
                  <a:srgbClr val="C00000"/>
                </a:solidFill>
                <a:latin typeface="Times New Roman" panose="02020603050405020304" pitchFamily="18" charset="0"/>
                <a:cs typeface="Times New Roman" panose="02020603050405020304" pitchFamily="18" charset="0"/>
              </a:rPr>
              <a:t> «Когда падают горы: вечная невеста»</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6">
              <a:lumMod val="20000"/>
              <a:lumOff val="80000"/>
            </a:schemeClr>
          </a:solidFill>
        </p:spPr>
        <p:txBody>
          <a:bodyPr>
            <a:normAutofit/>
          </a:bodyPr>
          <a:lstStyle/>
          <a:p>
            <a:pPr marL="0" indent="0" algn="just">
              <a:buNone/>
            </a:pPr>
            <a:r>
              <a:rPr lang="ru-RU" sz="3600" b="1" dirty="0">
                <a:solidFill>
                  <a:srgbClr val="002060"/>
                </a:solidFill>
                <a:latin typeface="Times New Roman" panose="02020603050405020304" pitchFamily="18" charset="0"/>
                <a:cs typeface="Times New Roman" panose="02020603050405020304" pitchFamily="18" charset="0"/>
              </a:rPr>
              <a:t>вечная невеста» герой жертвует собой ради того, чтобы спасти снежных барсов, обреченных загонщиками на верную смерть от рук богатых туристов. Автор перепутает жизни животных и человека в один прочный узел и показывает, что они взаимосвязаны, и эта связь дарована свыше. Арсен чувствовал то же самое, что и снежный барс, на которого объявили охоту.</a:t>
            </a:r>
          </a:p>
        </p:txBody>
      </p:sp>
    </p:spTree>
    <p:extLst>
      <p:ext uri="{BB962C8B-B14F-4D97-AF65-F5344CB8AC3E}">
        <p14:creationId xmlns:p14="http://schemas.microsoft.com/office/powerpoint/2010/main" val="378881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Ч.Айтматов</a:t>
            </a:r>
            <a:r>
              <a:rPr lang="ru-RU" b="1" dirty="0" smtClean="0">
                <a:solidFill>
                  <a:srgbClr val="C00000"/>
                </a:solidFill>
                <a:latin typeface="Times New Roman" panose="02020603050405020304" pitchFamily="18" charset="0"/>
                <a:cs typeface="Times New Roman" panose="02020603050405020304" pitchFamily="18" charset="0"/>
              </a:rPr>
              <a:t> «Когда падают горы: вечная невеста»</a:t>
            </a:r>
            <a:endParaRPr lang="ru-RU" dirty="0"/>
          </a:p>
        </p:txBody>
      </p:sp>
      <p:sp>
        <p:nvSpPr>
          <p:cNvPr id="3" name="Объект 2"/>
          <p:cNvSpPr>
            <a:spLocks noGrp="1"/>
          </p:cNvSpPr>
          <p:nvPr>
            <p:ph idx="1"/>
          </p:nvPr>
        </p:nvSpPr>
        <p:spPr>
          <a:solidFill>
            <a:schemeClr val="accent2">
              <a:lumMod val="20000"/>
              <a:lumOff val="80000"/>
            </a:schemeClr>
          </a:solidFill>
        </p:spPr>
        <p:txBody>
          <a:bodyPr>
            <a:normAutofit lnSpcReduction="10000"/>
          </a:bodyPr>
          <a:lstStyle/>
          <a:p>
            <a:pPr marL="0" indent="0" algn="just">
              <a:buNone/>
            </a:pPr>
            <a:r>
              <a:rPr lang="ru-RU" sz="3600" b="1" dirty="0">
                <a:solidFill>
                  <a:srgbClr val="002060"/>
                </a:solidFill>
                <a:latin typeface="Times New Roman" panose="02020603050405020304" pitchFamily="18" charset="0"/>
                <a:cs typeface="Times New Roman" panose="02020603050405020304" pitchFamily="18" charset="0"/>
              </a:rPr>
              <a:t>Схожесть их характеров поражает читателя, поэтому его совершенно не удивляет то, что герой предпочел рискнуть жизнью и спасти животных, а не промолчать и получить деньги за их убийство. Человек обязан встать на защиту природы хотя бы потому, что она вступает в неравный бой с людьми и обречена на поражение, которое сулит трагическую развязку всей человеческой цивилизации.</a:t>
            </a:r>
          </a:p>
        </p:txBody>
      </p:sp>
    </p:spTree>
    <p:extLst>
      <p:ext uri="{BB962C8B-B14F-4D97-AF65-F5344CB8AC3E}">
        <p14:creationId xmlns:p14="http://schemas.microsoft.com/office/powerpoint/2010/main" val="3108186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20000"/>
              <a:lumOff val="80000"/>
            </a:schemeClr>
          </a:solidFill>
        </p:spPr>
        <p:txBody>
          <a:bodyPr/>
          <a:lstStyle/>
          <a:p>
            <a:pPr algn="ctr"/>
            <a:r>
              <a:rPr lang="ru-RU" b="1" dirty="0" smtClean="0">
                <a:solidFill>
                  <a:srgbClr val="7030A0"/>
                </a:solidFill>
                <a:latin typeface="Times New Roman" panose="02020603050405020304" pitchFamily="18" charset="0"/>
                <a:cs typeface="Times New Roman" panose="02020603050405020304" pitchFamily="18" charset="0"/>
              </a:rPr>
              <a:t>Тема  2.</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6">
              <a:lumMod val="20000"/>
              <a:lumOff val="80000"/>
            </a:schemeClr>
          </a:solidFill>
        </p:spPr>
        <p:txBody>
          <a:bodyPr/>
          <a:lstStyle/>
          <a:p>
            <a:pPr marL="0" indent="0" algn="ctr">
              <a:buNone/>
            </a:pPr>
            <a:r>
              <a:rPr lang="ru-RU" dirty="0" smtClean="0"/>
              <a:t> </a:t>
            </a:r>
          </a:p>
          <a:p>
            <a:pPr marL="0" indent="0" algn="ctr">
              <a:buNone/>
            </a:pPr>
            <a:r>
              <a:rPr lang="ru-RU" sz="4800" b="1" dirty="0" smtClean="0">
                <a:solidFill>
                  <a:srgbClr val="FF0000"/>
                </a:solidFill>
                <a:latin typeface="Times New Roman" panose="02020603050405020304" pitchFamily="18" charset="0"/>
                <a:cs typeface="Times New Roman" panose="02020603050405020304" pitchFamily="18" charset="0"/>
              </a:rPr>
              <a:t>ПОТРЕБИТЕЛЬСКОЕ </a:t>
            </a:r>
          </a:p>
          <a:p>
            <a:pPr marL="0" indent="0" algn="ctr">
              <a:buNone/>
            </a:pPr>
            <a:endParaRPr lang="ru-RU" sz="4800" b="1" dirty="0">
              <a:solidFill>
                <a:srgbClr val="FF0000"/>
              </a:solidFill>
              <a:latin typeface="Times New Roman" panose="02020603050405020304" pitchFamily="18" charset="0"/>
              <a:cs typeface="Times New Roman" panose="02020603050405020304" pitchFamily="18" charset="0"/>
            </a:endParaRPr>
          </a:p>
          <a:p>
            <a:pPr marL="0" indent="0" algn="ctr">
              <a:buNone/>
            </a:pPr>
            <a:r>
              <a:rPr lang="ru-RU" sz="4800" b="1" dirty="0" smtClean="0">
                <a:solidFill>
                  <a:srgbClr val="FF0000"/>
                </a:solidFill>
                <a:latin typeface="Times New Roman" panose="02020603050405020304" pitchFamily="18" charset="0"/>
                <a:cs typeface="Times New Roman" panose="02020603050405020304" pitchFamily="18" charset="0"/>
              </a:rPr>
              <a:t>ОТНОШЕНИЕ   К   ПРИРОДЕ</a:t>
            </a:r>
            <a:endParaRPr lang="ru-RU"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6278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4">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Ч.Айтматов</a:t>
            </a:r>
            <a:r>
              <a:rPr lang="ru-RU" b="1" dirty="0" smtClean="0">
                <a:solidFill>
                  <a:srgbClr val="C00000"/>
                </a:solidFill>
                <a:latin typeface="Times New Roman" panose="02020603050405020304" pitchFamily="18" charset="0"/>
                <a:cs typeface="Times New Roman" panose="02020603050405020304" pitchFamily="18" charset="0"/>
              </a:rPr>
              <a:t> «Плаха»</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rmAutofit lnSpcReduction="10000"/>
          </a:bodyPr>
          <a:lstStyle/>
          <a:p>
            <a:pPr marL="0" indent="0" algn="just">
              <a:buNone/>
            </a:pPr>
            <a:r>
              <a:rPr lang="ru-RU" sz="3600" b="1" dirty="0">
                <a:solidFill>
                  <a:srgbClr val="002060"/>
                </a:solidFill>
                <a:latin typeface="Times New Roman" panose="02020603050405020304" pitchFamily="18" charset="0"/>
                <a:cs typeface="Times New Roman" panose="02020603050405020304" pitchFamily="18" charset="0"/>
              </a:rPr>
              <a:t>описывается локальная экологическая катастрофа, возникшая по вине людей: чтобы закрыть план по добыче мяса, охотники истребили всех сайгаков, которые были естественной пищей для волков и других хищников. Люди не подумали о пищевой цепочке, ведь их интересовала только прибыль. Волки, оставшись без еды, были вынуждены скитаться и искать новые источники пищи.</a:t>
            </a:r>
          </a:p>
        </p:txBody>
      </p:sp>
    </p:spTree>
    <p:extLst>
      <p:ext uri="{BB962C8B-B14F-4D97-AF65-F5344CB8AC3E}">
        <p14:creationId xmlns:p14="http://schemas.microsoft.com/office/powerpoint/2010/main" val="33774773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4">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Ч.Айтматов</a:t>
            </a:r>
            <a:r>
              <a:rPr lang="ru-RU" b="1" dirty="0" smtClean="0">
                <a:solidFill>
                  <a:srgbClr val="C00000"/>
                </a:solidFill>
                <a:latin typeface="Times New Roman" panose="02020603050405020304" pitchFamily="18" charset="0"/>
                <a:cs typeface="Times New Roman" panose="02020603050405020304" pitchFamily="18" charset="0"/>
              </a:rPr>
              <a:t> «Плаха»</a:t>
            </a:r>
            <a:endParaRPr lang="ru-RU" dirty="0"/>
          </a:p>
        </p:txBody>
      </p:sp>
      <p:sp>
        <p:nvSpPr>
          <p:cNvPr id="3" name="Объект 2"/>
          <p:cNvSpPr>
            <a:spLocks noGrp="1"/>
          </p:cNvSpPr>
          <p:nvPr>
            <p:ph idx="1"/>
          </p:nvPr>
        </p:nvSpPr>
        <p:spPr>
          <a:solidFill>
            <a:schemeClr val="accent6">
              <a:lumMod val="20000"/>
              <a:lumOff val="80000"/>
            </a:schemeClr>
          </a:solidFill>
        </p:spPr>
        <p:txBody>
          <a:bodyPr>
            <a:normAutofit/>
          </a:bodyPr>
          <a:lstStyle/>
          <a:p>
            <a:pPr marL="0" indent="0" algn="just">
              <a:buNone/>
            </a:pPr>
            <a:r>
              <a:rPr lang="ru-RU" sz="3600" b="1" dirty="0">
                <a:solidFill>
                  <a:srgbClr val="002060"/>
                </a:solidFill>
                <a:latin typeface="Times New Roman" panose="02020603050405020304" pitchFamily="18" charset="0"/>
                <a:cs typeface="Times New Roman" panose="02020603050405020304" pitchFamily="18" charset="0"/>
              </a:rPr>
              <a:t>Этим воспользовались браконьеры, чтобы добыть шкуры зверей, и обычные люди, чтобы обезопасить свои пастбища от их набегов. В итоге одна из волчиц, доведенная до отчаяния, украла ребенка у людей и убила его. Таковы последствия потребительского отношения к природе: она будет не только оскудевать и умирать, но и мстить за свою боль.</a:t>
            </a:r>
          </a:p>
        </p:txBody>
      </p:sp>
    </p:spTree>
    <p:extLst>
      <p:ext uri="{BB962C8B-B14F-4D97-AF65-F5344CB8AC3E}">
        <p14:creationId xmlns:p14="http://schemas.microsoft.com/office/powerpoint/2010/main" val="24926861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А.П.Чехов</a:t>
            </a:r>
            <a:r>
              <a:rPr lang="ru-RU" b="1" dirty="0" smtClean="0">
                <a:solidFill>
                  <a:srgbClr val="C00000"/>
                </a:solidFill>
                <a:latin typeface="Times New Roman" panose="02020603050405020304" pitchFamily="18" charset="0"/>
                <a:cs typeface="Times New Roman" panose="02020603050405020304" pitchFamily="18" charset="0"/>
              </a:rPr>
              <a:t> «Вишневый сад»</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6">
              <a:lumMod val="20000"/>
              <a:lumOff val="80000"/>
            </a:schemeClr>
          </a:solidFill>
        </p:spPr>
        <p:txBody>
          <a:bodyPr>
            <a:normAutofit/>
          </a:bodyPr>
          <a:lstStyle/>
          <a:p>
            <a:pPr marL="0" indent="0" algn="just">
              <a:buNone/>
            </a:pPr>
            <a:r>
              <a:rPr lang="ru-RU" sz="3200" b="1" dirty="0" smtClean="0">
                <a:solidFill>
                  <a:srgbClr val="002060"/>
                </a:solidFill>
                <a:latin typeface="Times New Roman" panose="02020603050405020304" pitchFamily="18" charset="0"/>
                <a:cs typeface="Times New Roman" panose="02020603050405020304" pitchFamily="18" charset="0"/>
              </a:rPr>
              <a:t>Люди </a:t>
            </a:r>
            <a:r>
              <a:rPr lang="ru-RU" sz="3200" b="1" dirty="0">
                <a:solidFill>
                  <a:srgbClr val="002060"/>
                </a:solidFill>
                <a:latin typeface="Times New Roman" panose="02020603050405020304" pitchFamily="18" charset="0"/>
                <a:cs typeface="Times New Roman" panose="02020603050405020304" pitchFamily="18" charset="0"/>
              </a:rPr>
              <a:t>выступают равнодушным игом природы, ведь их интересует лишь дань. Судьба плодовых деревьев волнует их в последнюю очередь: каждый ищет в них то, что ему нужно. Раневская и Гаев хотят сохранить их лишь как воспоминание о чудесном прошлом, а Лопахина интересует прибыль от участков. Аня и Петя вообще безразличны к будущему сада и лишь мечтают о новом его воплощении.</a:t>
            </a:r>
          </a:p>
        </p:txBody>
      </p:sp>
    </p:spTree>
    <p:extLst>
      <p:ext uri="{BB962C8B-B14F-4D97-AF65-F5344CB8AC3E}">
        <p14:creationId xmlns:p14="http://schemas.microsoft.com/office/powerpoint/2010/main" val="2338694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А.П.Чехов</a:t>
            </a:r>
            <a:r>
              <a:rPr lang="ru-RU" b="1" dirty="0" smtClean="0">
                <a:solidFill>
                  <a:srgbClr val="C00000"/>
                </a:solidFill>
                <a:latin typeface="Times New Roman" panose="02020603050405020304" pitchFamily="18" charset="0"/>
                <a:cs typeface="Times New Roman" panose="02020603050405020304" pitchFamily="18" charset="0"/>
              </a:rPr>
              <a:t> «Вишневый сад»</a:t>
            </a:r>
            <a:endParaRPr lang="ru-RU" dirty="0"/>
          </a:p>
        </p:txBody>
      </p:sp>
      <p:sp>
        <p:nvSpPr>
          <p:cNvPr id="3" name="Объект 2"/>
          <p:cNvSpPr>
            <a:spLocks noGrp="1"/>
          </p:cNvSpPr>
          <p:nvPr>
            <p:ph idx="1"/>
          </p:nvPr>
        </p:nvSpPr>
        <p:spPr>
          <a:solidFill>
            <a:schemeClr val="accent3">
              <a:lumMod val="20000"/>
              <a:lumOff val="80000"/>
            </a:schemeClr>
          </a:solidFill>
        </p:spPr>
        <p:txBody>
          <a:bodyPr>
            <a:normAutofit/>
          </a:bodyPr>
          <a:lstStyle/>
          <a:p>
            <a:pPr marL="0" indent="0" algn="just">
              <a:buNone/>
            </a:pPr>
            <a:r>
              <a:rPr lang="ru-RU" sz="3600" b="1" dirty="0">
                <a:solidFill>
                  <a:srgbClr val="002060"/>
                </a:solidFill>
                <a:latin typeface="Times New Roman" panose="02020603050405020304" pitchFamily="18" charset="0"/>
                <a:cs typeface="Times New Roman" panose="02020603050405020304" pitchFamily="18" charset="0"/>
              </a:rPr>
              <a:t>Поэтому единственным, кто действительно боролся за сад, стал Лопахин. Он без зазрения совести приказал вырубить вековые деревья и разделить участок на дачные угодья. Вот так пустела Россия — богатейшая страна в мире, которую безжалостно обдирали ради сиюминутной наживы.</a:t>
            </a:r>
          </a:p>
        </p:txBody>
      </p:sp>
    </p:spTree>
    <p:extLst>
      <p:ext uri="{BB962C8B-B14F-4D97-AF65-F5344CB8AC3E}">
        <p14:creationId xmlns:p14="http://schemas.microsoft.com/office/powerpoint/2010/main" val="2969546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5">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О.Хаксли</a:t>
            </a:r>
            <a:r>
              <a:rPr lang="ru-RU" b="1" dirty="0" smtClean="0">
                <a:solidFill>
                  <a:srgbClr val="C00000"/>
                </a:solidFill>
                <a:latin typeface="Times New Roman" panose="02020603050405020304" pitchFamily="18" charset="0"/>
                <a:cs typeface="Times New Roman" panose="02020603050405020304" pitchFamily="18" charset="0"/>
              </a:rPr>
              <a:t> «О дивный мир»</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2">
              <a:lumMod val="20000"/>
              <a:lumOff val="80000"/>
            </a:schemeClr>
          </a:solidFill>
        </p:spPr>
        <p:txBody>
          <a:bodyPr>
            <a:normAutofit/>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общество будущего загнало природу под железную пяту личной выгоды. Были полностью истреблены насекомые, а процесс деторождения был заменен искусственным выращиванием людей в пробирках. Все, что было не нужно гражданам Эры Форда, было уничтожено, и теперь окружающий мир напоминал гладкий безжизненный шар, где все было подчинено строжайшему порядку. Даже сами люди при таком подходе обесценились и стали лишь набором функций, упрощённом до одних лишь рефлексов. В такой пластмассовый и изуродованный мир ведет нас потребительное отношение к окружающей среде.</a:t>
            </a:r>
          </a:p>
        </p:txBody>
      </p:sp>
    </p:spTree>
    <p:extLst>
      <p:ext uri="{BB962C8B-B14F-4D97-AF65-F5344CB8AC3E}">
        <p14:creationId xmlns:p14="http://schemas.microsoft.com/office/powerpoint/2010/main" val="426306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smtClean="0">
                <a:solidFill>
                  <a:srgbClr val="C00000"/>
                </a:solidFill>
                <a:latin typeface="Times New Roman" panose="02020603050405020304" pitchFamily="18" charset="0"/>
                <a:cs typeface="Times New Roman" panose="02020603050405020304" pitchFamily="18" charset="0"/>
              </a:rPr>
              <a:t>Тема 3. </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rmAutofit/>
          </a:bodyPr>
          <a:lstStyle/>
          <a:p>
            <a:pPr marL="0" indent="0" algn="ctr">
              <a:buNone/>
            </a:pPr>
            <a:endParaRPr lang="ru-RU" sz="4800" b="1" dirty="0" smtClean="0">
              <a:solidFill>
                <a:schemeClr val="accent2">
                  <a:lumMod val="75000"/>
                </a:schemeClr>
              </a:solidFill>
              <a:latin typeface="Times New Roman" panose="02020603050405020304" pitchFamily="18" charset="0"/>
              <a:cs typeface="Times New Roman" panose="02020603050405020304" pitchFamily="18" charset="0"/>
            </a:endParaRPr>
          </a:p>
          <a:p>
            <a:pPr marL="0" indent="0" algn="ctr">
              <a:buNone/>
            </a:pPr>
            <a:r>
              <a:rPr lang="ru-RU" sz="4800" b="1" dirty="0" smtClean="0">
                <a:solidFill>
                  <a:schemeClr val="accent2">
                    <a:lumMod val="75000"/>
                  </a:schemeClr>
                </a:solidFill>
                <a:latin typeface="Times New Roman" panose="02020603050405020304" pitchFamily="18" charset="0"/>
                <a:cs typeface="Times New Roman" panose="02020603050405020304" pitchFamily="18" charset="0"/>
              </a:rPr>
              <a:t>ВЛИЯНИЕ </a:t>
            </a:r>
          </a:p>
          <a:p>
            <a:pPr marL="0" indent="0" algn="ctr">
              <a:buNone/>
            </a:pPr>
            <a:r>
              <a:rPr lang="ru-RU" sz="4800" b="1" dirty="0" smtClean="0">
                <a:solidFill>
                  <a:schemeClr val="accent2">
                    <a:lumMod val="75000"/>
                  </a:schemeClr>
                </a:solidFill>
                <a:latin typeface="Times New Roman" panose="02020603050405020304" pitchFamily="18" charset="0"/>
                <a:cs typeface="Times New Roman" panose="02020603050405020304" pitchFamily="18" charset="0"/>
              </a:rPr>
              <a:t>ЧЕЛОВЕКА НА ПРИРОДУ</a:t>
            </a:r>
            <a:endParaRPr lang="ru-RU" sz="4800" b="1" dirty="0">
              <a:solidFill>
                <a:schemeClr val="accent2">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93470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А.П.Чехов</a:t>
            </a:r>
            <a:r>
              <a:rPr lang="ru-RU" b="1" dirty="0" smtClean="0">
                <a:solidFill>
                  <a:srgbClr val="C00000"/>
                </a:solidFill>
                <a:latin typeface="Times New Roman" panose="02020603050405020304" pitchFamily="18" charset="0"/>
                <a:cs typeface="Times New Roman" panose="02020603050405020304" pitchFamily="18" charset="0"/>
              </a:rPr>
              <a:t> «Дядя Ваня»</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bg2"/>
          </a:solidFill>
        </p:spPr>
        <p:txBody>
          <a:bodyPr/>
          <a:lstStyle/>
          <a:p>
            <a:pPr marL="0" indent="0" algn="just">
              <a:buNone/>
            </a:pPr>
            <a:r>
              <a:rPr lang="ru-RU" b="1" dirty="0">
                <a:solidFill>
                  <a:schemeClr val="accent1">
                    <a:lumMod val="50000"/>
                  </a:schemeClr>
                </a:solidFill>
                <a:latin typeface="Times New Roman" panose="02020603050405020304" pitchFamily="18" charset="0"/>
                <a:cs typeface="Times New Roman" panose="02020603050405020304" pitchFamily="18" charset="0"/>
              </a:rPr>
              <a:t>могучие леса оскудевают, и вместо прекрасных долин, полных жизни и цвета, герои видят обветшалые кусты, болотистую почву, безотрадные просторы без деревьев и птиц. Астров с горечью замечает, что мужики вырубают лес и ничего не оставляют потомкам. Россия редеет на глазах. Все потому, что люди были очень невежественны, поэтому искали топливо только в дереве, в то время как альтернативные источники были прямо под ногами. Этот пример доказывает, что зачастую человек оказывает деструктивное влияние на природу, потребляя, но ничего не отдавая взамен.</a:t>
            </a:r>
          </a:p>
        </p:txBody>
      </p:sp>
    </p:spTree>
    <p:extLst>
      <p:ext uri="{BB962C8B-B14F-4D97-AF65-F5344CB8AC3E}">
        <p14:creationId xmlns:p14="http://schemas.microsoft.com/office/powerpoint/2010/main" val="282371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В.П.Астафьев</a:t>
            </a:r>
            <a:r>
              <a:rPr lang="ru-RU" b="1" dirty="0" smtClean="0">
                <a:solidFill>
                  <a:srgbClr val="C00000"/>
                </a:solidFill>
                <a:latin typeface="Times New Roman" panose="02020603050405020304" pitchFamily="18" charset="0"/>
                <a:cs typeface="Times New Roman" panose="02020603050405020304" pitchFamily="18" charset="0"/>
              </a:rPr>
              <a:t> «</a:t>
            </a:r>
            <a:r>
              <a:rPr lang="ru-RU" b="1" dirty="0" err="1" smtClean="0">
                <a:solidFill>
                  <a:srgbClr val="C00000"/>
                </a:solidFill>
                <a:latin typeface="Times New Roman" panose="02020603050405020304" pitchFamily="18" charset="0"/>
                <a:cs typeface="Times New Roman" panose="02020603050405020304" pitchFamily="18" charset="0"/>
              </a:rPr>
              <a:t>Людочка</a:t>
            </a:r>
            <a:r>
              <a:rPr lang="ru-RU" b="1" dirty="0" smtClean="0">
                <a:solidFill>
                  <a:srgbClr val="C00000"/>
                </a:solidFill>
                <a:latin typeface="Times New Roman" panose="02020603050405020304" pitchFamily="18" charset="0"/>
                <a:cs typeface="Times New Roman" panose="02020603050405020304" pitchFamily="18" charset="0"/>
              </a:rPr>
              <a:t>»</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6">
              <a:lumMod val="20000"/>
              <a:lumOff val="80000"/>
            </a:schemeClr>
          </a:solidFill>
        </p:spPr>
        <p:txBody>
          <a:bodyPr>
            <a:noAutofit/>
          </a:bodyPr>
          <a:lstStyle/>
          <a:p>
            <a:pPr marL="0" indent="0" algn="just">
              <a:buNone/>
            </a:pPr>
            <a:r>
              <a:rPr lang="ru-RU" sz="3200" b="1" dirty="0" smtClean="0">
                <a:solidFill>
                  <a:srgbClr val="002060"/>
                </a:solidFill>
                <a:latin typeface="Times New Roman" panose="02020603050405020304" pitchFamily="18" charset="0"/>
                <a:cs typeface="Times New Roman" panose="02020603050405020304" pitchFamily="18" charset="0"/>
              </a:rPr>
              <a:t>Заводы </a:t>
            </a:r>
            <a:r>
              <a:rPr lang="ru-RU" sz="3200" b="1" dirty="0">
                <a:solidFill>
                  <a:srgbClr val="002060"/>
                </a:solidFill>
                <a:latin typeface="Times New Roman" panose="02020603050405020304" pitchFamily="18" charset="0"/>
                <a:cs typeface="Times New Roman" panose="02020603050405020304" pitchFamily="18" charset="0"/>
              </a:rPr>
              <a:t>и предприятия превратили местную речку в особо опасную свалку отходов. Постарались и местные жители, которые сваливали туда даже трупы отжившей свое скотины. Нетрудно догадаться, что все это варево (а река действительно бурлила как кипяток) попадало в грунтовые воды и влияло на экологическую обстановку. Деревья повалились, росли кривыми и чахлыми, воздух был загрязнен, как и почва. За полвека люди превратили это место в болото, где все гибнет или влачит жалкую уродливую жизнь.</a:t>
            </a:r>
          </a:p>
        </p:txBody>
      </p:sp>
    </p:spTree>
    <p:extLst>
      <p:ext uri="{BB962C8B-B14F-4D97-AF65-F5344CB8AC3E}">
        <p14:creationId xmlns:p14="http://schemas.microsoft.com/office/powerpoint/2010/main" val="4171701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dirty="0" err="1" smtClean="0">
                <a:solidFill>
                  <a:srgbClr val="C00000"/>
                </a:solidFill>
                <a:latin typeface="Times New Roman" panose="02020603050405020304" pitchFamily="18" charset="0"/>
                <a:cs typeface="Times New Roman" panose="02020603050405020304" pitchFamily="18" charset="0"/>
              </a:rPr>
              <a:t>А.П.Чехов</a:t>
            </a:r>
            <a:r>
              <a:rPr lang="ru-RU" dirty="0" smtClean="0">
                <a:solidFill>
                  <a:srgbClr val="C00000"/>
                </a:solidFill>
                <a:latin typeface="Times New Roman" panose="02020603050405020304" pitchFamily="18" charset="0"/>
                <a:cs typeface="Times New Roman" panose="02020603050405020304" pitchFamily="18" charset="0"/>
              </a:rPr>
              <a:t> «Крыжовник»</a:t>
            </a:r>
            <a:endParaRPr lang="ru-RU"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2">
              <a:lumMod val="20000"/>
              <a:lumOff val="80000"/>
            </a:schemeClr>
          </a:solidFill>
        </p:spPr>
        <p:txBody>
          <a:bodyPr/>
          <a:lstStyle/>
          <a:p>
            <a:pPr marL="0" indent="0" algn="just">
              <a:buNone/>
            </a:pPr>
            <a:r>
              <a:rPr lang="ru-RU" b="1" dirty="0" smtClean="0">
                <a:solidFill>
                  <a:srgbClr val="002060"/>
                </a:solidFill>
                <a:latin typeface="Times New Roman" panose="02020603050405020304" pitchFamily="18" charset="0"/>
                <a:cs typeface="Times New Roman" panose="02020603050405020304" pitchFamily="18" charset="0"/>
              </a:rPr>
              <a:t>Описывается </a:t>
            </a:r>
            <a:r>
              <a:rPr lang="ru-RU" b="1" dirty="0">
                <a:solidFill>
                  <a:srgbClr val="002060"/>
                </a:solidFill>
                <a:latin typeface="Times New Roman" panose="02020603050405020304" pitchFamily="18" charset="0"/>
                <a:cs typeface="Times New Roman" panose="02020603050405020304" pitchFamily="18" charset="0"/>
              </a:rPr>
              <a:t>неудачная покупка Николая Ивановича, который всю жизнь мечтал об усадьбе, где можно было бы выращивать его любимые ягоды. Но ему не повезло: по соседству расположился кирпичный завод. Он не придал этому значения, а зря, ведь отходы предприятия попадали прямо в реку, а значит, и в почву. Видимо, поэтому крыжовник, выросший там, был очень кислым. Так, живописное место, которое могло бы стать идеалом героя, было отравлено промышленниками, которые совсем не заботились о безопасности завода для окружающей среды.</a:t>
            </a:r>
          </a:p>
        </p:txBody>
      </p:sp>
    </p:spTree>
    <p:extLst>
      <p:ext uri="{BB962C8B-B14F-4D97-AF65-F5344CB8AC3E}">
        <p14:creationId xmlns:p14="http://schemas.microsoft.com/office/powerpoint/2010/main" val="27971738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tx2">
              <a:lumMod val="20000"/>
              <a:lumOff val="80000"/>
            </a:schemeClr>
          </a:solidFill>
        </p:spPr>
        <p:txBody>
          <a:bodyPr/>
          <a:lstStyle/>
          <a:p>
            <a:pPr algn="ctr"/>
            <a:r>
              <a:rPr lang="ru-RU" b="1" dirty="0" smtClean="0">
                <a:solidFill>
                  <a:srgbClr val="7030A0"/>
                </a:solidFill>
                <a:latin typeface="Times New Roman" panose="02020603050405020304" pitchFamily="18" charset="0"/>
                <a:cs typeface="Times New Roman" panose="02020603050405020304" pitchFamily="18" charset="0"/>
              </a:rPr>
              <a:t>Тема №4.</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rmAutofit/>
          </a:bodyPr>
          <a:lstStyle/>
          <a:p>
            <a:pPr marL="0" indent="0" algn="ctr">
              <a:buNone/>
            </a:pPr>
            <a:r>
              <a:rPr lang="ru-RU" sz="5400" b="1" dirty="0">
                <a:solidFill>
                  <a:srgbClr val="00B050"/>
                </a:solidFill>
                <a:latin typeface="Times New Roman" panose="02020603050405020304" pitchFamily="18" charset="0"/>
                <a:cs typeface="Times New Roman" panose="02020603050405020304" pitchFamily="18" charset="0"/>
              </a:rPr>
              <a:t>Взаимоотношения </a:t>
            </a:r>
            <a:endParaRPr lang="ru-RU" sz="5400" b="1" dirty="0" smtClean="0">
              <a:solidFill>
                <a:srgbClr val="00B050"/>
              </a:solidFill>
              <a:latin typeface="Times New Roman" panose="02020603050405020304" pitchFamily="18" charset="0"/>
              <a:cs typeface="Times New Roman" panose="02020603050405020304" pitchFamily="18" charset="0"/>
            </a:endParaRPr>
          </a:p>
          <a:p>
            <a:pPr marL="0" indent="0" algn="ctr">
              <a:buNone/>
            </a:pPr>
            <a:r>
              <a:rPr lang="ru-RU" sz="5400" b="1" dirty="0" smtClean="0">
                <a:solidFill>
                  <a:srgbClr val="00B050"/>
                </a:solidFill>
                <a:latin typeface="Times New Roman" panose="02020603050405020304" pitchFamily="18" charset="0"/>
                <a:cs typeface="Times New Roman" panose="02020603050405020304" pitchFamily="18" charset="0"/>
              </a:rPr>
              <a:t>человека </a:t>
            </a:r>
            <a:r>
              <a:rPr lang="ru-RU" sz="5400" b="1" dirty="0">
                <a:solidFill>
                  <a:srgbClr val="00B050"/>
                </a:solidFill>
                <a:latin typeface="Times New Roman" panose="02020603050405020304" pitchFamily="18" charset="0"/>
                <a:cs typeface="Times New Roman" panose="02020603050405020304" pitchFamily="18" charset="0"/>
              </a:rPr>
              <a:t>и природы</a:t>
            </a:r>
          </a:p>
          <a:p>
            <a:pPr marL="0" indent="0">
              <a:buNone/>
            </a:pPr>
            <a:endParaRPr lang="ru-RU" sz="5400" b="1" dirty="0">
              <a:solidFill>
                <a:srgbClr val="00B050"/>
              </a:solidFill>
            </a:endParaRPr>
          </a:p>
        </p:txBody>
      </p:sp>
    </p:spTree>
    <p:extLst>
      <p:ext uri="{BB962C8B-B14F-4D97-AF65-F5344CB8AC3E}">
        <p14:creationId xmlns:p14="http://schemas.microsoft.com/office/powerpoint/2010/main" val="22182681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66775"/>
          </a:xfrm>
          <a:solidFill>
            <a:schemeClr val="accent2">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А.И.Куприн</a:t>
            </a:r>
            <a:r>
              <a:rPr lang="ru-RU" b="1" dirty="0" smtClean="0">
                <a:solidFill>
                  <a:srgbClr val="C00000"/>
                </a:solidFill>
                <a:latin typeface="Times New Roman" panose="02020603050405020304" pitchFamily="18" charset="0"/>
                <a:cs typeface="Times New Roman" panose="02020603050405020304" pitchFamily="18" charset="0"/>
              </a:rPr>
              <a:t> «Олеся»</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20800"/>
            <a:ext cx="10515600" cy="5194299"/>
          </a:xfrm>
          <a:solidFill>
            <a:schemeClr val="accent1">
              <a:lumMod val="20000"/>
              <a:lumOff val="80000"/>
            </a:schemeClr>
          </a:solidFill>
        </p:spPr>
        <p:txBody>
          <a:bodyPr>
            <a:noAutofit/>
          </a:bodyPr>
          <a:lstStyle/>
          <a:p>
            <a:pPr marL="0" indent="0" algn="just">
              <a:buNone/>
            </a:pPr>
            <a:r>
              <a:rPr lang="ru-RU" sz="3200" b="1" dirty="0" smtClean="0">
                <a:solidFill>
                  <a:srgbClr val="002060"/>
                </a:solidFill>
                <a:latin typeface="Times New Roman" panose="02020603050405020304" pitchFamily="18" charset="0"/>
                <a:cs typeface="Times New Roman" panose="02020603050405020304" pitchFamily="18" charset="0"/>
              </a:rPr>
              <a:t>Олеся смогла </a:t>
            </a:r>
            <a:r>
              <a:rPr lang="ru-RU" sz="3200" b="1" dirty="0">
                <a:solidFill>
                  <a:srgbClr val="002060"/>
                </a:solidFill>
                <a:latin typeface="Times New Roman" panose="02020603050405020304" pitchFamily="18" charset="0"/>
                <a:cs typeface="Times New Roman" panose="02020603050405020304" pitchFamily="18" charset="0"/>
              </a:rPr>
              <a:t>наладить контакт со всеми обитателями леса и познать секреты целебных трав и снадобий. Она не воевала с природой, а училась у нее мудрости и гуманности. Именно поэтому девушка так отличается от жителей деревни, погрязших в предрассудках, ненависти и алчности. Единение с окружающей средой помогло героине стать терпимой и отзывчивой, ведь обитатели леса нуждались в защите и понимании, как и сама Олеся. Этот пример говорит о том, что человечество может научиться жить в гармонии с природой.</a:t>
            </a:r>
          </a:p>
        </p:txBody>
      </p:sp>
    </p:spTree>
    <p:extLst>
      <p:ext uri="{BB962C8B-B14F-4D97-AF65-F5344CB8AC3E}">
        <p14:creationId xmlns:p14="http://schemas.microsoft.com/office/powerpoint/2010/main" val="13564451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4">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В.Распутин</a:t>
            </a:r>
            <a:r>
              <a:rPr lang="ru-RU" b="1" dirty="0" smtClean="0">
                <a:solidFill>
                  <a:srgbClr val="C00000"/>
                </a:solidFill>
                <a:latin typeface="Times New Roman" panose="02020603050405020304" pitchFamily="18" charset="0"/>
                <a:cs typeface="Times New Roman" panose="02020603050405020304" pitchFamily="18" charset="0"/>
              </a:rPr>
              <a:t> «Прощание с Матёрой»</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6">
              <a:lumMod val="20000"/>
              <a:lumOff val="80000"/>
            </a:schemeClr>
          </a:solidFill>
        </p:spPr>
        <p:txBody>
          <a:bodyPr>
            <a:normAutofit lnSpcReduction="10000"/>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Старшие поколения, которые жили и работали на земле и сроднились с нею, могли разговаривать на одном языке со своей малой родиной. Они знали наперед, какая будет погода, какой урожай, какое явление указывает на изменения в климате? Ярким представителем этого поколения была Дарья Васильевна, которая не хотела покидать деревню. А вот другое поколение было городским и уже разучилось понимать язык природы: сын Дарьи и ее невестка отдалились от земли и равнодушно наблюдали за гибелью Матеры. К сожалению, с приходом технологий и урбанизации человек все чаще теряет связь с окружающей средой и переходит на сторону ее гонителей.</a:t>
            </a:r>
          </a:p>
        </p:txBody>
      </p:sp>
    </p:spTree>
    <p:extLst>
      <p:ext uri="{BB962C8B-B14F-4D97-AF65-F5344CB8AC3E}">
        <p14:creationId xmlns:p14="http://schemas.microsoft.com/office/powerpoint/2010/main" val="9139078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Л.Н.Толстой</a:t>
            </a:r>
            <a:r>
              <a:rPr lang="ru-RU" b="1" dirty="0" smtClean="0">
                <a:solidFill>
                  <a:srgbClr val="C00000"/>
                </a:solidFill>
                <a:latin typeface="Times New Roman" panose="02020603050405020304" pitchFamily="18" charset="0"/>
                <a:cs typeface="Times New Roman" panose="02020603050405020304" pitchFamily="18" charset="0"/>
              </a:rPr>
              <a:t> «Война и мир»</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rmAutofit/>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Николай Ростов любит и ценит природу: он охотится с большим воодушевлением и нередко остается с пейзажами один на один. Совсем не удивительно, что свое призвание он нашел в работе на земле. Будучи помещиком, он весь день проводит на своих угодьях, наблюдая за сельскохозяйственными работами и преумножая природное богатство родной страны. Николай не только берет от нее возможности поохотиться, но и отдает взамен все силы воли и ума, создающие усеянные рожью поля и ухоженные дворы со скотиной. Этот пример демонстрирует гармоничные отношения природы и человека.</a:t>
            </a:r>
          </a:p>
        </p:txBody>
      </p:sp>
    </p:spTree>
    <p:extLst>
      <p:ext uri="{BB962C8B-B14F-4D97-AF65-F5344CB8AC3E}">
        <p14:creationId xmlns:p14="http://schemas.microsoft.com/office/powerpoint/2010/main" val="15765354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smtClean="0">
                <a:solidFill>
                  <a:srgbClr val="C00000"/>
                </a:solidFill>
                <a:latin typeface="Times New Roman" panose="02020603050405020304" pitchFamily="18" charset="0"/>
                <a:cs typeface="Times New Roman" panose="02020603050405020304" pitchFamily="18" charset="0"/>
              </a:rPr>
              <a:t>Тема № 5 </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2">
              <a:lumMod val="20000"/>
              <a:lumOff val="80000"/>
            </a:schemeClr>
          </a:solidFill>
        </p:spPr>
        <p:txBody>
          <a:bodyPr>
            <a:normAutofit/>
          </a:bodyPr>
          <a:lstStyle/>
          <a:p>
            <a:pPr marL="0" indent="0" algn="ctr">
              <a:buNone/>
            </a:pPr>
            <a:endParaRPr lang="ru-RU" sz="5400" b="1" dirty="0" smtClean="0">
              <a:solidFill>
                <a:schemeClr val="accent2">
                  <a:lumMod val="50000"/>
                </a:schemeClr>
              </a:solidFill>
              <a:latin typeface="Times New Roman" panose="02020603050405020304" pitchFamily="18" charset="0"/>
              <a:cs typeface="Times New Roman" panose="02020603050405020304" pitchFamily="18" charset="0"/>
            </a:endParaRPr>
          </a:p>
          <a:p>
            <a:pPr marL="0" indent="0" algn="ctr">
              <a:buNone/>
            </a:pPr>
            <a:r>
              <a:rPr lang="ru-RU" sz="5400" b="1" dirty="0" smtClean="0">
                <a:solidFill>
                  <a:schemeClr val="accent2">
                    <a:lumMod val="50000"/>
                  </a:schemeClr>
                </a:solidFill>
                <a:latin typeface="Times New Roman" panose="02020603050405020304" pitchFamily="18" charset="0"/>
                <a:cs typeface="Times New Roman" panose="02020603050405020304" pitchFamily="18" charset="0"/>
              </a:rPr>
              <a:t>КРАСОТА   ПРИРОДЫ</a:t>
            </a:r>
            <a:endParaRPr lang="ru-RU" sz="5400" b="1" dirty="0">
              <a:solidFill>
                <a:schemeClr val="accent2">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7522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И.С.Тургенев</a:t>
            </a:r>
            <a:r>
              <a:rPr lang="ru-RU" b="1" dirty="0" smtClean="0">
                <a:solidFill>
                  <a:srgbClr val="C00000"/>
                </a:solidFill>
                <a:latin typeface="Times New Roman" panose="02020603050405020304" pitchFamily="18" charset="0"/>
                <a:cs typeface="Times New Roman" panose="02020603050405020304" pitchFamily="18" charset="0"/>
              </a:rPr>
              <a:t> «Записки охотника»</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6">
              <a:lumMod val="20000"/>
              <a:lumOff val="80000"/>
            </a:schemeClr>
          </a:solidFill>
        </p:spPr>
        <p:txBody>
          <a:bodyPr>
            <a:normAutofit/>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Рассказчик путешествует по глубинке России и раскрывает ее колорит на страницах книги, описывая густые леса, заливные луга, богатые пашни. Леса становятся домом и источником жизни для крестьян вроде Хоря и предметом восхищения для мечтателей вроде </a:t>
            </a:r>
            <a:r>
              <a:rPr lang="ru-RU" b="1" dirty="0" err="1" smtClean="0">
                <a:solidFill>
                  <a:srgbClr val="002060"/>
                </a:solidFill>
                <a:latin typeface="Times New Roman" panose="02020603050405020304" pitchFamily="18" charset="0"/>
                <a:cs typeface="Times New Roman" panose="02020603050405020304" pitchFamily="18" charset="0"/>
              </a:rPr>
              <a:t>Калиныча</a:t>
            </a:r>
            <a:r>
              <a:rPr lang="ru-RU" b="1" dirty="0">
                <a:solidFill>
                  <a:srgbClr val="002060"/>
                </a:solidFill>
                <a:latin typeface="Times New Roman" panose="02020603050405020304" pitchFamily="18" charset="0"/>
                <a:cs typeface="Times New Roman" panose="02020603050405020304" pitchFamily="18" charset="0"/>
              </a:rPr>
              <a:t>. Даже крестьянские дети из рассказа «</a:t>
            </a:r>
            <a:r>
              <a:rPr lang="ru-RU" b="1" dirty="0" err="1">
                <a:solidFill>
                  <a:srgbClr val="002060"/>
                </a:solidFill>
                <a:latin typeface="Times New Roman" panose="02020603050405020304" pitchFamily="18" charset="0"/>
                <a:cs typeface="Times New Roman" panose="02020603050405020304" pitchFamily="18" charset="0"/>
              </a:rPr>
              <a:t>Бежин</a:t>
            </a:r>
            <a:r>
              <a:rPr lang="ru-RU" b="1" dirty="0">
                <a:solidFill>
                  <a:srgbClr val="002060"/>
                </a:solidFill>
                <a:latin typeface="Times New Roman" panose="02020603050405020304" pitchFamily="18" charset="0"/>
                <a:cs typeface="Times New Roman" panose="02020603050405020304" pitchFamily="18" charset="0"/>
              </a:rPr>
              <a:t> луг» с упоением глядят на ночное небо, усеянное звездами, на росистые поля, где пасутся кони, и на реку, полную туманных видений и образов. Все герои книги вдохновляются природой и заражают этим ощущением читателя, который обозревает красоты вместе с ними.</a:t>
            </a:r>
          </a:p>
        </p:txBody>
      </p:sp>
    </p:spTree>
    <p:extLst>
      <p:ext uri="{BB962C8B-B14F-4D97-AF65-F5344CB8AC3E}">
        <p14:creationId xmlns:p14="http://schemas.microsoft.com/office/powerpoint/2010/main" val="1397851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4">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К.Г.Паустовский</a:t>
            </a:r>
            <a:r>
              <a:rPr lang="ru-RU" b="1" dirty="0" smtClean="0">
                <a:solidFill>
                  <a:srgbClr val="C00000"/>
                </a:solidFill>
                <a:latin typeface="Times New Roman" panose="02020603050405020304" pitchFamily="18" charset="0"/>
                <a:cs typeface="Times New Roman" panose="02020603050405020304" pitchFamily="18" charset="0"/>
              </a:rPr>
              <a:t> «Мещерская сторона»</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6">
              <a:lumMod val="20000"/>
              <a:lumOff val="80000"/>
            </a:schemeClr>
          </a:solidFill>
        </p:spPr>
        <p:txBody>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Он начал повествование с описания прекрасных пейзажей в местности, пролегающей между Владимиром и Рязанью. Красивые туманные </a:t>
            </a:r>
            <a:r>
              <a:rPr lang="ru-RU" b="1" dirty="0" err="1">
                <a:solidFill>
                  <a:srgbClr val="002060"/>
                </a:solidFill>
                <a:latin typeface="Times New Roman" panose="02020603050405020304" pitchFamily="18" charset="0"/>
                <a:cs typeface="Times New Roman" panose="02020603050405020304" pitchFamily="18" charset="0"/>
              </a:rPr>
              <a:t>мшары</a:t>
            </a:r>
            <a:r>
              <a:rPr lang="ru-RU" b="1" dirty="0">
                <a:solidFill>
                  <a:srgbClr val="002060"/>
                </a:solidFill>
                <a:latin typeface="Times New Roman" panose="02020603050405020304" pitchFamily="18" charset="0"/>
                <a:cs typeface="Times New Roman" panose="02020603050405020304" pitchFamily="18" charset="0"/>
              </a:rPr>
              <a:t>, мягкие зеленые луга, душистые стога сена, громкие крики птиц, глубокие озера — все это окружает человека на пути через Мещерский край, поражающий богатством фауны и флоры. Прелесть этих мест заключается в их дикости: люди обходят стороной многие места из-за суеверий. Но в глазах опытного путешественника такие легендарные участки имеют особую ценность. Так, автор выразил красоту своего края через описание ее характерных деталей.</a:t>
            </a:r>
          </a:p>
        </p:txBody>
      </p:sp>
    </p:spTree>
    <p:extLst>
      <p:ext uri="{BB962C8B-B14F-4D97-AF65-F5344CB8AC3E}">
        <p14:creationId xmlns:p14="http://schemas.microsoft.com/office/powerpoint/2010/main" val="12005419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4">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И.А.Бунин</a:t>
            </a:r>
            <a:r>
              <a:rPr lang="ru-RU" b="1" dirty="0" smtClean="0">
                <a:solidFill>
                  <a:srgbClr val="C00000"/>
                </a:solidFill>
                <a:latin typeface="Times New Roman" panose="02020603050405020304" pitchFamily="18" charset="0"/>
                <a:cs typeface="Times New Roman" panose="02020603050405020304" pitchFamily="18" charset="0"/>
              </a:rPr>
              <a:t> «Антоновские яблоки»</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2">
              <a:lumMod val="20000"/>
              <a:lumOff val="80000"/>
            </a:schemeClr>
          </a:solidFill>
        </p:spPr>
        <p:txBody>
          <a:bodyPr/>
          <a:lstStyle/>
          <a:p>
            <a:pPr marL="0" indent="0" algn="just">
              <a:buNone/>
            </a:pPr>
            <a:r>
              <a:rPr lang="ru-RU" b="1" dirty="0" smtClean="0">
                <a:solidFill>
                  <a:srgbClr val="002060"/>
                </a:solidFill>
                <a:latin typeface="Times New Roman" panose="02020603050405020304" pitchFamily="18" charset="0"/>
                <a:cs typeface="Times New Roman" panose="02020603050405020304" pitchFamily="18" charset="0"/>
              </a:rPr>
              <a:t>Рассказчик </a:t>
            </a:r>
            <a:r>
              <a:rPr lang="ru-RU" b="1" dirty="0">
                <a:solidFill>
                  <a:srgbClr val="002060"/>
                </a:solidFill>
                <a:latin typeface="Times New Roman" panose="02020603050405020304" pitchFamily="18" charset="0"/>
                <a:cs typeface="Times New Roman" panose="02020603050405020304" pitchFamily="18" charset="0"/>
              </a:rPr>
              <a:t>описывает прекрасную пору осени в поместьях его родственников. В тех краях все люди занимались земледелием, поэтому осенью они встречали плоды своих трудов — душистые и вкусные урожаи. Особенно автору запомнился навязчивый и пряный запах яблок, чуть тронутых первыми заморозками. Столь же восторженно он описывает багряные леса, шумную охоту, вечера наедине с природой. В сельской местности его душа спокойна и умиротворена, потому что именно там происходит долгожданное слияние с вечной красотой природы, которая вдохновляет человека. </a:t>
            </a:r>
          </a:p>
        </p:txBody>
      </p:sp>
    </p:spTree>
    <p:extLst>
      <p:ext uri="{BB962C8B-B14F-4D97-AF65-F5344CB8AC3E}">
        <p14:creationId xmlns:p14="http://schemas.microsoft.com/office/powerpoint/2010/main" val="15744496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6">
              <a:lumMod val="20000"/>
              <a:lumOff val="80000"/>
            </a:schemeClr>
          </a:solidFill>
        </p:spPr>
        <p:txBody>
          <a:bodyPr/>
          <a:lstStyle/>
          <a:p>
            <a:pPr algn="ctr"/>
            <a:r>
              <a:rPr lang="ru-RU" b="1" dirty="0" smtClean="0">
                <a:solidFill>
                  <a:srgbClr val="7030A0"/>
                </a:solidFill>
                <a:latin typeface="Times New Roman" panose="02020603050405020304" pitchFamily="18" charset="0"/>
                <a:cs typeface="Times New Roman" panose="02020603050405020304" pitchFamily="18" charset="0"/>
              </a:rPr>
              <a:t>Тема №6</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2">
              <a:lumMod val="20000"/>
              <a:lumOff val="80000"/>
            </a:schemeClr>
          </a:solidFill>
        </p:spPr>
        <p:txBody>
          <a:bodyPr>
            <a:normAutofit/>
          </a:bodyPr>
          <a:lstStyle/>
          <a:p>
            <a:pPr marL="0" indent="0" algn="ctr">
              <a:buNone/>
            </a:pPr>
            <a:r>
              <a:rPr lang="ru-RU" sz="5400" b="1" dirty="0" smtClean="0">
                <a:solidFill>
                  <a:schemeClr val="accent5">
                    <a:lumMod val="75000"/>
                  </a:schemeClr>
                </a:solidFill>
                <a:latin typeface="Times New Roman" panose="02020603050405020304" pitchFamily="18" charset="0"/>
                <a:cs typeface="Times New Roman" panose="02020603050405020304" pitchFamily="18" charset="0"/>
              </a:rPr>
              <a:t>Влияние природы </a:t>
            </a:r>
          </a:p>
          <a:p>
            <a:pPr marL="0" indent="0" algn="ctr">
              <a:buNone/>
            </a:pPr>
            <a:r>
              <a:rPr lang="ru-RU" sz="5400" b="1" dirty="0" smtClean="0">
                <a:solidFill>
                  <a:schemeClr val="accent5">
                    <a:lumMod val="75000"/>
                  </a:schemeClr>
                </a:solidFill>
                <a:latin typeface="Times New Roman" panose="02020603050405020304" pitchFamily="18" charset="0"/>
                <a:cs typeface="Times New Roman" panose="02020603050405020304" pitchFamily="18" charset="0"/>
              </a:rPr>
              <a:t>на человека</a:t>
            </a:r>
            <a:endParaRPr lang="ru-RU" sz="5400" b="1" dirty="0">
              <a:solidFill>
                <a:schemeClr val="accent5">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9700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6">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В.П.Астафьев</a:t>
            </a:r>
            <a:r>
              <a:rPr lang="ru-RU" b="1" dirty="0" smtClean="0">
                <a:solidFill>
                  <a:srgbClr val="C00000"/>
                </a:solidFill>
                <a:latin typeface="Times New Roman" panose="02020603050405020304" pitchFamily="18" charset="0"/>
                <a:cs typeface="Times New Roman" panose="02020603050405020304" pitchFamily="18" charset="0"/>
              </a:rPr>
              <a:t> «</a:t>
            </a:r>
            <a:r>
              <a:rPr lang="ru-RU" b="1" dirty="0" err="1" smtClean="0">
                <a:solidFill>
                  <a:srgbClr val="C00000"/>
                </a:solidFill>
                <a:latin typeface="Times New Roman" panose="02020603050405020304" pitchFamily="18" charset="0"/>
                <a:cs typeface="Times New Roman" panose="02020603050405020304" pitchFamily="18" charset="0"/>
              </a:rPr>
              <a:t>Людочка</a:t>
            </a:r>
            <a:r>
              <a:rPr lang="ru-RU" b="1" dirty="0" smtClean="0">
                <a:solidFill>
                  <a:srgbClr val="C00000"/>
                </a:solidFill>
                <a:latin typeface="Times New Roman" panose="02020603050405020304" pitchFamily="18" charset="0"/>
                <a:cs typeface="Times New Roman" panose="02020603050405020304" pitchFamily="18" charset="0"/>
              </a:rPr>
              <a:t>»</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rmAutofit lnSpcReduction="10000"/>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описывается воздействие природы на человека. Угнетенная промышленными выбросами и наплевательским отношением, местная экосистема влачит печальное существование, как и герои книги. Кривые и чахлые деревья, мутная и грязная река, мусор и запустение — все это отражается на эмоциональном состоянии местных жителей. Они озлоблены и угрюмы, их моральное и нравственное уродство напоминает изъяны окружающего мира. В их репликах ощущается безнадежность, как и в пейзаже. В таком мрачном и болезненном месте жизнь не может идти по-другому, потому что люди тесно связаны с окружающей средой: если она загрязнена, то и жители ощущают слой грязи где-то внутри себя.</a:t>
            </a:r>
          </a:p>
        </p:txBody>
      </p:sp>
    </p:spTree>
    <p:extLst>
      <p:ext uri="{BB962C8B-B14F-4D97-AF65-F5344CB8AC3E}">
        <p14:creationId xmlns:p14="http://schemas.microsoft.com/office/powerpoint/2010/main" val="1746841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6">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И.С.Тургенев</a:t>
            </a:r>
            <a:r>
              <a:rPr lang="ru-RU" b="1" dirty="0" smtClean="0">
                <a:solidFill>
                  <a:srgbClr val="C00000"/>
                </a:solidFill>
                <a:latin typeface="Times New Roman" panose="02020603050405020304" pitchFamily="18" charset="0"/>
                <a:cs typeface="Times New Roman" panose="02020603050405020304" pitchFamily="18" charset="0"/>
              </a:rPr>
              <a:t> «Отцы и дети»</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Autofit/>
          </a:bodyPr>
          <a:lstStyle/>
          <a:p>
            <a:pPr marL="0" indent="0" algn="just">
              <a:buNone/>
            </a:pPr>
            <a:r>
              <a:rPr lang="ru-RU" sz="3200" b="1" dirty="0" smtClean="0">
                <a:solidFill>
                  <a:srgbClr val="002060"/>
                </a:solidFill>
                <a:latin typeface="Times New Roman" panose="02020603050405020304" pitchFamily="18" charset="0"/>
                <a:cs typeface="Times New Roman" panose="02020603050405020304" pitchFamily="18" charset="0"/>
              </a:rPr>
              <a:t>Теплая </a:t>
            </a:r>
            <a:r>
              <a:rPr lang="ru-RU" sz="3200" b="1" dirty="0">
                <a:solidFill>
                  <a:srgbClr val="002060"/>
                </a:solidFill>
                <a:latin typeface="Times New Roman" panose="02020603050405020304" pitchFamily="18" charset="0"/>
                <a:cs typeface="Times New Roman" panose="02020603050405020304" pitchFamily="18" charset="0"/>
              </a:rPr>
              <a:t>ночь позволила Николаю Петровичу окунуться в воспоминания и грустные думы о сыне. Она же дала ему облегчение, скрыв его горечь. На Аркадия вид родной земли подействовал успокаивающе: он целыми днями лежал и предавался неге размышлений. Базаров черпал в природе не настроение, а материал для своих экспериментов, и все же она настраивала его на рабочий лад. Таким образом, окружающий мир оказывает на нас определенное влияние, которое неоспоримо отражается на наших поступках.</a:t>
            </a:r>
          </a:p>
        </p:txBody>
      </p:sp>
    </p:spTree>
    <p:extLst>
      <p:ext uri="{BB962C8B-B14F-4D97-AF65-F5344CB8AC3E}">
        <p14:creationId xmlns:p14="http://schemas.microsoft.com/office/powerpoint/2010/main" val="16333286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В.П.Астафьев</a:t>
            </a:r>
            <a:r>
              <a:rPr lang="ru-RU" b="1" dirty="0" smtClean="0">
                <a:solidFill>
                  <a:srgbClr val="C00000"/>
                </a:solidFill>
                <a:latin typeface="Times New Roman" panose="02020603050405020304" pitchFamily="18" charset="0"/>
                <a:cs typeface="Times New Roman" panose="02020603050405020304" pitchFamily="18" charset="0"/>
              </a:rPr>
              <a:t> «Царь -рыба»</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lstStyle/>
          <a:p>
            <a:pPr marL="0" indent="0" algn="just">
              <a:buNone/>
            </a:pPr>
            <a:r>
              <a:rPr lang="ru-RU" b="1" dirty="0" smtClean="0">
                <a:solidFill>
                  <a:srgbClr val="002060"/>
                </a:solidFill>
                <a:latin typeface="Times New Roman" panose="02020603050405020304" pitchFamily="18" charset="0"/>
                <a:cs typeface="Times New Roman" panose="02020603050405020304" pitchFamily="18" charset="0"/>
              </a:rPr>
              <a:t>Природа решает </a:t>
            </a:r>
            <a:r>
              <a:rPr lang="ru-RU" b="1" dirty="0">
                <a:solidFill>
                  <a:srgbClr val="002060"/>
                </a:solidFill>
                <a:latin typeface="Times New Roman" panose="02020603050405020304" pitchFamily="18" charset="0"/>
                <a:cs typeface="Times New Roman" panose="02020603050405020304" pitchFamily="18" charset="0"/>
              </a:rPr>
              <a:t>вопросы жизни и смерти героев. Аким, нашедший в тайге больную девушку, рисковал собой, спасая ее, и боролся за выживание со всемогущей стихией холода и ветра. Мир, лишенный людей и цивилизации, жил по своим законам, определяющим поведение охотника и его пациентки. Тайга навязывала им свой режим сна и бодрствования, предоставляла лекарства и отравы, давала пищу, а взамен требовала ловкость и упорство. По ее сценарию играли свои роли все жители таежных деревень, в этом и заключается влияние природы на человека: она создала биологические часы и то незримое расписание, по которому мы живем до сих пор. </a:t>
            </a:r>
          </a:p>
        </p:txBody>
      </p:sp>
    </p:spTree>
    <p:extLst>
      <p:ext uri="{BB962C8B-B14F-4D97-AF65-F5344CB8AC3E}">
        <p14:creationId xmlns:p14="http://schemas.microsoft.com/office/powerpoint/2010/main" val="24302229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6">
              <a:lumMod val="20000"/>
              <a:lumOff val="80000"/>
            </a:schemeClr>
          </a:solidFill>
        </p:spPr>
        <p:txBody>
          <a:bodyPr/>
          <a:lstStyle/>
          <a:p>
            <a:pPr algn="ctr"/>
            <a:r>
              <a:rPr lang="ru-RU" b="1" dirty="0" smtClean="0">
                <a:solidFill>
                  <a:srgbClr val="FF0000"/>
                </a:solidFill>
                <a:latin typeface="Times New Roman" panose="02020603050405020304" pitchFamily="18" charset="0"/>
                <a:cs typeface="Times New Roman" panose="02020603050405020304" pitchFamily="18" charset="0"/>
              </a:rPr>
              <a:t>Тема №7 </a:t>
            </a:r>
            <a:endParaRPr lang="ru-RU"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rmAutofit/>
          </a:bodyPr>
          <a:lstStyle/>
          <a:p>
            <a:pPr marL="0" indent="0" algn="ctr">
              <a:buNone/>
            </a:pPr>
            <a:endParaRPr lang="ru-RU" sz="5400" b="1"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ru-RU" sz="5400" b="1" dirty="0" smtClean="0">
                <a:solidFill>
                  <a:srgbClr val="FF0000"/>
                </a:solidFill>
                <a:latin typeface="Times New Roman" panose="02020603050405020304" pitchFamily="18" charset="0"/>
                <a:cs typeface="Times New Roman" panose="02020603050405020304" pitchFamily="18" charset="0"/>
              </a:rPr>
              <a:t>Роль природы </a:t>
            </a:r>
          </a:p>
          <a:p>
            <a:pPr marL="0" indent="0" algn="ctr">
              <a:buNone/>
            </a:pPr>
            <a:r>
              <a:rPr lang="ru-RU" sz="5400" b="1" dirty="0" smtClean="0">
                <a:solidFill>
                  <a:srgbClr val="FF0000"/>
                </a:solidFill>
                <a:latin typeface="Times New Roman" panose="02020603050405020304" pitchFamily="18" charset="0"/>
                <a:cs typeface="Times New Roman" panose="02020603050405020304" pitchFamily="18" charset="0"/>
              </a:rPr>
              <a:t>в жизни человека</a:t>
            </a:r>
            <a:endParaRPr lang="ru-RU" sz="5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55971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3">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Н.М.Карамзин</a:t>
            </a:r>
            <a:r>
              <a:rPr lang="ru-RU" b="1" dirty="0" smtClean="0">
                <a:solidFill>
                  <a:srgbClr val="C00000"/>
                </a:solidFill>
                <a:latin typeface="Times New Roman" panose="02020603050405020304" pitchFamily="18" charset="0"/>
                <a:cs typeface="Times New Roman" panose="02020603050405020304" pitchFamily="18" charset="0"/>
              </a:rPr>
              <a:t> «Бедная Лиза»</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5">
              <a:lumMod val="20000"/>
              <a:lumOff val="80000"/>
            </a:schemeClr>
          </a:solidFill>
        </p:spPr>
        <p:txBody>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Крестьянка Лиза собирала цветы на продажу и другие дары леса, чтобы прокормить семью. Поэтому она так естественна и непосредственна: ее всему научила мать-природа. В тесной связи с ней живут все крестьяне: они трудятся и живут в соответствии с законами окружающего мира. Именно в этом автор видит причину их добродетели, ведь природа учит их мудрости, которая обеспечивает ей выживание и гармоничное сосуществование разных существ. В крестьянском мире все зависело от того, как поведет себя природа, поэтому Лиза и другие герои прислушивались к ней и подсознательно повторяли ее жизненные циклы.  </a:t>
            </a:r>
          </a:p>
        </p:txBody>
      </p:sp>
    </p:spTree>
    <p:extLst>
      <p:ext uri="{BB962C8B-B14F-4D97-AF65-F5344CB8AC3E}">
        <p14:creationId xmlns:p14="http://schemas.microsoft.com/office/powerpoint/2010/main" val="10807843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6">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М.М.Пришвин</a:t>
            </a:r>
            <a:r>
              <a:rPr lang="ru-RU" b="1" dirty="0" smtClean="0">
                <a:solidFill>
                  <a:srgbClr val="C00000"/>
                </a:solidFill>
                <a:latin typeface="Times New Roman" panose="02020603050405020304" pitchFamily="18" charset="0"/>
                <a:cs typeface="Times New Roman" panose="02020603050405020304" pitchFamily="18" charset="0"/>
              </a:rPr>
              <a:t> «Кладовая солнца»</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lstStyle/>
          <a:p>
            <a:pPr marL="0" indent="0" algn="just">
              <a:buNone/>
            </a:pPr>
            <a:r>
              <a:rPr lang="ru-RU" b="1" dirty="0" smtClean="0">
                <a:solidFill>
                  <a:srgbClr val="002060"/>
                </a:solidFill>
                <a:latin typeface="Times New Roman" panose="02020603050405020304" pitchFamily="18" charset="0"/>
                <a:cs typeface="Times New Roman" panose="02020603050405020304" pitchFamily="18" charset="0"/>
              </a:rPr>
              <a:t>Природа выступает </a:t>
            </a:r>
            <a:r>
              <a:rPr lang="ru-RU" b="1" dirty="0">
                <a:solidFill>
                  <a:srgbClr val="002060"/>
                </a:solidFill>
                <a:latin typeface="Times New Roman" panose="02020603050405020304" pitchFamily="18" charset="0"/>
                <a:cs typeface="Times New Roman" panose="02020603050405020304" pitchFamily="18" charset="0"/>
              </a:rPr>
              <a:t>кормилицей детей, но в то же время представляет собой угрозу для них. Лес таит в себе не только угощения, но и испытания, которые проходит в естественном мире каждое живое существо, даже ребенок. Но крестьянские дети с молоком матери впитали законы выживания в лесу и смогли выбраться из трясины и западни матерого волка. Добытые с таким трудом ягоды они отдали детям, эвакуированным из блокадного Ленинграда. Для деревенских жителей такой риск был нормальной платой за щедрые дары природы, которая может быть не только сердобольной матерью, но и злой мачехой.</a:t>
            </a:r>
          </a:p>
        </p:txBody>
      </p:sp>
    </p:spTree>
    <p:extLst>
      <p:ext uri="{BB962C8B-B14F-4D97-AF65-F5344CB8AC3E}">
        <p14:creationId xmlns:p14="http://schemas.microsoft.com/office/powerpoint/2010/main" val="14457821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М.А.Шолохов</a:t>
            </a:r>
            <a:r>
              <a:rPr lang="ru-RU" b="1" dirty="0" smtClean="0">
                <a:solidFill>
                  <a:srgbClr val="C00000"/>
                </a:solidFill>
                <a:latin typeface="Times New Roman" panose="02020603050405020304" pitchFamily="18" charset="0"/>
                <a:cs typeface="Times New Roman" panose="02020603050405020304" pitchFamily="18" charset="0"/>
              </a:rPr>
              <a:t> «Тихий Дон»</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lstStyle/>
          <a:p>
            <a:pPr marL="0" indent="0" algn="just">
              <a:buNone/>
            </a:pPr>
            <a:r>
              <a:rPr lang="ru-RU" b="1" dirty="0" smtClean="0">
                <a:solidFill>
                  <a:srgbClr val="002060"/>
                </a:solidFill>
                <a:latin typeface="Times New Roman" panose="02020603050405020304" pitchFamily="18" charset="0"/>
                <a:cs typeface="Times New Roman" panose="02020603050405020304" pitchFamily="18" charset="0"/>
              </a:rPr>
              <a:t>Природа и </a:t>
            </a:r>
            <a:r>
              <a:rPr lang="ru-RU" b="1" dirty="0">
                <a:solidFill>
                  <a:srgbClr val="002060"/>
                </a:solidFill>
                <a:latin typeface="Times New Roman" panose="02020603050405020304" pitchFamily="18" charset="0"/>
                <a:cs typeface="Times New Roman" panose="02020603050405020304" pitchFamily="18" charset="0"/>
              </a:rPr>
              <a:t>кормит, и одевает жителей деревни. Один каприз стихии может уничтожить все их достояние, а ее щедрость — обеспечить процветание семье и всему селению. Поэтому все герои бережно относятся к доверенному им богатству: бросают все дела ради жатвы и посева, берегут урожай и работают с утра до ночи, чтобы поспеть сделать все дела по хозяйству. Поэтому казачество ассоциирует себя с Доном: река кормит и поит людей, является их артерией. Все главные персонажи книги связаны с природой и живут в гармонии с ней, потому что она и есть основа их жизни.</a:t>
            </a:r>
          </a:p>
        </p:txBody>
      </p:sp>
    </p:spTree>
    <p:extLst>
      <p:ext uri="{BB962C8B-B14F-4D97-AF65-F5344CB8AC3E}">
        <p14:creationId xmlns:p14="http://schemas.microsoft.com/office/powerpoint/2010/main" val="8993539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6">
              <a:lumMod val="20000"/>
              <a:lumOff val="80000"/>
            </a:schemeClr>
          </a:solidFill>
        </p:spPr>
        <p:txBody>
          <a:bodyPr/>
          <a:lstStyle/>
          <a:p>
            <a:pPr algn="ctr"/>
            <a:r>
              <a:rPr lang="ru-RU" b="1" dirty="0" smtClean="0">
                <a:solidFill>
                  <a:srgbClr val="FF0000"/>
                </a:solidFill>
                <a:latin typeface="Times New Roman" panose="02020603050405020304" pitchFamily="18" charset="0"/>
                <a:cs typeface="Times New Roman" panose="02020603050405020304" pitchFamily="18" charset="0"/>
              </a:rPr>
              <a:t>Тема №8</a:t>
            </a:r>
            <a:endParaRPr lang="ru-RU"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1">
              <a:lumMod val="20000"/>
              <a:lumOff val="80000"/>
            </a:schemeClr>
          </a:solidFill>
        </p:spPr>
        <p:txBody>
          <a:bodyPr>
            <a:normAutofit/>
          </a:bodyPr>
          <a:lstStyle/>
          <a:p>
            <a:pPr marL="0" indent="0" algn="ctr">
              <a:buNone/>
            </a:pPr>
            <a:r>
              <a:rPr lang="ru-RU" sz="5400" b="1" dirty="0" smtClean="0">
                <a:solidFill>
                  <a:srgbClr val="C00000"/>
                </a:solidFill>
                <a:latin typeface="Times New Roman" panose="02020603050405020304" pitchFamily="18" charset="0"/>
                <a:cs typeface="Times New Roman" panose="02020603050405020304" pitchFamily="18" charset="0"/>
              </a:rPr>
              <a:t>Экология</a:t>
            </a:r>
            <a:endParaRPr lang="ru-RU" sz="54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133221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6">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А.П.Чехов</a:t>
            </a:r>
            <a:r>
              <a:rPr lang="ru-RU" b="1" dirty="0" smtClean="0">
                <a:solidFill>
                  <a:srgbClr val="C00000"/>
                </a:solidFill>
                <a:latin typeface="Times New Roman" panose="02020603050405020304" pitchFamily="18" charset="0"/>
                <a:cs typeface="Times New Roman" panose="02020603050405020304" pitchFamily="18" charset="0"/>
              </a:rPr>
              <a:t> «Дядя Ваня»</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из-за неконтролируемой вырубки деревьев леса оскудевают, и земля превращается в болота или неживые степи, где нет места жизни. Доктор Астров выражает свое беспокойство о судьбе грядущих поколений, которым в наследство достанется мертвая и разоренная почва. Природное богатство России гибнет даже не под топором, а под невежеством народа, который берет для топлива отборную древесину, не считаясь с экосистемой региона и нуждами осиротевших животных, которые вымирают и голодают без своего дома. Люди рубят леса, не щадя, как будто им ничего не жаль — в этом трагедия России, которую губят глупость и жадность. </a:t>
            </a:r>
          </a:p>
        </p:txBody>
      </p:sp>
    </p:spTree>
    <p:extLst>
      <p:ext uri="{BB962C8B-B14F-4D97-AF65-F5344CB8AC3E}">
        <p14:creationId xmlns:p14="http://schemas.microsoft.com/office/powerpoint/2010/main" val="31121466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1">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А.П.Чехов</a:t>
            </a:r>
            <a:r>
              <a:rPr lang="ru-RU" b="1" dirty="0" smtClean="0">
                <a:solidFill>
                  <a:srgbClr val="C00000"/>
                </a:solidFill>
                <a:latin typeface="Times New Roman" panose="02020603050405020304" pitchFamily="18" charset="0"/>
                <a:cs typeface="Times New Roman" panose="02020603050405020304" pitchFamily="18" charset="0"/>
              </a:rPr>
              <a:t> «Степь».</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rmAutofit/>
          </a:bodyPr>
          <a:lstStyle/>
          <a:p>
            <a:pPr algn="just"/>
            <a:r>
              <a:rPr lang="ru-RU" sz="3200" b="1" dirty="0">
                <a:solidFill>
                  <a:srgbClr val="002060"/>
                </a:solidFill>
                <a:latin typeface="Times New Roman" panose="02020603050405020304" pitchFamily="18" charset="0"/>
                <a:cs typeface="Times New Roman" panose="02020603050405020304" pitchFamily="18" charset="0"/>
              </a:rPr>
              <a:t>описываются вполне реальные экологические проблемы России в конце 19 века: из-за неконтролируемого природопользования земли теряют «богатство и вдохновение». Картины сухости, запустения, мертвого марева видит читатель в книге и вместе с автором тоскует о том, как глупо расточается изобилие, данное свыше. В отличие от Егорушки, взрослые люди не замечают красоты степи и попирают ногами то, что дает им жизнь.</a:t>
            </a:r>
          </a:p>
        </p:txBody>
      </p:sp>
    </p:spTree>
    <p:extLst>
      <p:ext uri="{BB962C8B-B14F-4D97-AF65-F5344CB8AC3E}">
        <p14:creationId xmlns:p14="http://schemas.microsoft.com/office/powerpoint/2010/main" val="351229311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20000"/>
              <a:lumOff val="80000"/>
            </a:schemeClr>
          </a:solidFill>
        </p:spPr>
        <p:txBody>
          <a:bodyPr/>
          <a:lstStyle/>
          <a:p>
            <a:pPr algn="ctr"/>
            <a:r>
              <a:rPr lang="ru-RU" b="1" dirty="0" smtClean="0">
                <a:solidFill>
                  <a:srgbClr val="FF0000"/>
                </a:solidFill>
                <a:latin typeface="Times New Roman" panose="02020603050405020304" pitchFamily="18" charset="0"/>
                <a:cs typeface="Times New Roman" panose="02020603050405020304" pitchFamily="18" charset="0"/>
              </a:rPr>
              <a:t>Тема №9</a:t>
            </a:r>
            <a:endParaRPr lang="ru-RU"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4">
              <a:lumMod val="20000"/>
              <a:lumOff val="80000"/>
            </a:schemeClr>
          </a:solidFill>
        </p:spPr>
        <p:txBody>
          <a:bodyPr>
            <a:normAutofit/>
          </a:bodyPr>
          <a:lstStyle/>
          <a:p>
            <a:pPr marL="0" indent="0" algn="ctr">
              <a:buNone/>
            </a:pPr>
            <a:endParaRPr lang="ru-RU" sz="5400" b="1"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ru-RU" sz="5400" b="1" dirty="0" smtClean="0">
                <a:solidFill>
                  <a:srgbClr val="FF0000"/>
                </a:solidFill>
                <a:latin typeface="Times New Roman" panose="02020603050405020304" pitchFamily="18" charset="0"/>
                <a:cs typeface="Times New Roman" panose="02020603050405020304" pitchFamily="18" charset="0"/>
              </a:rPr>
              <a:t>Охрана природы</a:t>
            </a:r>
            <a:endParaRPr lang="ru-RU" sz="5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525781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3">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Б.Васильев</a:t>
            </a:r>
            <a:r>
              <a:rPr lang="ru-RU" b="1" dirty="0" smtClean="0">
                <a:solidFill>
                  <a:srgbClr val="C00000"/>
                </a:solidFill>
                <a:latin typeface="Times New Roman" panose="02020603050405020304" pitchFamily="18" charset="0"/>
                <a:cs typeface="Times New Roman" panose="02020603050405020304" pitchFamily="18" charset="0"/>
              </a:rPr>
              <a:t> </a:t>
            </a:r>
            <a:br>
              <a:rPr lang="ru-RU" b="1" dirty="0" smtClean="0">
                <a:solidFill>
                  <a:srgbClr val="C00000"/>
                </a:solidFill>
                <a:latin typeface="Times New Roman" panose="02020603050405020304" pitchFamily="18" charset="0"/>
                <a:cs typeface="Times New Roman" panose="02020603050405020304" pitchFamily="18" charset="0"/>
              </a:rPr>
            </a:br>
            <a:r>
              <a:rPr lang="ru-RU" b="1" dirty="0" smtClean="0">
                <a:solidFill>
                  <a:srgbClr val="C00000"/>
                </a:solidFill>
                <a:latin typeface="Times New Roman" panose="02020603050405020304" pitchFamily="18" charset="0"/>
                <a:cs typeface="Times New Roman" panose="02020603050405020304" pitchFamily="18" charset="0"/>
              </a:rPr>
              <a:t>«Не стреляйте в белых лебедей»</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tx2">
              <a:lumMod val="20000"/>
              <a:lumOff val="80000"/>
            </a:schemeClr>
          </a:solidFill>
        </p:spPr>
        <p:txBody>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главный герой рискует своей жизнью и даже расстается с ней, пытаясь защитить своих подопечных — прекрасных, но таких уязвимых птиц. Он работает лесничим и слывет недотепой: люди высмеивают его непрактичность и оторванность от реальности. Но на самом деле Егор Полушкин — глубокая и самодостаточная личность, которая способна пожертвовать собой ради высоких целей. Охраняя лес от браконьеров и буквально заслоняя его собой, он оставляет людям своеобразное послание о необходимости беречь окружающий мир.</a:t>
            </a:r>
          </a:p>
        </p:txBody>
      </p:sp>
    </p:spTree>
    <p:extLst>
      <p:ext uri="{BB962C8B-B14F-4D97-AF65-F5344CB8AC3E}">
        <p14:creationId xmlns:p14="http://schemas.microsoft.com/office/powerpoint/2010/main" val="22829193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66775"/>
          </a:xfrm>
          <a:solidFill>
            <a:schemeClr val="accent2">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И.А.Бунин</a:t>
            </a:r>
            <a:r>
              <a:rPr lang="ru-RU" b="1" dirty="0" smtClean="0">
                <a:solidFill>
                  <a:srgbClr val="C00000"/>
                </a:solidFill>
                <a:latin typeface="Times New Roman" panose="02020603050405020304" pitchFamily="18" charset="0"/>
                <a:cs typeface="Times New Roman" panose="02020603050405020304" pitchFamily="18" charset="0"/>
              </a:rPr>
              <a:t> «Суходол»</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31900"/>
            <a:ext cx="10515600" cy="4945063"/>
          </a:xfrm>
          <a:solidFill>
            <a:schemeClr val="accent3">
              <a:lumMod val="20000"/>
              <a:lumOff val="80000"/>
            </a:schemeClr>
          </a:solidFill>
        </p:spPr>
        <p:txBody>
          <a:bodyPr>
            <a:noAutofit/>
          </a:bodyPr>
          <a:lstStyle/>
          <a:p>
            <a:pPr marL="0" indent="0" algn="just">
              <a:buNone/>
            </a:pPr>
            <a:r>
              <a:rPr lang="ru-RU" sz="3200" b="1" dirty="0">
                <a:solidFill>
                  <a:srgbClr val="002060"/>
                </a:solidFill>
                <a:latin typeface="Times New Roman" panose="02020603050405020304" pitchFamily="18" charset="0"/>
                <a:cs typeface="Times New Roman" panose="02020603050405020304" pitchFamily="18" charset="0"/>
              </a:rPr>
              <a:t>раскрывается проблема недостаточной охраны окружающей среды. Автор описывает, как оскудевал чернозем из-за вырубки лесов и неправильного земледелия. Когда-то почва рождала прекрасные урожаи и была домом для многих животных и птиц, но люди из-за своего невежества разорили прекрасные края: после вырубки деревьев высохли реки, а без воды земля оказалась мертвой и зияла пустотой безжизненных оврагов. Сухая и мертвая степь раскинулась на месте плодородных нив! Таковы последствия равнодушия к экологическим проблемам.</a:t>
            </a:r>
          </a:p>
        </p:txBody>
      </p:sp>
    </p:spTree>
    <p:extLst>
      <p:ext uri="{BB962C8B-B14F-4D97-AF65-F5344CB8AC3E}">
        <p14:creationId xmlns:p14="http://schemas.microsoft.com/office/powerpoint/2010/main" val="12319678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5">
              <a:lumMod val="20000"/>
              <a:lumOff val="80000"/>
            </a:schemeClr>
          </a:solidFill>
        </p:spPr>
        <p:txBody>
          <a:bodyPr/>
          <a:lstStyle/>
          <a:p>
            <a:pPr algn="ctr"/>
            <a:r>
              <a:rPr lang="ru-RU" b="1" dirty="0" err="1" smtClean="0">
                <a:solidFill>
                  <a:srgbClr val="C00000"/>
                </a:solidFill>
                <a:latin typeface="Times New Roman" panose="02020603050405020304" pitchFamily="18" charset="0"/>
                <a:cs typeface="Times New Roman" panose="02020603050405020304" pitchFamily="18" charset="0"/>
              </a:rPr>
              <a:t>В.П.Астафьев</a:t>
            </a:r>
            <a:r>
              <a:rPr lang="ru-RU" b="1" dirty="0" smtClean="0">
                <a:solidFill>
                  <a:srgbClr val="C00000"/>
                </a:solidFill>
                <a:latin typeface="Times New Roman" panose="02020603050405020304" pitchFamily="18" charset="0"/>
                <a:cs typeface="Times New Roman" panose="02020603050405020304" pitchFamily="18" charset="0"/>
              </a:rPr>
              <a:t> «Царь - рыба»</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solidFill>
            <a:schemeClr val="accent3">
              <a:lumMod val="20000"/>
              <a:lumOff val="80000"/>
            </a:schemeClr>
          </a:solidFill>
        </p:spPr>
        <p:txBody>
          <a:bodyPr>
            <a:normAutofit fontScale="92500" lnSpcReduction="10000"/>
          </a:bodyPr>
          <a:lstStyle/>
          <a:p>
            <a:pPr marL="0" indent="0" algn="just">
              <a:buNone/>
            </a:pPr>
            <a:r>
              <a:rPr lang="ru-RU" b="1" dirty="0">
                <a:solidFill>
                  <a:srgbClr val="002060"/>
                </a:solidFill>
                <a:latin typeface="Times New Roman" panose="02020603050405020304" pitchFamily="18" charset="0"/>
                <a:cs typeface="Times New Roman" panose="02020603050405020304" pitchFamily="18" charset="0"/>
              </a:rPr>
              <a:t>почти все герои является браконьерами, которые только черпают ресурсы из тайги, но не дают ей ничего, кроме новых амбиций и нового грабежа. Так поступал и местный рыбак </a:t>
            </a:r>
            <a:r>
              <a:rPr lang="ru-RU" b="1" dirty="0" err="1">
                <a:solidFill>
                  <a:srgbClr val="002060"/>
                </a:solidFill>
                <a:latin typeface="Times New Roman" panose="02020603050405020304" pitchFamily="18" charset="0"/>
                <a:cs typeface="Times New Roman" panose="02020603050405020304" pitchFamily="18" charset="0"/>
              </a:rPr>
              <a:t>Игнатьич</a:t>
            </a:r>
            <a:r>
              <a:rPr lang="ru-RU" b="1" dirty="0">
                <a:solidFill>
                  <a:srgbClr val="002060"/>
                </a:solidFill>
                <a:latin typeface="Times New Roman" panose="02020603050405020304" pitchFamily="18" charset="0"/>
                <a:cs typeface="Times New Roman" panose="02020603050405020304" pitchFamily="18" charset="0"/>
              </a:rPr>
              <a:t>, ему везло на промысле. Однажды он взял на крючок огромного осетра и не захотел делить добычу, поэтому не позвал на помощь, когда рыба начала топить его и лодку. Размеры жертвы оказались такими, что борьба была неравной: вскоре </a:t>
            </a:r>
            <a:r>
              <a:rPr lang="ru-RU" b="1" dirty="0" err="1">
                <a:solidFill>
                  <a:srgbClr val="002060"/>
                </a:solidFill>
                <a:latin typeface="Times New Roman" panose="02020603050405020304" pitchFamily="18" charset="0"/>
                <a:cs typeface="Times New Roman" panose="02020603050405020304" pitchFamily="18" charset="0"/>
              </a:rPr>
              <a:t>Игнатьич</a:t>
            </a:r>
            <a:r>
              <a:rPr lang="ru-RU" b="1" dirty="0">
                <a:solidFill>
                  <a:srgbClr val="002060"/>
                </a:solidFill>
                <a:latin typeface="Times New Roman" panose="02020603050405020304" pitchFamily="18" charset="0"/>
                <a:cs typeface="Times New Roman" panose="02020603050405020304" pitchFamily="18" charset="0"/>
              </a:rPr>
              <a:t> сам стал уловом, а рыба все рвалась и тянула преследователя на дно. Рыбаку чудом удалось выжить, но после этого инцидента его мировоззрение поменялось. Этот пример говорит о том, что рано или поздно природа воздаст свое преследователям и мучителям. Но лучше не доводить до этого и охранять ее от лихих людей.</a:t>
            </a:r>
          </a:p>
        </p:txBody>
      </p:sp>
    </p:spTree>
    <p:extLst>
      <p:ext uri="{BB962C8B-B14F-4D97-AF65-F5344CB8AC3E}">
        <p14:creationId xmlns:p14="http://schemas.microsoft.com/office/powerpoint/2010/main" val="304342088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TotalTime>
  <Words>2792</Words>
  <Application>Microsoft Office PowerPoint</Application>
  <PresentationFormat>Широкоэкранный</PresentationFormat>
  <Paragraphs>90</Paragraphs>
  <Slides>39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39</vt:i4>
      </vt:variant>
    </vt:vector>
  </HeadingPairs>
  <TitlesOfParts>
    <vt:vector size="44" baseType="lpstr">
      <vt:lpstr>Arial</vt:lpstr>
      <vt:lpstr>Calibri</vt:lpstr>
      <vt:lpstr>Calibri Light</vt:lpstr>
      <vt:lpstr>Times New Roman</vt:lpstr>
      <vt:lpstr>Тема Office</vt:lpstr>
      <vt:lpstr>ПРИРОДА И ЧЕЛОВЕК</vt:lpstr>
      <vt:lpstr>И.С.Тургенев «Бирюк»</vt:lpstr>
      <vt:lpstr>И.С.Тургенв «Бирюк»</vt:lpstr>
      <vt:lpstr>А.И.Куприн «Олеся»</vt:lpstr>
      <vt:lpstr>Ч.Айтматов «Когда падают горы: вечная невеста»</vt:lpstr>
      <vt:lpstr>Ч.Айтматов «Когда падают горы: вечная невеста»</vt:lpstr>
      <vt:lpstr>Тема  2.</vt:lpstr>
      <vt:lpstr>Ч.Айтматов «Плаха»</vt:lpstr>
      <vt:lpstr>Ч.Айтматов «Плаха»</vt:lpstr>
      <vt:lpstr>А.П.Чехов «Вишневый сад»</vt:lpstr>
      <vt:lpstr>А.П.Чехов «Вишневый сад»</vt:lpstr>
      <vt:lpstr>О.Хаксли «О дивный мир»</vt:lpstr>
      <vt:lpstr>Тема 3. </vt:lpstr>
      <vt:lpstr>А.П.Чехов «Дядя Ваня»</vt:lpstr>
      <vt:lpstr>В.П.Астафьев «Людочка»</vt:lpstr>
      <vt:lpstr>А.П.Чехов «Крыжовник»</vt:lpstr>
      <vt:lpstr>Тема №4.</vt:lpstr>
      <vt:lpstr>А.И.Куприн «Олеся»</vt:lpstr>
      <vt:lpstr>В.Распутин «Прощание с Матёрой»</vt:lpstr>
      <vt:lpstr>Л.Н.Толстой «Война и мир»</vt:lpstr>
      <vt:lpstr>Тема № 5 </vt:lpstr>
      <vt:lpstr>И.С.Тургенев «Записки охотника»</vt:lpstr>
      <vt:lpstr>К.Г.Паустовский «Мещерская сторона»</vt:lpstr>
      <vt:lpstr>И.А.Бунин «Антоновские яблоки»</vt:lpstr>
      <vt:lpstr>Тема №6</vt:lpstr>
      <vt:lpstr>В.П.Астафьев «Людочка»</vt:lpstr>
      <vt:lpstr>И.С.Тургенев «Отцы и дети»</vt:lpstr>
      <vt:lpstr>В.П.Астафьев «Царь -рыба»</vt:lpstr>
      <vt:lpstr>Тема №7 </vt:lpstr>
      <vt:lpstr>Н.М.Карамзин «Бедная Лиза»</vt:lpstr>
      <vt:lpstr>М.М.Пришвин «Кладовая солнца»</vt:lpstr>
      <vt:lpstr>М.А.Шолохов «Тихий Дон»</vt:lpstr>
      <vt:lpstr>Тема №8</vt:lpstr>
      <vt:lpstr>А.П.Чехов «Дядя Ваня»</vt:lpstr>
      <vt:lpstr>А.П.Чехов «Степь».</vt:lpstr>
      <vt:lpstr>Тема №9</vt:lpstr>
      <vt:lpstr>Б.Васильев  «Не стреляйте в белых лебедей»</vt:lpstr>
      <vt:lpstr>И.А.Бунин «Суходол»</vt:lpstr>
      <vt:lpstr>В.П.Астафьев «Царь - рыба»</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Сардаана</dc:creator>
  <cp:lastModifiedBy>Сардаана</cp:lastModifiedBy>
  <cp:revision>8</cp:revision>
  <dcterms:created xsi:type="dcterms:W3CDTF">2022-10-30T17:05:10Z</dcterms:created>
  <dcterms:modified xsi:type="dcterms:W3CDTF">2022-10-30T18:11:46Z</dcterms:modified>
</cp:coreProperties>
</file>