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61" r:id="rId4"/>
    <p:sldId id="262" r:id="rId5"/>
    <p:sldId id="276" r:id="rId6"/>
    <p:sldId id="267" r:id="rId7"/>
    <p:sldId id="263" r:id="rId8"/>
    <p:sldId id="273" r:id="rId9"/>
    <p:sldId id="275" r:id="rId10"/>
    <p:sldId id="269" r:id="rId11"/>
    <p:sldId id="270" r:id="rId12"/>
    <p:sldId id="271" r:id="rId13"/>
    <p:sldId id="277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CC"/>
    <a:srgbClr val="F070B9"/>
    <a:srgbClr val="45D2E5"/>
    <a:srgbClr val="36D62E"/>
    <a:srgbClr val="2FC727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149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09.09.2017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d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09.09.2017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09.09.2017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09.09.2017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09.09.2017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09.09.2017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09.09.2017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09.09.2017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09.09.2017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09.09.2017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09.09.2017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d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09.09.2017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pull dir="d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404664"/>
            <a:ext cx="7772400" cy="2452832"/>
          </a:xfrm>
        </p:spPr>
        <p:txBody>
          <a:bodyPr>
            <a:normAutofit fontScale="90000"/>
          </a:bodyPr>
          <a:lstStyle/>
          <a:p>
            <a:r>
              <a:rPr lang="ru-RU" sz="1800" dirty="0" smtClean="0"/>
              <a:t/>
            </a:r>
            <a:br>
              <a:rPr lang="ru-RU" sz="1800" dirty="0" smtClean="0"/>
            </a:br>
            <a:r>
              <a:rPr lang="ru-RU" sz="1800" dirty="0" smtClean="0"/>
              <a:t/>
            </a:r>
            <a:br>
              <a:rPr lang="ru-RU" sz="1800" dirty="0" smtClean="0"/>
            </a:br>
            <a:r>
              <a:rPr lang="ru-RU" sz="1800" dirty="0" smtClean="0"/>
              <a:t/>
            </a:r>
            <a:br>
              <a:rPr lang="ru-RU" sz="1800" dirty="0" smtClean="0"/>
            </a:br>
            <a:r>
              <a:rPr lang="ru-RU" sz="1800" dirty="0" smtClean="0"/>
              <a:t> </a:t>
            </a:r>
            <a:r>
              <a:rPr lang="ru-RU" sz="6000" b="1" dirty="0" smtClean="0">
                <a:solidFill>
                  <a:srgbClr val="FF0000"/>
                </a:solidFill>
                <a:latin typeface="Monotype Corsiva" pitchFamily="66" charset="0"/>
              </a:rPr>
              <a:t>С</a:t>
            </a:r>
            <a:r>
              <a:rPr lang="ru-RU" sz="6000" b="1" dirty="0" smtClean="0">
                <a:solidFill>
                  <a:srgbClr val="FF0000"/>
                </a:solidFill>
                <a:latin typeface="Monotype Corsiva" pitchFamily="66" charset="0"/>
              </a:rPr>
              <a:t>южетно-ролевая игра,</a:t>
            </a:r>
            <a:br>
              <a:rPr lang="ru-RU" sz="6000" b="1" dirty="0" smtClean="0">
                <a:solidFill>
                  <a:srgbClr val="FF0000"/>
                </a:solidFill>
                <a:latin typeface="Monotype Corsiva" pitchFamily="66" charset="0"/>
              </a:rPr>
            </a:br>
            <a:r>
              <a:rPr lang="ru-RU" sz="6000" b="1" dirty="0" smtClean="0">
                <a:solidFill>
                  <a:srgbClr val="FF0000"/>
                </a:solidFill>
                <a:latin typeface="Monotype Corsiva" pitchFamily="66" charset="0"/>
              </a:rPr>
              <a:t>как средство социализации дошкольников</a:t>
            </a:r>
            <a:endParaRPr lang="ru-RU" sz="6000" b="1" dirty="0">
              <a:solidFill>
                <a:srgbClr val="FF0000"/>
              </a:solidFill>
              <a:latin typeface="Monotype Corsiva" pitchFamily="66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929190" y="3786190"/>
            <a:ext cx="3738146" cy="1357322"/>
          </a:xfrm>
        </p:spPr>
        <p:txBody>
          <a:bodyPr>
            <a:noAutofit/>
          </a:bodyPr>
          <a:lstStyle/>
          <a:p>
            <a:pPr algn="just"/>
            <a:r>
              <a:rPr lang="ru-RU" sz="1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Воспитатель МАДОУ ДСКН №4 г.Сосновоборска</a:t>
            </a:r>
          </a:p>
          <a:p>
            <a:pPr algn="just"/>
            <a:r>
              <a:rPr lang="ru-RU" sz="1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Т.А.Ефремова</a:t>
            </a:r>
            <a:endParaRPr lang="ru-RU" sz="18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285860"/>
            <a:ext cx="8229600" cy="4840303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sz="4000" b="1" dirty="0" smtClean="0"/>
              <a:t>      </a:t>
            </a:r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Игра</a:t>
            </a: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 - вид непродуктивной деятельности, мотив которой заключается не в ее результатах, </a:t>
            </a:r>
          </a:p>
          <a:p>
            <a:pPr algn="ctr">
              <a:buNone/>
            </a:pP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   а в самом процессе.</a:t>
            </a:r>
          </a:p>
          <a:p>
            <a:pPr>
              <a:buNone/>
            </a:pPr>
            <a:r>
              <a:rPr lang="ru-RU" sz="4000" b="1" dirty="0" smtClean="0"/>
              <a:t>      </a:t>
            </a:r>
            <a:endParaRPr lang="ru-RU" sz="4000" dirty="0" smtClean="0"/>
          </a:p>
          <a:p>
            <a:endParaRPr lang="ru-RU" dirty="0"/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66CC">
            <a:alpha val="77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908720"/>
          </a:xfrm>
        </p:spPr>
        <p:txBody>
          <a:bodyPr>
            <a:normAutofit/>
          </a:bodyPr>
          <a:lstStyle/>
          <a:p>
            <a:r>
              <a:rPr lang="ru-RU" dirty="0" smtClean="0"/>
              <a:t>Для детей игра: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5616624"/>
          </a:xfrm>
        </p:spPr>
        <p:txBody>
          <a:bodyPr>
            <a:normAutofit/>
          </a:bodyPr>
          <a:lstStyle/>
          <a:p>
            <a:r>
              <a:rPr lang="ru-RU" dirty="0" smtClean="0"/>
              <a:t>составляет основное содержание жизни;</a:t>
            </a:r>
          </a:p>
          <a:p>
            <a:r>
              <a:rPr lang="ru-RU" dirty="0" smtClean="0"/>
              <a:t>выступает как ведущая деятельность; </a:t>
            </a:r>
          </a:p>
          <a:p>
            <a:r>
              <a:rPr lang="ru-RU" dirty="0" smtClean="0"/>
              <a:t>тесно переплетается с трудом и учением;</a:t>
            </a:r>
          </a:p>
          <a:p>
            <a:r>
              <a:rPr lang="ru-RU" dirty="0" smtClean="0"/>
              <a:t>в игру вовлекаются все стороны личности: ребенок двигается, говорит, воспринимает, думает;</a:t>
            </a:r>
          </a:p>
          <a:p>
            <a:r>
              <a:rPr lang="ru-RU" dirty="0" smtClean="0"/>
              <a:t> в процессе игры активно работают все его психические процессы: мышление, воображение, память, усиливаются эмоциональные и волевые проявления. 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76672"/>
            <a:ext cx="8229600" cy="940966"/>
          </a:xfrm>
        </p:spPr>
        <p:txBody>
          <a:bodyPr>
            <a:normAutofit fontScale="90000"/>
          </a:bodyPr>
          <a:lstStyle/>
          <a:p>
            <a:r>
              <a:rPr lang="ru-RU" sz="6000" b="1" dirty="0" smtClean="0">
                <a:solidFill>
                  <a:srgbClr val="FFFF00"/>
                </a:solidFill>
                <a:latin typeface="Monotype Corsiva" pitchFamily="66" charset="0"/>
              </a:rPr>
              <a:t>Сюжетно-ролевая игра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5256584"/>
          </a:xfrm>
        </p:spPr>
        <p:txBody>
          <a:bodyPr>
            <a:normAutofit/>
          </a:bodyPr>
          <a:lstStyle/>
          <a:p>
            <a:pPr algn="just">
              <a:buNone/>
            </a:pPr>
            <a:r>
              <a:rPr lang="ru-RU" b="1" dirty="0" smtClean="0"/>
              <a:t>    </a:t>
            </a:r>
            <a:r>
              <a:rPr lang="ru-RU" b="1" dirty="0" smtClean="0">
                <a:solidFill>
                  <a:srgbClr val="FF0000"/>
                </a:solidFill>
              </a:rPr>
              <a:t>Сюжетно-ролевая игра</a:t>
            </a:r>
            <a:r>
              <a:rPr lang="ru-RU" dirty="0" smtClean="0"/>
              <a:t> - это основной вид игры ребенка дошкольного возраста. </a:t>
            </a:r>
            <a:endParaRPr lang="ru-RU" dirty="0" smtClean="0"/>
          </a:p>
          <a:p>
            <a:pPr algn="just">
              <a:buNone/>
            </a:pPr>
            <a:r>
              <a:rPr lang="ru-RU" dirty="0" smtClean="0"/>
              <a:t> </a:t>
            </a:r>
            <a:r>
              <a:rPr lang="ru-RU" dirty="0" smtClean="0"/>
              <a:t>   Сюжетно-ролевая </a:t>
            </a:r>
            <a:r>
              <a:rPr lang="ru-RU" dirty="0" smtClean="0"/>
              <a:t> </a:t>
            </a:r>
            <a:r>
              <a:rPr lang="ru-RU" dirty="0" smtClean="0"/>
              <a:t>игра есть наиболее </a:t>
            </a:r>
            <a:r>
              <a:rPr lang="ru-RU" i="1" dirty="0" smtClean="0">
                <a:solidFill>
                  <a:srgbClr val="FF0000"/>
                </a:solidFill>
              </a:rPr>
              <a:t>спонтанное проявление ребенка</a:t>
            </a:r>
            <a:r>
              <a:rPr lang="ru-RU" dirty="0" smtClean="0">
                <a:solidFill>
                  <a:srgbClr val="FF0000"/>
                </a:solidFill>
              </a:rPr>
              <a:t>.</a:t>
            </a:r>
            <a:r>
              <a:rPr lang="ru-RU" dirty="0" smtClean="0"/>
              <a:t> Ей присущи основные черты игры: </a:t>
            </a:r>
            <a:r>
              <a:rPr lang="ru-RU" dirty="0" smtClean="0"/>
              <a:t>эмоциональная </a:t>
            </a:r>
            <a:r>
              <a:rPr lang="ru-RU" dirty="0" smtClean="0"/>
              <a:t>насыщенность и увлеченность детей, самостоятельность, активность, творчество.</a:t>
            </a:r>
          </a:p>
          <a:p>
            <a:endParaRPr lang="ru-RU" dirty="0"/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070B9">
            <a:alpha val="69804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6048672"/>
          </a:xfrm>
        </p:spPr>
        <p:txBody>
          <a:bodyPr>
            <a:normAutofit lnSpcReduction="10000"/>
          </a:bodyPr>
          <a:lstStyle/>
          <a:p>
            <a:r>
              <a:rPr lang="ru-RU" sz="4000" i="1" dirty="0" smtClean="0">
                <a:solidFill>
                  <a:srgbClr val="FF0000"/>
                </a:solidFill>
              </a:rPr>
              <a:t>Основной источник, </a:t>
            </a:r>
            <a:r>
              <a:rPr lang="ru-RU" sz="4000" dirty="0" smtClean="0"/>
              <a:t>питающий сюжетно-ролевую игру ребенка,— это окружающий его мир, жизнь и деятельность взрослых и сверстников.</a:t>
            </a:r>
          </a:p>
          <a:p>
            <a:r>
              <a:rPr lang="ru-RU" sz="4000" i="1" dirty="0" smtClean="0">
                <a:solidFill>
                  <a:srgbClr val="FF0000"/>
                </a:solidFill>
              </a:rPr>
              <a:t>Основной особенностью </a:t>
            </a:r>
            <a:r>
              <a:rPr lang="ru-RU" sz="4000" dirty="0" smtClean="0"/>
              <a:t>сюжетно-ролевой игры является наличие в ней воображаемой ситуации. Воображаемая ситуация складывается из сюжета и ролей.</a:t>
            </a:r>
          </a:p>
          <a:p>
            <a:endParaRPr lang="ru-RU" dirty="0"/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827584" y="3645024"/>
            <a:ext cx="3312368" cy="122413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/>
              <a:t> </a:t>
            </a:r>
            <a:r>
              <a:rPr lang="ru-RU" sz="4400" b="1" dirty="0" smtClean="0"/>
              <a:t>сюжетная</a:t>
            </a:r>
            <a:r>
              <a:rPr lang="ru-RU" sz="3600" b="1" dirty="0" smtClean="0"/>
              <a:t> </a:t>
            </a:r>
            <a:endParaRPr lang="ru-RU" sz="36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5148064" y="3645024"/>
            <a:ext cx="3528392" cy="122413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/>
              <a:t> ролевая</a:t>
            </a:r>
            <a:endParaRPr lang="ru-RU" sz="4400" dirty="0"/>
          </a:p>
        </p:txBody>
      </p:sp>
      <p:sp>
        <p:nvSpPr>
          <p:cNvPr id="13" name="Стрелка вниз 12"/>
          <p:cNvSpPr/>
          <p:nvPr/>
        </p:nvSpPr>
        <p:spPr>
          <a:xfrm rot="1913342">
            <a:off x="1983178" y="1897248"/>
            <a:ext cx="1368152" cy="191568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Стрелка вниз 13"/>
          <p:cNvSpPr/>
          <p:nvPr/>
        </p:nvSpPr>
        <p:spPr>
          <a:xfrm rot="19603491">
            <a:off x="6050056" y="1807305"/>
            <a:ext cx="1368152" cy="201677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Прямоугольник 14"/>
          <p:cNvSpPr/>
          <p:nvPr/>
        </p:nvSpPr>
        <p:spPr>
          <a:xfrm>
            <a:off x="899592" y="476672"/>
            <a:ext cx="7560840" cy="172819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/>
              <a:t>Сюжетно-ролевая игра</a:t>
            </a:r>
          </a:p>
          <a:p>
            <a:pPr algn="ctr"/>
            <a:r>
              <a:rPr lang="ru-RU" sz="4400" b="1" dirty="0" smtClean="0"/>
              <a:t>имеет две линии  </a:t>
            </a:r>
            <a:endParaRPr lang="ru-RU" sz="4400" dirty="0" smtClean="0"/>
          </a:p>
          <a:p>
            <a:pPr algn="ctr"/>
            <a:endParaRPr lang="ru-RU" dirty="0"/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9000" r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412776"/>
            <a:ext cx="8229600" cy="936104"/>
          </a:xfrm>
        </p:spPr>
        <p:txBody>
          <a:bodyPr>
            <a:normAutofit fontScale="90000"/>
          </a:bodyPr>
          <a:lstStyle/>
          <a:p>
            <a:r>
              <a:rPr lang="ru-RU" sz="6600" b="1" dirty="0" smtClean="0"/>
              <a:t>Сюжет игры</a:t>
            </a:r>
            <a:r>
              <a:rPr lang="ru-RU" dirty="0" smtClean="0"/>
              <a:t> 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83568" y="2492896"/>
            <a:ext cx="8229600" cy="4165923"/>
          </a:xfrm>
        </p:spPr>
        <p:txBody>
          <a:bodyPr>
            <a:normAutofit/>
          </a:bodyPr>
          <a:lstStyle/>
          <a:p>
            <a:pPr algn="just">
              <a:buNone/>
            </a:pPr>
            <a:r>
              <a:rPr lang="ru-RU" sz="4000" b="1" dirty="0" smtClean="0"/>
              <a:t>    это </a:t>
            </a:r>
            <a:r>
              <a:rPr lang="ru-RU" sz="4000" b="1" dirty="0" smtClean="0"/>
              <a:t>ряд событий, которые объединены жизненно мотивированными </a:t>
            </a:r>
            <a:r>
              <a:rPr lang="ru-RU" sz="4000" b="1" dirty="0" smtClean="0"/>
              <a:t> связями</a:t>
            </a:r>
            <a:r>
              <a:rPr lang="ru-RU" sz="4000" b="1" dirty="0" smtClean="0"/>
              <a:t>. </a:t>
            </a:r>
          </a:p>
          <a:p>
            <a:pPr algn="just"/>
            <a:endParaRPr lang="ru-RU" dirty="0"/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8000" r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>
            <a:normAutofit fontScale="90000"/>
          </a:bodyPr>
          <a:lstStyle/>
          <a:p>
            <a:r>
              <a:rPr lang="ru-RU" sz="5400" b="1" dirty="0" smtClean="0"/>
              <a:t>Роль</a:t>
            </a:r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79512" y="1124744"/>
            <a:ext cx="8784976" cy="5544616"/>
          </a:xfrm>
        </p:spPr>
        <p:txBody>
          <a:bodyPr>
            <a:normAutofit/>
          </a:bodyPr>
          <a:lstStyle/>
          <a:p>
            <a:pPr algn="just">
              <a:buNone/>
            </a:pPr>
            <a:r>
              <a:rPr lang="ru-RU" dirty="0" smtClean="0"/>
              <a:t>       </a:t>
            </a:r>
            <a:r>
              <a:rPr lang="ru-RU" i="1" dirty="0" smtClean="0">
                <a:solidFill>
                  <a:srgbClr val="FF0000"/>
                </a:solidFill>
              </a:rPr>
              <a:t>Роль</a:t>
            </a:r>
            <a:r>
              <a:rPr lang="ru-RU" dirty="0" smtClean="0"/>
              <a:t> является основным стержнем сюжетно-ролевой игры. Чаще всего ребенок принимает на себя роль взрослого. </a:t>
            </a:r>
            <a:r>
              <a:rPr lang="ru-RU" dirty="0" smtClean="0"/>
              <a:t>Ребенок </a:t>
            </a:r>
            <a:r>
              <a:rPr lang="ru-RU" dirty="0" smtClean="0"/>
              <a:t>соответствующим образом использует те или иные предметы (готовит обед, как повар; делает укол, как медсестра), вступает в разнообразные отношения с другими играющими (хвалит или ругает дочку, осматривает больного и т. д.). </a:t>
            </a:r>
          </a:p>
          <a:p>
            <a:pPr algn="just"/>
            <a:endParaRPr lang="ru-RU" dirty="0"/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Содержимое 5"/>
          <p:cNvGraphicFramePr>
            <a:graphicFrameLocks noGrp="1"/>
          </p:cNvGraphicFramePr>
          <p:nvPr>
            <p:ph idx="1"/>
          </p:nvPr>
        </p:nvGraphicFramePr>
        <p:xfrm>
          <a:off x="323528" y="1052737"/>
          <a:ext cx="8496944" cy="418012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04256"/>
                <a:gridCol w="6192688"/>
              </a:tblGrid>
              <a:tr h="504792">
                <a:tc>
                  <a:txBody>
                    <a:bodyPr/>
                    <a:lstStyle/>
                    <a:p>
                      <a:r>
                        <a:rPr lang="ru-RU" sz="2000" dirty="0" smtClean="0"/>
                        <a:t>Возрастная</a:t>
                      </a:r>
                      <a:r>
                        <a:rPr lang="ru-RU" sz="2000" baseline="0" dirty="0" smtClean="0"/>
                        <a:t> группы</a:t>
                      </a:r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dirty="0" smtClean="0"/>
                        <a:t>Распределение ролей</a:t>
                      </a:r>
                      <a:endParaRPr lang="ru-RU" sz="2000" dirty="0"/>
                    </a:p>
                  </a:txBody>
                  <a:tcPr/>
                </a:tc>
              </a:tr>
              <a:tr h="1472823">
                <a:tc>
                  <a:txBody>
                    <a:bodyPr/>
                    <a:lstStyle/>
                    <a:p>
                      <a:r>
                        <a:rPr lang="ru-RU" sz="2000" dirty="0" smtClean="0"/>
                        <a:t>Вторая младшая группа</a:t>
                      </a:r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dirty="0" smtClean="0"/>
                        <a:t>Роль получает тот, у кого в данный момент находится необходимый с точки зрения детей для нее атрибут.  И тогда получаются ситуации, когда на машине едут два шофера или на кухне готовят сразу две мамы.</a:t>
                      </a:r>
                      <a:endParaRPr lang="ru-RU" sz="2000" dirty="0"/>
                    </a:p>
                  </a:txBody>
                  <a:tcPr/>
                </a:tc>
              </a:tr>
              <a:tr h="1002180">
                <a:tc>
                  <a:txBody>
                    <a:bodyPr/>
                    <a:lstStyle/>
                    <a:p>
                      <a:r>
                        <a:rPr lang="ru-RU" sz="2000" dirty="0" smtClean="0"/>
                        <a:t>Средняя группа</a:t>
                      </a:r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dirty="0" smtClean="0"/>
                        <a:t>У детей среднего дошкольного возраста роли формируются уже до начала игры. Все ссоры из-за ролей. </a:t>
                      </a:r>
                      <a:endParaRPr lang="ru-RU" sz="2000" dirty="0"/>
                    </a:p>
                  </a:txBody>
                  <a:tcPr/>
                </a:tc>
              </a:tr>
              <a:tr h="119666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dirty="0" smtClean="0"/>
                        <a:t>Старшая группа, Подготовительная к школе группа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dirty="0" smtClean="0"/>
                        <a:t>У старших дошкольников игра начинается с договора, с совместного планирования, кто кем будет играть, а основные вопросы теперь уже "Бывает так или нет?"</a:t>
                      </a:r>
                      <a:endParaRPr lang="ru-RU" sz="20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7" name="Прямоугольник 6"/>
          <p:cNvSpPr/>
          <p:nvPr/>
        </p:nvSpPr>
        <p:spPr>
          <a:xfrm>
            <a:off x="467544" y="1"/>
            <a:ext cx="8280920" cy="9541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/>
              <a:t>Сюжетно-ролевая игра </a:t>
            </a:r>
            <a:r>
              <a:rPr lang="ru-RU" sz="2800" dirty="0" smtClean="0"/>
              <a:t>- это модель взрослого общества, но связи между детьми в ней серьезные. </a:t>
            </a:r>
            <a:endParaRPr lang="ru-RU" sz="2800" dirty="0"/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6D62E">
            <a:alpha val="63922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Младший дошкольный возраст</a:t>
            </a:r>
            <a:br>
              <a:rPr lang="ru-RU" sz="2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ЗАДАЧИ:</a:t>
            </a:r>
            <a:br>
              <a:rPr lang="ru-RU" sz="2400" dirty="0" smtClean="0">
                <a:latin typeface="Times New Roman" pitchFamily="18" charset="0"/>
                <a:cs typeface="Times New Roman" pitchFamily="18" charset="0"/>
              </a:rPr>
            </a:b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214422"/>
            <a:ext cx="8229600" cy="4911741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ru-RU" sz="3400" dirty="0" smtClean="0"/>
              <a:t>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1. Учить простейшим игровым действиям, обогащать содержание детских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игр.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Формировать умение составлять несложный сюжет игры, реализовать в ходе игры.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3. Умение играть игрушками, подбирать и использовать ее по назначению.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4. Учить играть рядом, затем вместе, согласовывать свои действия в процессе игры.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>
            <a:alpha val="89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285728"/>
            <a:ext cx="8229600" cy="1000132"/>
          </a:xfrm>
        </p:spPr>
        <p:txBody>
          <a:bodyPr>
            <a:noAutofit/>
          </a:bodyPr>
          <a:lstStyle/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Средний дошкольный возраст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ЗАДАЧИ:</a:t>
            </a:r>
            <a:br>
              <a:rPr lang="ru-RU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400" dirty="0" smtClean="0"/>
              <a:t> </a:t>
            </a:r>
            <a:br>
              <a:rPr lang="ru-RU" sz="1400" dirty="0" smtClean="0"/>
            </a:br>
            <a:endParaRPr lang="ru-RU" sz="14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472608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1. Обогащать содержание детских игр.</a:t>
            </a:r>
          </a:p>
          <a:p>
            <a:pPr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2. Формировать умение самостоятельно создавать игровую ситуацию.</a:t>
            </a:r>
          </a:p>
          <a:p>
            <a:pPr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3. Формировать игровые действия небольшими группами, распределить роли, договариваться на игру.</a:t>
            </a:r>
          </a:p>
          <a:p>
            <a:pPr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4. Действовать с ролью, с игрушками.</a:t>
            </a:r>
          </a:p>
          <a:p>
            <a:pPr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5. Воспитывать дружеские взаимоотношения, умение уступать, считаться с интересами товарищей.</a:t>
            </a:r>
          </a:p>
          <a:p>
            <a:endParaRPr lang="ru-RU" sz="1400" dirty="0"/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66CC">
            <a:alpha val="73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Старший    дошкольный  возраст группы.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 </a:t>
            </a:r>
            <a:br>
              <a:rPr lang="ru-RU" sz="2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ЗАДАЧИ:</a:t>
            </a:r>
            <a:r>
              <a:rPr lang="ru-RU" sz="2400" dirty="0" smtClean="0"/>
              <a:t/>
            </a:r>
            <a:br>
              <a:rPr lang="ru-RU" sz="2400" dirty="0" smtClean="0"/>
            </a:br>
            <a:endParaRPr lang="ru-RU" sz="24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214422"/>
            <a:ext cx="8229600" cy="5166906"/>
          </a:xfrm>
        </p:spPr>
        <p:txBody>
          <a:bodyPr>
            <a:normAutofit fontScale="85000" lnSpcReduction="10000"/>
          </a:bodyPr>
          <a:lstStyle/>
          <a:p>
            <a:pPr algn="just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Воспитывать устойчивый интерес к игре, обогащение содержания игры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 algn="just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2. Формировать умение обдумывать сюжет игры, распределить роли, самостоятельно действовать со взятой ролью.</a:t>
            </a:r>
          </a:p>
          <a:p>
            <a:pPr algn="just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3. Учить самостоятельно находить средства и материал для игры.</a:t>
            </a:r>
          </a:p>
          <a:p>
            <a:pPr algn="just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Учить объединять играющий коллектив, воспитывать положительные черты характера в соответствии с взятой ролью. </a:t>
            </a:r>
          </a:p>
          <a:p>
            <a:pPr algn="just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5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Формировать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положительные взаимоотношения, воспитывать организованность, самостоятельность.</a:t>
            </a:r>
          </a:p>
          <a:p>
            <a:pPr algn="just">
              <a:buNone/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548680"/>
            <a:ext cx="8229600" cy="557748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      «Игра имеет важное значение в жизни ребёнка, имеет то же значение, какое у взрослого имеет деятельность – работа, служба. Каков ребёнок в игре, таким во многом он будет и в работе…»</a:t>
            </a:r>
            <a:br>
              <a:rPr lang="ru-RU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                                    А.С.Макаренко</a:t>
            </a:r>
            <a:endParaRPr lang="ru-RU" sz="36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>
    <p:pull dir="d"/>
  </p:transition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390</TotalTime>
  <Words>434</Words>
  <Application>Microsoft Office PowerPoint</Application>
  <PresentationFormat>Экран (4:3)</PresentationFormat>
  <Paragraphs>56</Paragraphs>
  <Slides>13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Тема Office</vt:lpstr>
      <vt:lpstr>    Сюжетно-ролевая игра, как средство социализации дошкольников</vt:lpstr>
      <vt:lpstr>Слайд 2</vt:lpstr>
      <vt:lpstr>Для детей игра:</vt:lpstr>
      <vt:lpstr>Сюжетно-ролевая игра </vt:lpstr>
      <vt:lpstr>Слайд 5</vt:lpstr>
      <vt:lpstr>Слайд 6</vt:lpstr>
      <vt:lpstr>Сюжет игры </vt:lpstr>
      <vt:lpstr>Роль </vt:lpstr>
      <vt:lpstr>Слайд 9</vt:lpstr>
      <vt:lpstr>Младший дошкольный возраст ЗАДАЧИ: </vt:lpstr>
      <vt:lpstr>Средний дошкольный возраст  ЗАДАЧИ:   </vt:lpstr>
      <vt:lpstr>Старший    дошкольный  возраст группы.  ЗАДАЧИ: </vt:lpstr>
      <vt:lpstr>Слайд 13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2013</dc:creator>
  <cp:lastModifiedBy>1</cp:lastModifiedBy>
  <cp:revision>45</cp:revision>
  <dcterms:created xsi:type="dcterms:W3CDTF">2014-03-10T10:38:22Z</dcterms:created>
  <dcterms:modified xsi:type="dcterms:W3CDTF">2017-09-09T15:45:56Z</dcterms:modified>
</cp:coreProperties>
</file>