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61" r:id="rId3"/>
    <p:sldId id="259" r:id="rId4"/>
    <p:sldId id="277" r:id="rId5"/>
    <p:sldId id="260" r:id="rId6"/>
    <p:sldId id="258" r:id="rId7"/>
    <p:sldId id="263" r:id="rId8"/>
    <p:sldId id="264" r:id="rId9"/>
    <p:sldId id="267" r:id="rId10"/>
    <p:sldId id="268" r:id="rId11"/>
    <p:sldId id="266" r:id="rId12"/>
    <p:sldId id="279" r:id="rId13"/>
    <p:sldId id="270" r:id="rId14"/>
    <p:sldId id="272" r:id="rId15"/>
    <p:sldId id="276" r:id="rId16"/>
    <p:sldId id="278" r:id="rId17"/>
    <p:sldId id="26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F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CA7150-9111-41CE-911C-234A9CCDE5C6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AFDC5-AF6B-460F-BB36-4670904B5D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8096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AFDC5-AF6B-460F-BB36-4670904B5D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6963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8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2.jp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Прямоугольник 6"/>
          <p:cNvSpPr/>
          <p:nvPr/>
        </p:nvSpPr>
        <p:spPr>
          <a:xfrm>
            <a:off x="288769" y="2780928"/>
            <a:ext cx="8821389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000" b="1" cap="all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Актуальные вопросы подготовки </a:t>
            </a:r>
          </a:p>
          <a:p>
            <a:pPr algn="ctr"/>
            <a:r>
              <a:rPr lang="ru-RU" sz="4000" b="1" cap="all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Воспитанников ДОО к школе</a:t>
            </a:r>
            <a:endParaRPr lang="ru-RU" sz="4000" b="1" cap="all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787" y="5903893"/>
            <a:ext cx="5622052" cy="954107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  <a:reflection blurRad="6350" stA="50000" endA="300" endPos="55500" dist="101600" dir="5400000" sy="-100000" algn="bl" rotWithShape="0"/>
          </a:effectLst>
          <a:scene3d>
            <a:camera prst="perspectiveRelaxedModerately"/>
            <a:lightRig rig="glow" dir="t">
              <a:rot lat="0" lon="0" rev="3600000"/>
            </a:lightRig>
          </a:scene3d>
          <a:sp3d>
            <a:bevelT/>
            <a:bevelB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ru-RU" sz="28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 Black" pitchFamily="34" charset="0"/>
              </a:rPr>
              <a:t>П</a:t>
            </a:r>
            <a:r>
              <a:rPr lang="ru-RU" sz="2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 Black" pitchFamily="34" charset="0"/>
              </a:rPr>
              <a:t>резентацию подготовила</a:t>
            </a:r>
          </a:p>
          <a:p>
            <a:r>
              <a:rPr lang="ru-RU" sz="28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 Black" pitchFamily="34" charset="0"/>
              </a:rPr>
              <a:t>Н.В. </a:t>
            </a:r>
            <a:r>
              <a:rPr lang="ru-RU" sz="2800" b="1" dirty="0" err="1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 Black" pitchFamily="34" charset="0"/>
              </a:rPr>
              <a:t>Ишимникова</a:t>
            </a:r>
            <a:endParaRPr lang="ru-RU" sz="28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70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131840" y="11894"/>
            <a:ext cx="5796136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1" dirty="0">
                <a:latin typeface="Arial Black" pitchFamily="34" charset="0"/>
              </a:rPr>
              <a:t>«Быть готовым к школе </a:t>
            </a:r>
            <a:r>
              <a:rPr lang="ru-RU" b="1" i="1" dirty="0" smtClean="0">
                <a:latin typeface="Arial Black" pitchFamily="34" charset="0"/>
              </a:rPr>
              <a:t> – </a:t>
            </a:r>
          </a:p>
          <a:p>
            <a:pPr>
              <a:lnSpc>
                <a:spcPct val="150000"/>
              </a:lnSpc>
            </a:pPr>
            <a:r>
              <a:rPr lang="ru-RU" b="1" i="1" dirty="0" smtClean="0">
                <a:latin typeface="Arial Black" pitchFamily="34" charset="0"/>
              </a:rPr>
              <a:t>не </a:t>
            </a:r>
            <a:r>
              <a:rPr lang="ru-RU" b="1" i="1" dirty="0">
                <a:latin typeface="Arial Black" pitchFamily="34" charset="0"/>
              </a:rPr>
              <a:t>значит уметь читать, писать и считать. Быть готовым к школе – значит быть готовым всему этому научиться» </a:t>
            </a:r>
            <a:endParaRPr lang="ru-RU" b="1" i="1" dirty="0" smtClean="0">
              <a:latin typeface="Arial Black" pitchFamily="34" charset="0"/>
            </a:endParaRPr>
          </a:p>
          <a:p>
            <a:pPr algn="r">
              <a:lnSpc>
                <a:spcPct val="150000"/>
              </a:lnSpc>
            </a:pPr>
            <a:r>
              <a:rPr lang="ru-RU" b="1" i="1" dirty="0" smtClean="0">
                <a:latin typeface="Arial Black" pitchFamily="34" charset="0"/>
              </a:rPr>
              <a:t>Л.А. </a:t>
            </a:r>
            <a:r>
              <a:rPr lang="ru-RU" b="1" i="1" dirty="0" err="1" smtClean="0">
                <a:latin typeface="Arial Black" pitchFamily="34" charset="0"/>
              </a:rPr>
              <a:t>Венгер</a:t>
            </a:r>
            <a:endParaRPr lang="ru-RU" b="1" i="1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6975" y="2181719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ru-RU" dirty="0"/>
              <a:t>Подготовка детей к школе является одной из главных проблем, интерес к которым со стороны исследователей разных стран не иссякает. Постоянное совершенствование системы школьного образования, новые данные о потенциальных возможностях развития ребенка в дошкольные годы, углубление понимания </a:t>
            </a:r>
            <a:r>
              <a:rPr lang="ru-RU" dirty="0" err="1"/>
              <a:t>самоценности</a:t>
            </a:r>
            <a:r>
              <a:rPr lang="ru-RU" dirty="0"/>
              <a:t> дошкольного детства и его значимости для всего последующего развития личности, социально-культурные процессы, происходящие в современном обществе – все это оказывает самое непосредственное влияние на </a:t>
            </a:r>
            <a:r>
              <a:rPr lang="ru-RU" dirty="0" smtClean="0"/>
              <a:t>сущность </a:t>
            </a:r>
            <a:r>
              <a:rPr lang="ru-RU" dirty="0"/>
              <a:t>феномена «готовность к школе» и подходы к его дальнейшему изучению. </a:t>
            </a:r>
          </a:p>
          <a:p>
            <a:pPr indent="354013" algn="just"/>
            <a:r>
              <a:rPr lang="ru-RU" dirty="0"/>
              <a:t> </a:t>
            </a:r>
            <a:r>
              <a:rPr lang="ru-RU" dirty="0" smtClean="0"/>
              <a:t> Психологи и педагоги </a:t>
            </a:r>
            <a:r>
              <a:rPr lang="ru-RU" dirty="0"/>
              <a:t>изучают и обосновывают критерии готовности к школьному обучению, спорят о возрасте, с которого наиболее целесообразно начинать учить детей в школе. Интерес к указанной проблеме объясняется тем, что </a:t>
            </a:r>
            <a:r>
              <a:rPr lang="ru-RU" dirty="0" smtClean="0"/>
              <a:t>психологическую </a:t>
            </a:r>
            <a:r>
              <a:rPr lang="ru-RU" dirty="0"/>
              <a:t>готовность к школьному обучению можно сравнить с фундаментом здания: хороший крепкий фундамент – залог надежности и качества будущей постройки. </a:t>
            </a:r>
            <a:endParaRPr lang="ru-RU" dirty="0" smtClean="0"/>
          </a:p>
          <a:p>
            <a:pPr indent="354013" algn="just"/>
            <a:r>
              <a:rPr lang="ru-RU" dirty="0"/>
              <a:t>При рассмотрении проблемы подготовки детей </a:t>
            </a:r>
            <a:r>
              <a:rPr lang="ru-RU" dirty="0" smtClean="0"/>
              <a:t>с </a:t>
            </a:r>
            <a:r>
              <a:rPr lang="ru-RU" dirty="0"/>
              <a:t>психолого-медицинской точки зрения необходимо отметить, что растет количество </a:t>
            </a:r>
            <a:r>
              <a:rPr lang="ru-RU" dirty="0" err="1"/>
              <a:t>гиперактивных</a:t>
            </a:r>
            <a:r>
              <a:rPr lang="ru-RU" dirty="0"/>
              <a:t> </a:t>
            </a:r>
            <a:r>
              <a:rPr lang="ru-RU" dirty="0" smtClean="0"/>
              <a:t>детей и </a:t>
            </a:r>
            <a:r>
              <a:rPr lang="ru-RU" dirty="0"/>
              <a:t>детей с </a:t>
            </a:r>
            <a:r>
              <a:rPr lang="ru-RU" dirty="0" smtClean="0"/>
              <a:t>задержкой </a:t>
            </a:r>
            <a:r>
              <a:rPr lang="ru-RU" dirty="0"/>
              <a:t>психического </a:t>
            </a:r>
            <a:r>
              <a:rPr lang="ru-RU" dirty="0" smtClean="0"/>
              <a:t>развития. </a:t>
            </a:r>
            <a:endParaRPr lang="ru-RU" dirty="0"/>
          </a:p>
          <a:p>
            <a:pPr indent="354013" algn="just"/>
            <a:endParaRPr lang="ru-RU" dirty="0"/>
          </a:p>
          <a:p>
            <a:pPr indent="530225" algn="just"/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0624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3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0225" algn="just"/>
            <a:r>
              <a:rPr lang="ru-RU" dirty="0" smtClean="0"/>
              <a:t>Количество </a:t>
            </a:r>
            <a:r>
              <a:rPr lang="ru-RU" dirty="0"/>
              <a:t>не вполне здоровых </a:t>
            </a:r>
            <a:r>
              <a:rPr lang="ru-RU" dirty="0" smtClean="0"/>
              <a:t>детей </a:t>
            </a:r>
            <a:r>
              <a:rPr lang="ru-RU" dirty="0"/>
              <a:t>с подтвержденным медицинским диагнозом столь велико, что не учитывать эту категорию </a:t>
            </a:r>
            <a:r>
              <a:rPr lang="ru-RU" dirty="0" smtClean="0"/>
              <a:t>при </a:t>
            </a:r>
            <a:r>
              <a:rPr lang="ru-RU" dirty="0"/>
              <a:t>осуществлении реформы образования невозможно. </a:t>
            </a:r>
            <a:endParaRPr lang="ru-RU" dirty="0" smtClean="0"/>
          </a:p>
          <a:p>
            <a:pPr indent="530225" algn="just"/>
            <a:r>
              <a:rPr lang="ru-RU" dirty="0" smtClean="0"/>
              <a:t> </a:t>
            </a:r>
            <a:r>
              <a:rPr lang="ru-RU" dirty="0"/>
              <a:t>Не секрет, что здоровье нации сейчас в катастрофическом состоянии. По свидетельствам медиков, не более 10% детей рождаются здоровыми. Это же подтверждается в нормативном документе о недопустимости перегрузок детей, где сказано, что в 1-й класс приходят </a:t>
            </a:r>
            <a:r>
              <a:rPr lang="ru-RU" dirty="0" smtClean="0"/>
              <a:t>80-90% </a:t>
            </a:r>
            <a:r>
              <a:rPr lang="ru-RU" dirty="0"/>
              <a:t>детей, имеющих те или иные отклонения физического характера, а </a:t>
            </a:r>
            <a:r>
              <a:rPr lang="ru-RU" dirty="0" smtClean="0"/>
              <a:t>18-20% </a:t>
            </a:r>
            <a:r>
              <a:rPr lang="ru-RU" dirty="0"/>
              <a:t>- имеют нарушения психического здоровья. К перегрузкам </a:t>
            </a:r>
            <a:r>
              <a:rPr lang="ru-RU" dirty="0" smtClean="0"/>
              <a:t>можно </a:t>
            </a:r>
            <a:r>
              <a:rPr lang="ru-RU" dirty="0"/>
              <a:t>отнести тревожность, неусидчивость, невнимательность ребенка. Все это может привести к стрессовому состоянию. При поступлении в школу очень важно, насколько успешно пройдет процесс адаптации, от этого зависит дальнейшее обучение школьника. </a:t>
            </a:r>
            <a:endParaRPr lang="ru-RU" dirty="0" smtClean="0"/>
          </a:p>
          <a:p>
            <a:pPr indent="530225" algn="just"/>
            <a:r>
              <a:rPr lang="ru-RU" dirty="0" smtClean="0"/>
              <a:t> </a:t>
            </a:r>
            <a:r>
              <a:rPr lang="ru-RU" dirty="0"/>
              <a:t>Следует заметить, что в настоящее время первоклассники развиты хуже, чем их сверстники в середине прошлого </a:t>
            </a:r>
            <a:r>
              <a:rPr lang="ru-RU" dirty="0" smtClean="0"/>
              <a:t>века. </a:t>
            </a:r>
            <a:r>
              <a:rPr lang="ru-RU" dirty="0"/>
              <a:t>Это объясняется и тем, что </a:t>
            </a:r>
            <a:r>
              <a:rPr lang="ru-RU" dirty="0" smtClean="0"/>
              <a:t>дети </a:t>
            </a:r>
            <a:r>
              <a:rPr lang="ru-RU" dirty="0"/>
              <a:t>все меньше и меньше играют в традиционные игры (сюжетно-ролевые, развивающие, игры с правилами, дидактические, реже занимаются конструированием, лепкой, рисованием, аппликацией. Все виды детской деятельности вытесняются компьютерными играми. Родители стремятся начать систематическое обучение своего ребенка как можно </a:t>
            </a:r>
            <a:r>
              <a:rPr lang="ru-RU" dirty="0" smtClean="0"/>
              <a:t>раньше, им </a:t>
            </a:r>
            <a:r>
              <a:rPr lang="ru-RU" dirty="0"/>
              <a:t>невдомек, что такое обучение, сводящееся, как правило, к выработке навыков и умений в той или иной области, не способствует психическому развитию ребенка. </a:t>
            </a:r>
            <a:endParaRPr lang="ru-RU" dirty="0" smtClean="0"/>
          </a:p>
          <a:p>
            <a:pPr indent="530225" algn="just"/>
            <a:r>
              <a:rPr lang="ru-RU" dirty="0" smtClean="0"/>
              <a:t>Психологическая </a:t>
            </a:r>
            <a:r>
              <a:rPr lang="ru-RU" dirty="0"/>
              <a:t>готовность к школе – это психологические предпосылки к овладению учебной деятельностью, которые формируются внутри ведущей деятельности, то есть в игре. </a:t>
            </a:r>
          </a:p>
          <a:p>
            <a:r>
              <a:rPr lang="ru-RU" dirty="0"/>
              <a:t> </a:t>
            </a:r>
          </a:p>
          <a:p>
            <a:pPr indent="530225" algn="just"/>
            <a:endParaRPr lang="ru-RU" dirty="0"/>
          </a:p>
          <a:p>
            <a:pPr indent="530225" algn="just"/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762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131840" y="11894"/>
            <a:ext cx="5796136" cy="46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b="1" i="1" dirty="0"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5113" algn="just"/>
            <a:r>
              <a:rPr lang="ru-RU" dirty="0" smtClean="0"/>
              <a:t>Итак, становление </a:t>
            </a:r>
            <a:r>
              <a:rPr lang="ru-RU" dirty="0"/>
              <a:t>готовности к школе обусловлено, прежде всего, формированием ребенка в качестве субъекта доступных видов детской деятельности: игры, познания, общения, предметно–трудовой, художественной деятельности. Полноценная готовность ребенка к обучению в школе выступает, с одной стороны, как своеобразный показатель достижений его личностного развития в дошкольный период, а с другой – как базовый уровень для освоения школьной программы и как показатель готовности к </a:t>
            </a:r>
            <a:r>
              <a:rPr lang="ru-RU" dirty="0" smtClean="0"/>
              <a:t>принятию </a:t>
            </a:r>
            <a:r>
              <a:rPr lang="ru-RU" dirty="0"/>
              <a:t>учебной </a:t>
            </a:r>
            <a:r>
              <a:rPr lang="ru-RU" dirty="0" smtClean="0"/>
              <a:t>деятельности </a:t>
            </a:r>
            <a:r>
              <a:rPr lang="ru-RU" dirty="0"/>
              <a:t>. </a:t>
            </a:r>
          </a:p>
          <a:p>
            <a:pPr indent="265113" algn="just"/>
            <a:r>
              <a:rPr lang="ru-RU" dirty="0"/>
              <a:t> </a:t>
            </a:r>
          </a:p>
          <a:p>
            <a:pPr indent="265113" algn="just"/>
            <a:r>
              <a:rPr lang="ru-RU" b="1" i="1" dirty="0"/>
              <a:t>Нормативно-правовая база:</a:t>
            </a:r>
          </a:p>
          <a:p>
            <a:pPr indent="265113" algn="just"/>
            <a:r>
              <a:rPr lang="ru-RU" dirty="0"/>
              <a:t> </a:t>
            </a:r>
          </a:p>
          <a:p>
            <a:pPr marL="4763" indent="260350" algn="just">
              <a:tabLst>
                <a:tab pos="265113" algn="l"/>
              </a:tabLst>
            </a:pPr>
            <a:r>
              <a:rPr lang="ru-RU" dirty="0"/>
              <a:t> Правовыми основами дошкольного образования являются</a:t>
            </a:r>
            <a:r>
              <a:rPr lang="ru-RU" dirty="0" smtClean="0"/>
              <a:t>:</a:t>
            </a:r>
          </a:p>
          <a:p>
            <a:pPr marL="4763" indent="260350" algn="just">
              <a:buFont typeface="Wingdings" pitchFamily="2" charset="2"/>
              <a:buChar char="ü"/>
              <a:tabLst>
                <a:tab pos="265113" algn="l"/>
              </a:tabLst>
            </a:pPr>
            <a:r>
              <a:rPr lang="ru-RU" dirty="0" smtClean="0"/>
              <a:t> </a:t>
            </a:r>
            <a:r>
              <a:rPr lang="ru-RU" dirty="0"/>
              <a:t>Закон РФ </a:t>
            </a:r>
            <a:r>
              <a:rPr lang="ru-RU" dirty="0" smtClean="0"/>
              <a:t> «</a:t>
            </a:r>
            <a:r>
              <a:rPr lang="ru-RU" dirty="0"/>
              <a:t>Об образовании</a:t>
            </a:r>
            <a:r>
              <a:rPr lang="ru-RU" dirty="0" smtClean="0"/>
              <a:t>»;</a:t>
            </a:r>
          </a:p>
          <a:p>
            <a:pPr marL="4763" indent="260350" algn="just">
              <a:buFont typeface="Wingdings" pitchFamily="2" charset="2"/>
              <a:buChar char="ü"/>
              <a:tabLst>
                <a:tab pos="265113" algn="l"/>
              </a:tabLst>
            </a:pPr>
            <a:r>
              <a:rPr lang="ru-RU" dirty="0" smtClean="0"/>
              <a:t> </a:t>
            </a:r>
            <a:r>
              <a:rPr lang="ru-RU" dirty="0"/>
              <a:t>Конвенция о правах </a:t>
            </a:r>
            <a:r>
              <a:rPr lang="ru-RU" dirty="0" smtClean="0"/>
              <a:t>ребенка;</a:t>
            </a:r>
          </a:p>
          <a:p>
            <a:pPr marL="4763" indent="260350" algn="just">
              <a:buFont typeface="Wingdings" pitchFamily="2" charset="2"/>
              <a:buChar char="ü"/>
              <a:tabLst>
                <a:tab pos="265113" algn="l"/>
              </a:tabLst>
            </a:pPr>
            <a:r>
              <a:rPr lang="ru-RU" dirty="0" smtClean="0"/>
              <a:t> Концепция </a:t>
            </a:r>
            <a:r>
              <a:rPr lang="ru-RU" dirty="0"/>
              <a:t>организации образовательного процесса с детьми старшего дошкольного </a:t>
            </a:r>
            <a:r>
              <a:rPr lang="ru-RU" dirty="0" smtClean="0"/>
              <a:t>возраста;</a:t>
            </a:r>
          </a:p>
          <a:p>
            <a:pPr marL="4763" indent="260350" algn="just">
              <a:buFont typeface="Wingdings" pitchFamily="2" charset="2"/>
              <a:buChar char="ü"/>
              <a:tabLst>
                <a:tab pos="265113" algn="l"/>
              </a:tabLst>
            </a:pPr>
            <a:r>
              <a:rPr lang="ru-RU" dirty="0" smtClean="0"/>
              <a:t> Устав ДОУ;</a:t>
            </a:r>
          </a:p>
          <a:p>
            <a:pPr marL="4763" indent="260350" algn="just">
              <a:buFont typeface="Wingdings" pitchFamily="2" charset="2"/>
              <a:buChar char="ü"/>
              <a:tabLst>
                <a:tab pos="265113" algn="l"/>
              </a:tabLst>
            </a:pPr>
            <a:r>
              <a:rPr lang="ru-RU" dirty="0" smtClean="0"/>
              <a:t>Общеобразовательная </a:t>
            </a:r>
            <a:r>
              <a:rPr lang="ru-RU" dirty="0"/>
              <a:t>программа дошкольного </a:t>
            </a:r>
            <a:r>
              <a:rPr lang="ru-RU" dirty="0" smtClean="0"/>
              <a:t>образования, </a:t>
            </a:r>
            <a:r>
              <a:rPr lang="ru-RU" dirty="0"/>
              <a:t>по которой работает </a:t>
            </a:r>
            <a:r>
              <a:rPr lang="ru-RU" dirty="0" smtClean="0"/>
              <a:t>детский </a:t>
            </a:r>
            <a:r>
              <a:rPr lang="ru-RU" dirty="0"/>
              <a:t>сад.  </a:t>
            </a:r>
            <a:endParaRPr lang="ru-RU" dirty="0" smtClean="0"/>
          </a:p>
          <a:p>
            <a:pPr marL="4763" indent="260350" algn="just">
              <a:tabLst>
                <a:tab pos="265113" algn="l"/>
              </a:tabLst>
            </a:pPr>
            <a:r>
              <a:rPr lang="ru-RU" dirty="0" smtClean="0"/>
              <a:t>Реализация данной программы обеспечивает </a:t>
            </a:r>
            <a:r>
              <a:rPr lang="ru-RU" dirty="0"/>
              <a:t>права ребенка на физическое, интеллектуальное, социальное и эмоциональное </a:t>
            </a:r>
            <a:r>
              <a:rPr lang="ru-RU" dirty="0" smtClean="0"/>
              <a:t>развитие. </a:t>
            </a:r>
            <a:r>
              <a:rPr lang="ru-RU" dirty="0"/>
              <a:t>Программа задает основополагающие принципы, цели и задачи воспитания детей, создавая простор для творческого использования различных педагогических технологий. Она содержит систему оценки промежуточных и итоговых планируемых результатов освоения детьми основной общеобразовательной программы дошкольного образования. </a:t>
            </a:r>
          </a:p>
        </p:txBody>
      </p:sp>
    </p:spTree>
    <p:extLst>
      <p:ext uri="{BB962C8B-B14F-4D97-AF65-F5344CB8AC3E}">
        <p14:creationId xmlns:p14="http://schemas.microsoft.com/office/powerpoint/2010/main" val="1149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100"/>
                            </p:stCondLst>
                            <p:childTnLst>
                              <p:par>
                                <p:cTn id="3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750"/>
                            </p:stCondLst>
                            <p:childTnLst>
                              <p:par>
                                <p:cTn id="3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150"/>
                            </p:stCondLst>
                            <p:childTnLst>
                              <p:par>
                                <p:cTn id="4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50"/>
                            </p:stCondLst>
                            <p:childTnLst>
                              <p:par>
                                <p:cTn id="5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945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536" y="188640"/>
            <a:ext cx="8108053" cy="76944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Аспекты школьной готовности 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40556" y="2114588"/>
            <a:ext cx="4264309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small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Интеллектуальный</a:t>
            </a:r>
            <a:r>
              <a:rPr lang="ru-RU" sz="4000" b="1" cap="small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4000" b="1" cap="small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640749" y="5157192"/>
            <a:ext cx="5489003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Эмоционально-волевой </a:t>
            </a:r>
            <a:endParaRPr lang="ru-RU" sz="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3094" y="3872081"/>
            <a:ext cx="6688049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Социально-психологический </a:t>
            </a:r>
            <a:endParaRPr lang="ru-RU" sz="3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819739" y="2191532"/>
            <a:ext cx="2839239" cy="5539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000" b="1" cap="small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Физический </a:t>
            </a:r>
            <a:endParaRPr lang="ru-RU" sz="3000" b="1" cap="small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Стрелка вниз 18"/>
          <p:cNvSpPr/>
          <p:nvPr/>
        </p:nvSpPr>
        <p:spPr>
          <a:xfrm>
            <a:off x="2627784" y="1124744"/>
            <a:ext cx="288032" cy="792088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низ 20"/>
          <p:cNvSpPr/>
          <p:nvPr/>
        </p:nvSpPr>
        <p:spPr>
          <a:xfrm>
            <a:off x="5482095" y="1116616"/>
            <a:ext cx="288032" cy="792088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4517025" y="1116616"/>
            <a:ext cx="319545" cy="2600416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7812360" y="1269016"/>
            <a:ext cx="432048" cy="3744160"/>
          </a:xfrm>
          <a:prstGeom prst="down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80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624736" cy="6858000"/>
          </a:xfrm>
          <a:prstGeom prst="rect">
            <a:avLst/>
          </a:prstGeom>
          <a:effectLst>
            <a:glow rad="228600">
              <a:srgbClr val="00B050">
                <a:alpha val="4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11357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4" name="Прямоугольник 3"/>
          <p:cNvSpPr/>
          <p:nvPr/>
        </p:nvSpPr>
        <p:spPr>
          <a:xfrm>
            <a:off x="358635" y="260648"/>
            <a:ext cx="8438849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all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Портрет выпускника детского сада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052736"/>
            <a:ext cx="885698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Физически развитый, овладевший основными культурно-гигиеническими навыками 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Любознательный, активный, интересуется новым и неизвестным в окружающем мире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Эмоционально отзывчивый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Овладевший средствами общения и способами взаимодействия со взрослыми и сверстниками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Способный управлять своим поведением и планировать свои действия на основе первичных ценностных представлений, соблюдающий элементарные, общепринятые нормы и правила поведения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Способен решать интеллектуальные и личностные задачи (проблемы) адекватные возрасту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Имеющий первичные представления о себе, семье, обществе, мире и природе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Овладевший предпосылками учебной деятельности: умениями работать по правилу и образцу, слушать взрослого и выполнять его </a:t>
            </a:r>
            <a:r>
              <a:rPr lang="ru-RU" i="1" dirty="0" smtClean="0">
                <a:latin typeface="Arial Black" pitchFamily="34" charset="0"/>
              </a:rPr>
              <a:t>инструкции</a:t>
            </a:r>
            <a:endParaRPr lang="ru-RU" i="1" dirty="0">
              <a:latin typeface="Arial Black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ru-RU" i="1" dirty="0">
                <a:latin typeface="Arial Black" pitchFamily="34" charset="0"/>
              </a:rPr>
              <a:t>Овладевший необходимыми умениями и навыками для осуществления различных видов детской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43140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9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9090" y="260648"/>
            <a:ext cx="8465715" cy="769441"/>
          </a:xfrm>
          <a:prstGeom prst="rect">
            <a:avLst/>
          </a:prstGeom>
          <a:noFill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small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r>
              <a:rPr lang="ru-RU" sz="4400" b="1" cap="small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одель деятельности воспитателя </a:t>
            </a:r>
            <a:endParaRPr lang="ru-RU" sz="4400" b="1" cap="small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9089" y="1059984"/>
            <a:ext cx="8465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 Black" pitchFamily="34" charset="0"/>
              </a:rPr>
              <a:t>I блок – Работа с детьми. Этот блок содержит </a:t>
            </a:r>
            <a:r>
              <a:rPr lang="ru-RU" dirty="0" smtClean="0">
                <a:latin typeface="Arial Black" pitchFamily="34" charset="0"/>
              </a:rPr>
              <a:t> следующие направления</a:t>
            </a:r>
            <a:r>
              <a:rPr lang="ru-RU" dirty="0">
                <a:latin typeface="Arial Black" pitchFamily="34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67944" y="3514699"/>
            <a:ext cx="479686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(направлена </a:t>
            </a:r>
            <a:r>
              <a:rPr lang="ru-RU" dirty="0"/>
              <a:t>на развитие психических функций, </a:t>
            </a:r>
            <a:r>
              <a:rPr lang="ru-RU" dirty="0" smtClean="0"/>
              <a:t>создающих </a:t>
            </a:r>
            <a:r>
              <a:rPr lang="ru-RU" dirty="0"/>
              <a:t>основу для успешного обучения,  </a:t>
            </a:r>
            <a:r>
              <a:rPr lang="ru-RU" dirty="0" smtClean="0"/>
              <a:t>формирование </a:t>
            </a:r>
            <a:r>
              <a:rPr lang="ru-RU" dirty="0"/>
              <a:t>познавательной </a:t>
            </a:r>
            <a:r>
              <a:rPr lang="ru-RU" dirty="0" smtClean="0"/>
              <a:t>мотивации в целом</a:t>
            </a:r>
            <a:r>
              <a:rPr lang="ru-RU" dirty="0"/>
              <a:t>; </a:t>
            </a:r>
            <a:r>
              <a:rPr lang="ru-RU" dirty="0" smtClean="0"/>
              <a:t> коррекцию </a:t>
            </a:r>
            <a:r>
              <a:rPr lang="ru-RU" dirty="0"/>
              <a:t>и развитие познавательных </a:t>
            </a:r>
            <a:r>
              <a:rPr lang="ru-RU" dirty="0" smtClean="0"/>
              <a:t>процессов (</a:t>
            </a:r>
            <a:r>
              <a:rPr lang="ru-RU" dirty="0"/>
              <a:t>восприятия, внимания, памяти, элементов </a:t>
            </a:r>
            <a:r>
              <a:rPr lang="ru-RU" dirty="0" smtClean="0"/>
              <a:t>социологического </a:t>
            </a:r>
            <a:r>
              <a:rPr lang="ru-RU" dirty="0"/>
              <a:t>мышления) овладение способами </a:t>
            </a:r>
            <a:r>
              <a:rPr lang="ru-RU" dirty="0" smtClean="0"/>
              <a:t>и </a:t>
            </a:r>
            <a:r>
              <a:rPr lang="ru-RU" dirty="0"/>
              <a:t>приемами познавательной деятельности</a:t>
            </a:r>
            <a:r>
              <a:rPr lang="ru-RU" dirty="0" smtClean="0"/>
              <a:t>,  </a:t>
            </a:r>
            <a:r>
              <a:rPr lang="ru-RU" dirty="0"/>
              <a:t>зачатками учебной работы</a:t>
            </a:r>
            <a:r>
              <a:rPr lang="ru-RU" dirty="0" smtClean="0"/>
              <a:t>) .</a:t>
            </a:r>
            <a:endParaRPr lang="ru-RU" b="1" dirty="0"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73257" y="1856389"/>
            <a:ext cx="6117380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sz="2800" b="1" cap="small" dirty="0">
                <a:latin typeface="Arial Black" pitchFamily="34" charset="0"/>
              </a:rPr>
              <a:t>развивающая работа с детьми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7933" y="2798059"/>
            <a:ext cx="2033057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b="1" i="1" cap="small" dirty="0" smtClean="0"/>
              <a:t>Мониторинг</a:t>
            </a:r>
            <a:endParaRPr lang="ru-RU" sz="2800" b="1" i="1" cap="small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08042" y="3395572"/>
            <a:ext cx="28517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(</a:t>
            </a:r>
            <a:r>
              <a:rPr lang="ru-RU" dirty="0" smtClean="0"/>
              <a:t>проводится </a:t>
            </a:r>
            <a:r>
              <a:rPr lang="ru-RU" dirty="0"/>
              <a:t>в </a:t>
            </a:r>
            <a:r>
              <a:rPr lang="ru-RU" dirty="0" smtClean="0"/>
              <a:t>начале</a:t>
            </a:r>
          </a:p>
          <a:p>
            <a:r>
              <a:rPr lang="ru-RU" dirty="0" smtClean="0"/>
              <a:t> </a:t>
            </a:r>
            <a:r>
              <a:rPr lang="ru-RU" dirty="0"/>
              <a:t>и в конце учебного </a:t>
            </a:r>
            <a:r>
              <a:rPr lang="ru-RU" dirty="0" smtClean="0"/>
              <a:t>года</a:t>
            </a:r>
          </a:p>
          <a:p>
            <a:r>
              <a:rPr lang="ru-RU" dirty="0" smtClean="0"/>
              <a:t>выявляет индивидуальные</a:t>
            </a:r>
          </a:p>
          <a:p>
            <a:r>
              <a:rPr lang="ru-RU" dirty="0" smtClean="0"/>
              <a:t>особенности </a:t>
            </a:r>
            <a:r>
              <a:rPr lang="ru-RU" dirty="0"/>
              <a:t>детей)</a:t>
            </a:r>
          </a:p>
        </p:txBody>
      </p:sp>
      <p:sp>
        <p:nvSpPr>
          <p:cNvPr id="11" name="Стрелка вниз 10"/>
          <p:cNvSpPr/>
          <p:nvPr/>
        </p:nvSpPr>
        <p:spPr>
          <a:xfrm>
            <a:off x="1958507" y="2455442"/>
            <a:ext cx="239232" cy="280620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564789" y="2949517"/>
            <a:ext cx="5532477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b="1" i="1" cap="small" dirty="0"/>
              <a:t>Коррекционно-развивающая работа 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5010022" y="2455442"/>
            <a:ext cx="239232" cy="439186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4758" y="5145511"/>
            <a:ext cx="41972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(</a:t>
            </a:r>
            <a:r>
              <a:rPr lang="ru-RU" dirty="0"/>
              <a:t>развитие умственных способностей через двигательные </a:t>
            </a:r>
            <a:r>
              <a:rPr lang="ru-RU" dirty="0" smtClean="0"/>
              <a:t>упражнения, познавательные </a:t>
            </a:r>
            <a:r>
              <a:rPr lang="ru-RU" dirty="0"/>
              <a:t>и развивающие игры (расширяющие кругозор и словарный запас, </a:t>
            </a:r>
            <a:r>
              <a:rPr lang="ru-RU" dirty="0" smtClean="0"/>
              <a:t>речь</a:t>
            </a:r>
            <a:r>
              <a:rPr lang="ru-RU" dirty="0"/>
              <a:t>, элементы логического мышления);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1401813" y="4595901"/>
            <a:ext cx="2256515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b="1" i="1" cap="small" dirty="0" smtClean="0"/>
              <a:t>Кинезиология</a:t>
            </a:r>
            <a:endParaRPr lang="ru-RU" sz="2800" b="1" i="1" cap="small" dirty="0"/>
          </a:p>
        </p:txBody>
      </p:sp>
      <p:sp>
        <p:nvSpPr>
          <p:cNvPr id="17" name="Стрелка вниз 16"/>
          <p:cNvSpPr/>
          <p:nvPr/>
        </p:nvSpPr>
        <p:spPr>
          <a:xfrm>
            <a:off x="3059832" y="2455442"/>
            <a:ext cx="239232" cy="1989082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65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3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3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3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3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  <p:bldP spid="9" grpId="0" animBg="1"/>
      <p:bldP spid="11" grpId="0" animBg="1"/>
      <p:bldP spid="12" grpId="0" animBg="1"/>
      <p:bldP spid="13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82"/>
            <a:ext cx="4860032" cy="3525581"/>
          </a:xfrm>
          <a:prstGeom prst="rect">
            <a:avLst/>
          </a:prstGeom>
          <a:effectLst>
            <a:glow rad="228600">
              <a:srgbClr val="00B0F0">
                <a:alpha val="40000"/>
              </a:srgbClr>
            </a:glow>
          </a:effectLst>
          <a:scene3d>
            <a:camera prst="orthographicFront"/>
            <a:lightRig rig="threePt" dir="t"/>
          </a:scene3d>
          <a:sp3d prstMaterial="dkEdge">
            <a:bevelT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813" y="0"/>
            <a:ext cx="4139952" cy="351469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softEdge rad="635000"/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7032"/>
            <a:ext cx="4860032" cy="3140968"/>
          </a:xfrm>
          <a:prstGeom prst="rect">
            <a:avLst/>
          </a:prstGeom>
          <a:effectLst>
            <a:glow rad="228600">
              <a:schemeClr val="accent4">
                <a:lumMod val="75000"/>
                <a:alpha val="40000"/>
              </a:schemeClr>
            </a:glow>
            <a:softEdge rad="63500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812" y="3717032"/>
            <a:ext cx="4164187" cy="3140968"/>
          </a:xfrm>
          <a:prstGeom prst="rect">
            <a:avLst/>
          </a:prstGeom>
          <a:effectLst>
            <a:glow rad="228600">
              <a:schemeClr val="tx2">
                <a:lumMod val="60000"/>
                <a:lumOff val="40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375600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27984" cy="342900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 prstMaterial="softEdge">
            <a:bevelT prst="angle"/>
            <a:bevelB prst="angle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"/>
            <a:ext cx="4499992" cy="34290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4699"/>
            <a:ext cx="4427984" cy="3343301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7" y="3514699"/>
            <a:ext cx="4510415" cy="3343301"/>
          </a:xfrm>
          <a:prstGeom prst="rect">
            <a:avLst/>
          </a:prstGeom>
          <a:effectLst>
            <a:glow rad="127000">
              <a:schemeClr val="accent6">
                <a:lumMod val="75000"/>
              </a:schemeClr>
            </a:glow>
            <a:softEdge rad="635000"/>
          </a:effectLst>
          <a:scene3d>
            <a:camera prst="orthographicFront"/>
            <a:lightRig rig="threePt" dir="t"/>
          </a:scene3d>
          <a:sp3d>
            <a:bevelT prst="angle"/>
            <a:bevelB prst="angle"/>
          </a:sp3d>
        </p:spPr>
      </p:pic>
    </p:spTree>
    <p:extLst>
      <p:ext uri="{BB962C8B-B14F-4D97-AF65-F5344CB8AC3E}">
        <p14:creationId xmlns:p14="http://schemas.microsoft.com/office/powerpoint/2010/main" val="124150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16632"/>
            <a:ext cx="9144000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 Black" pitchFamily="34" charset="0"/>
              </a:rPr>
              <a:t>II блок - Работа с родителями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5013176"/>
            <a:ext cx="4721677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b="1" i="1" cap="small" dirty="0"/>
              <a:t>С</a:t>
            </a:r>
            <a:r>
              <a:rPr lang="ru-RU" sz="2800" b="1" i="1" cap="small" dirty="0" smtClean="0"/>
              <a:t>овместные </a:t>
            </a:r>
            <a:r>
              <a:rPr lang="ru-RU" sz="2800" b="1" i="1" cap="small" dirty="0"/>
              <a:t>досуги, праздники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15219" y="4221088"/>
            <a:ext cx="4701031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b="1" i="1" cap="small" dirty="0"/>
              <a:t>У</a:t>
            </a:r>
            <a:r>
              <a:rPr lang="ru-RU" sz="2800" b="1" i="1" cap="small" dirty="0" smtClean="0"/>
              <a:t>частие </a:t>
            </a:r>
            <a:r>
              <a:rPr lang="ru-RU" sz="2800" b="1" i="1" cap="small" dirty="0"/>
              <a:t>родителей в выставках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7972" y="3253089"/>
            <a:ext cx="5351273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b="1" i="1" cap="small" dirty="0"/>
              <a:t>О</a:t>
            </a:r>
            <a:r>
              <a:rPr lang="ru-RU" sz="2800" b="1" i="1" cap="small" dirty="0" smtClean="0"/>
              <a:t>рганизация </a:t>
            </a:r>
            <a:r>
              <a:rPr lang="ru-RU" sz="2800" b="1" i="1" cap="small" dirty="0"/>
              <a:t>дней открытых дверей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1249672"/>
            <a:ext cx="5836156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i="1" cap="small" dirty="0" smtClean="0"/>
              <a:t>Консультации, беседы, рекомендации </a:t>
            </a:r>
            <a:endParaRPr lang="ru-RU" sz="2800" b="1" i="1" cap="small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13674" y="6046525"/>
            <a:ext cx="5071325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b="1" i="1" cap="small" dirty="0" smtClean="0"/>
              <a:t>Оформление развивающей среды</a:t>
            </a:r>
            <a:endParaRPr lang="ru-RU" sz="2800" b="1" i="1" cap="small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89210" y="2320165"/>
            <a:ext cx="4595745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2800" b="1" i="1" cap="small" dirty="0" smtClean="0"/>
              <a:t>Анкетирование, тестирование </a:t>
            </a:r>
            <a:endParaRPr lang="ru-RU" sz="2800" b="1" i="1" cap="small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2267744" y="764704"/>
            <a:ext cx="5358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4572000" y="1901350"/>
            <a:ext cx="5358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3789744" y="2843385"/>
            <a:ext cx="525475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5568224" y="3776309"/>
            <a:ext cx="5358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4026065" y="4744308"/>
            <a:ext cx="248785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5032360" y="5445224"/>
            <a:ext cx="446885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572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7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27984" cy="328498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 prstMaterial="softEdge">
            <a:bevelT w="114300" prst="artDeco"/>
            <a:bevelB w="114300" prst="artDeco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4355976" cy="3284984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  <a:bevelB w="114300" prst="artDeco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4699"/>
            <a:ext cx="4427984" cy="3343300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  <a:bevelB w="114300" prst="artDeco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14699"/>
            <a:ext cx="4355976" cy="334330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  <a:bevelB w="114300" prst="artDeco"/>
          </a:sp3d>
        </p:spPr>
      </p:pic>
    </p:spTree>
    <p:extLst>
      <p:ext uri="{BB962C8B-B14F-4D97-AF65-F5344CB8AC3E}">
        <p14:creationId xmlns:p14="http://schemas.microsoft.com/office/powerpoint/2010/main" val="385975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63"/>
            <a:ext cx="4572000" cy="33843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6448"/>
            <a:ext cx="4355976" cy="33305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4698"/>
            <a:ext cx="4572000" cy="33433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514699"/>
            <a:ext cx="4355976" cy="3343300"/>
          </a:xfrm>
          <a:prstGeom prst="rect">
            <a:avLst/>
          </a:prstGeom>
        </p:spPr>
      </p:pic>
      <p:pic>
        <p:nvPicPr>
          <p:cNvPr id="5" name="Jim Brickman - Нейтральная Музыка Для Фона [с сайта www.ololo.fm]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8640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91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3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11960" cy="32849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  <a:bevelB w="139700" prst="cross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9965"/>
            <a:ext cx="4716016" cy="327501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  <a:bevelB w="139700" prst="cross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4699"/>
            <a:ext cx="4211960" cy="33433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  <a:bevelB w="152400" h="50800" prst="softRound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176" y="3514699"/>
            <a:ext cx="4736823" cy="33433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  <a:bevelB w="152400" h="50800" prst="softRound"/>
          </a:sp3d>
        </p:spPr>
      </p:pic>
    </p:spTree>
    <p:extLst>
      <p:ext uri="{BB962C8B-B14F-4D97-AF65-F5344CB8AC3E}">
        <p14:creationId xmlns:p14="http://schemas.microsoft.com/office/powerpoint/2010/main" val="180426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88024" cy="35146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5229"/>
            <a:ext cx="4211960" cy="347947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  <a:bevelB w="114300" prst="artDeco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7031"/>
            <a:ext cx="4788024" cy="3141425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  <a:bevelB w="165100" prst="coolSlant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696662"/>
            <a:ext cx="4211960" cy="316133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  <a:bevelB w="114300" prst="artDeco"/>
          </a:sp3d>
        </p:spPr>
      </p:pic>
    </p:spTree>
    <p:extLst>
      <p:ext uri="{BB962C8B-B14F-4D97-AF65-F5344CB8AC3E}">
        <p14:creationId xmlns:p14="http://schemas.microsoft.com/office/powerpoint/2010/main" val="151290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582341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4013" algn="just"/>
            <a:r>
              <a:rPr lang="ru-RU" sz="3600" b="1" i="1" u="sng" cap="small" dirty="0" smtClean="0">
                <a:solidFill>
                  <a:schemeClr val="accent6">
                    <a:lumMod val="75000"/>
                  </a:schemeClr>
                </a:solidFill>
              </a:rPr>
              <a:t>Вывод</a:t>
            </a:r>
            <a:r>
              <a:rPr lang="ru-RU" sz="3600" b="1" i="1" cap="small" dirty="0" smtClean="0"/>
              <a:t> </a:t>
            </a:r>
            <a:r>
              <a:rPr lang="ru-RU" sz="2800" i="1" dirty="0" smtClean="0"/>
              <a:t>в </a:t>
            </a:r>
            <a:r>
              <a:rPr lang="ru-RU" sz="2800" i="1" dirty="0"/>
              <a:t>результате проводимой работы в дошкольном учреждении у родителей формируется определенная модель поведения с ребенком, повышается уровень педагогических знаний и умений, активируется позитивное мышление, что помогает избегать или преодолевать трудности в подготовке детей к школе. Между </a:t>
            </a:r>
            <a:r>
              <a:rPr lang="ru-RU" sz="2800" i="1" dirty="0" smtClean="0"/>
              <a:t>детьми </a:t>
            </a:r>
            <a:r>
              <a:rPr lang="ru-RU" sz="2800" i="1" dirty="0"/>
              <a:t>и родителями устанавливается доверительные отношения, что благоприятно сказывается на эмоциональном состоянии ребенка в период адаптации</a:t>
            </a:r>
            <a:r>
              <a:rPr lang="ru-RU" b="1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380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83356" y="2624308"/>
            <a:ext cx="7652992" cy="12100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5400" b="1" cap="all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</a:t>
            </a:r>
            <a:endParaRPr lang="ru-RU" sz="5400" b="1" cap="all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796591"/>
            <a:ext cx="2843808" cy="3037592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654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</TotalTime>
  <Words>773</Words>
  <Application>Microsoft Office PowerPoint</Application>
  <PresentationFormat>Экран (4:3)</PresentationFormat>
  <Paragraphs>67</Paragraphs>
  <Slides>17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</dc:creator>
  <cp:lastModifiedBy>User</cp:lastModifiedBy>
  <cp:revision>64</cp:revision>
  <dcterms:created xsi:type="dcterms:W3CDTF">2014-10-04T12:13:42Z</dcterms:created>
  <dcterms:modified xsi:type="dcterms:W3CDTF">2019-10-01T02:46:54Z</dcterms:modified>
</cp:coreProperties>
</file>