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handoutMasterIdLst>
    <p:handoutMasterId r:id="rId13"/>
  </p:handoutMasterIdLst>
  <p:sldIdLst>
    <p:sldId id="260" r:id="rId2"/>
    <p:sldId id="256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98" autoAdjust="0"/>
    <p:restoredTop sz="86364" autoAdjust="0"/>
  </p:normalViewPr>
  <p:slideViewPr>
    <p:cSldViewPr>
      <p:cViewPr varScale="1">
        <p:scale>
          <a:sx n="74" d="100"/>
          <a:sy n="74" d="100"/>
        </p:scale>
        <p:origin x="17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22925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67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6E399-2DDB-4ED4-B6BD-2FD27A8DC722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415B7-74F9-45B8-A48F-8E15F88C0F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3328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11/12/2018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196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030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069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358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715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254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11/12/2018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341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084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044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088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987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C6511-A5C7-4EC2-B443-97A135BFCF8A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C82B1-669D-4AE9-81A8-4274A25769F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Скругленный прямоугольник 6"/>
          <p:cNvSpPr/>
          <p:nvPr userDrawn="1"/>
        </p:nvSpPr>
        <p:spPr>
          <a:xfrm>
            <a:off x="251520" y="188640"/>
            <a:ext cx="8640960" cy="6480720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79438cb2e9d8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7308304" y="5013176"/>
            <a:ext cx="1618152" cy="1685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728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908720"/>
            <a:ext cx="6296744" cy="1583155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47500" lnSpcReduction="2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</a:rPr>
              <a:t>Социально-образовательный проект по экологическому воспитанию дошкольников </a:t>
            </a:r>
          </a:p>
          <a:p>
            <a:r>
              <a:rPr lang="ru-RU" sz="6000" b="1" dirty="0" smtClean="0">
                <a:solidFill>
                  <a:srgbClr val="C00000"/>
                </a:solidFill>
              </a:rPr>
              <a:t>«</a:t>
            </a:r>
            <a:r>
              <a:rPr lang="ru-RU" sz="6000" b="1" dirty="0" err="1" smtClean="0">
                <a:solidFill>
                  <a:srgbClr val="C00000"/>
                </a:solidFill>
              </a:rPr>
              <a:t>Эколята</a:t>
            </a:r>
            <a:r>
              <a:rPr lang="ru-RU" sz="6000" b="1" dirty="0" smtClean="0">
                <a:solidFill>
                  <a:srgbClr val="C00000"/>
                </a:solidFill>
              </a:rPr>
              <a:t>-дошколята»!</a:t>
            </a:r>
            <a:endParaRPr lang="ru-RU" sz="60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664585"/>
            <a:ext cx="5939125" cy="347517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91680" y="36667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МКОУ </a:t>
            </a:r>
            <a:r>
              <a:rPr lang="ru-RU" dirty="0" err="1" smtClean="0"/>
              <a:t>Копанищенская</a:t>
            </a:r>
            <a:r>
              <a:rPr lang="ru-RU" dirty="0" smtClean="0"/>
              <a:t> СОШ «Дошкольная группа»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532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41"/>
    </mc:Choice>
    <mc:Fallback xmlns="">
      <p:transition advTm="484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620688"/>
            <a:ext cx="7200800" cy="2088232"/>
          </a:xfrm>
        </p:spPr>
        <p:txBody>
          <a:bodyPr>
            <a:normAutofit/>
          </a:bodyPr>
          <a:lstStyle/>
          <a:p>
            <a:pPr algn="l"/>
            <a:r>
              <a:rPr lang="ru-RU" sz="2400" b="1" u="sng" dirty="0" smtClean="0">
                <a:solidFill>
                  <a:srgbClr val="C00000"/>
                </a:solidFill>
              </a:rPr>
              <a:t>Актуальность</a:t>
            </a:r>
            <a:r>
              <a:rPr lang="ru-RU" sz="2400" dirty="0" smtClean="0">
                <a:solidFill>
                  <a:srgbClr val="C00000"/>
                </a:solidFill>
              </a:rPr>
              <a:t>: </a:t>
            </a:r>
            <a:r>
              <a:rPr lang="ru-RU" sz="2400" dirty="0" smtClean="0">
                <a:solidFill>
                  <a:srgbClr val="00B050"/>
                </a:solidFill>
              </a:rPr>
              <a:t>Экологическая проблема является глобальной, от решения которой зависит будущее всего человечества. Поэтому формирование экологической культуры и природоохранного сознания необходимо воспитывать с ранних лет.</a:t>
            </a:r>
            <a:endParaRPr lang="ru-RU" sz="2400" dirty="0">
              <a:solidFill>
                <a:srgbClr val="00B05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48880"/>
            <a:ext cx="5688632" cy="29940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1"/>
    </mc:Choice>
    <mc:Fallback xmlns="">
      <p:transition spd="slow" advTm="626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476672"/>
            <a:ext cx="6048672" cy="1512168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Долгосрочный</a:t>
            </a:r>
          </a:p>
          <a:p>
            <a:pPr algn="l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Социально-значимый</a:t>
            </a:r>
          </a:p>
          <a:p>
            <a:pPr algn="l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Дети старше-подготовительной группы, воспитатели, родители</a:t>
            </a:r>
          </a:p>
        </p:txBody>
      </p:sp>
      <p:pic>
        <p:nvPicPr>
          <p:cNvPr id="1026" name="Picture 2" descr="https://dreem-pics.com/uploads/posts/2017-10/1508081714_59c0e4ea19af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92896"/>
            <a:ext cx="6152321" cy="362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5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5"/>
    </mc:Choice>
    <mc:Fallback xmlns="">
      <p:transition spd="slow" advTm="570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476672"/>
            <a:ext cx="6912768" cy="4248472"/>
          </a:xfrm>
        </p:spPr>
        <p:txBody>
          <a:bodyPr>
            <a:noAutofit/>
          </a:bodyPr>
          <a:lstStyle/>
          <a:p>
            <a:pPr algn="l"/>
            <a:r>
              <a:rPr lang="ru-RU" sz="24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algn="l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Сбор и анализ материала по данной тематике. Подготовка дидактических игр, разработка плана мероприятий по реализации проекта. Формирование экологической культуры детей.</a:t>
            </a:r>
          </a:p>
          <a:p>
            <a:pPr algn="l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Основной этап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Формирование у  воспитанников в работе над проектом, активное привлечение родителей к работе над ним. Проведение мероприятий по плану реализации проекта. Формирование знаний детей и родителей по данной теме путём проведения мероприятий.</a:t>
            </a:r>
          </a:p>
          <a:p>
            <a:pPr algn="l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Заключительный этап: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Подведение итогов проведённых мероприятий. Обобщение и закрепление полученного опыта</a:t>
            </a:r>
            <a:r>
              <a:rPr lang="ru-RU" sz="2400" dirty="0" smtClean="0">
                <a:solidFill>
                  <a:srgbClr val="00B050"/>
                </a:solidFill>
              </a:rPr>
              <a:t>.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87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6"/>
    </mc:Choice>
    <mc:Fallback xmlns="">
      <p:transition spd="slow" advTm="600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76672"/>
            <a:ext cx="7488832" cy="5976664"/>
          </a:xfrm>
        </p:spPr>
        <p:txBody>
          <a:bodyPr>
            <a:normAutofit/>
          </a:bodyPr>
          <a:lstStyle/>
          <a:p>
            <a:pPr algn="l"/>
            <a:r>
              <a:rPr lang="ru-RU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Цель: </a:t>
            </a:r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Формирование у детей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созидательного </a:t>
            </a:r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 бережного отношения к природе посредством различных видов деятельности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ru-RU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Формировать первоначальные умения и навыки экологически грамотного и безопасного для природы и самого ребенка поведения, умения наблюдать за природными объектами и явлениями;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Воспитывать гуманное, эмоционально-положительное отношение к миру природы и окружающему миру в целом;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Формировать систему элементарных научных экологических знаний, доступных пониманию ребенка-дошкольника через интегрированный подход.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Познакомить с историей создания Красной книги; изготовить Красную книгу ДОУ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Узнать основные причины сокращения численности растений и животных;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Организовать совместную работу родителей и детей</a:t>
            </a:r>
          </a:p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Активизировать участие родителей в экологическом воспитании ребенка.</a:t>
            </a:r>
          </a:p>
          <a:p>
            <a:pPr algn="l"/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29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0"/>
    </mc:Choice>
    <mc:Fallback xmlns="">
      <p:transition spd="slow" advTm="575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432658"/>
            <a:ext cx="7848872" cy="6408712"/>
          </a:xfrm>
        </p:spPr>
        <p:txBody>
          <a:bodyPr>
            <a:normAutofit fontScale="47500" lnSpcReduction="20000"/>
          </a:bodyPr>
          <a:lstStyle/>
          <a:p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Мероприятия, проведённые в </a:t>
            </a:r>
            <a:r>
              <a:rPr lang="ru-RU" sz="3800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рамках проекта</a:t>
            </a:r>
            <a:r>
              <a:rPr lang="ru-RU" sz="3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Беседы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«Бережное отношение к природе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»;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иртуальная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экскурсия «Уголки родного края»;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НОД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«Планета Земля», «Путешествие 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капельки воды»,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«Доктора леса», «Воздух вокруг нас»;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сследовательская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деятельность « 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Виды почвы»;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идактические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игры «Что будет с Природой, если…», «Можно – нельзя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Чтение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художественной литературы экологической тематики;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Акция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«Покорми птиц зимой» с участием родителей в изготовлении кормушек»;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Субботник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 привлечением всех участников образовательного процесса на территории ДОУ;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руд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 природе «Во саду ли, в огороде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аблюдения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 прогулке «Бездомные животные»;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руд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 уголке природы «Уход за растениями», «Посадка лука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частие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педагогов и родителей ДОУ в мастер-классе «Вторая жизнь пластиковой бутылки»; </a:t>
            </a:r>
            <a:endParaRPr lang="ru-RU" sz="38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родуктивная </a:t>
            </a:r>
            <a:r>
              <a:rPr lang="ru-RU" sz="3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деятельность для создания Красной книги ДОУ</a:t>
            </a: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3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Итоговое мероприятие- «Экологический досуг «Мы- друзья природы», </a:t>
            </a:r>
          </a:p>
        </p:txBody>
      </p:sp>
    </p:spTree>
    <p:extLst>
      <p:ext uri="{BB962C8B-B14F-4D97-AF65-F5344CB8AC3E}">
        <p14:creationId xmlns:p14="http://schemas.microsoft.com/office/powerpoint/2010/main" val="117373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1"/>
    </mc:Choice>
    <mc:Fallback xmlns="">
      <p:transition spd="slow" advTm="579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3808" y="395281"/>
            <a:ext cx="4990546" cy="3537775"/>
          </a:xfrm>
        </p:spPr>
        <p:txBody>
          <a:bodyPr>
            <a:normAutofit/>
          </a:bodyPr>
          <a:lstStyle/>
          <a:p>
            <a:pPr algn="l"/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89010" y="692696"/>
            <a:ext cx="31434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B050"/>
                </a:solidFill>
              </a:rPr>
              <a:t>Акция «Покорми </a:t>
            </a:r>
            <a:r>
              <a:rPr lang="ru-RU" dirty="0" smtClean="0">
                <a:solidFill>
                  <a:srgbClr val="00B050"/>
                </a:solidFill>
              </a:rPr>
              <a:t>птиц»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221088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Труд </a:t>
            </a:r>
            <a:r>
              <a:rPr lang="ru-RU" dirty="0">
                <a:solidFill>
                  <a:srgbClr val="00B050"/>
                </a:solidFill>
              </a:rPr>
              <a:t>в уголке природы </a:t>
            </a:r>
            <a:r>
              <a:rPr lang="ru-RU" dirty="0" smtClean="0">
                <a:solidFill>
                  <a:srgbClr val="00B050"/>
                </a:solidFill>
              </a:rPr>
              <a:t>   «</a:t>
            </a:r>
            <a:r>
              <a:rPr lang="ru-RU" dirty="0">
                <a:solidFill>
                  <a:srgbClr val="00B050"/>
                </a:solidFill>
              </a:rPr>
              <a:t>Уход за </a:t>
            </a:r>
            <a:r>
              <a:rPr lang="ru-RU" dirty="0" smtClean="0">
                <a:solidFill>
                  <a:srgbClr val="00B050"/>
                </a:solidFill>
              </a:rPr>
              <a:t> растениями</a:t>
            </a:r>
            <a:r>
              <a:rPr lang="ru-RU" dirty="0">
                <a:solidFill>
                  <a:srgbClr val="00B050"/>
                </a:solidFill>
              </a:rPr>
              <a:t>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645024"/>
            <a:ext cx="4069975" cy="2760310"/>
          </a:xfrm>
          <a:prstGeom prst="rect">
            <a:avLst/>
          </a:prstGeom>
        </p:spPr>
      </p:pic>
      <p:pic>
        <p:nvPicPr>
          <p:cNvPr id="1026" name="Picture 2" descr="http://kop-liski.detkin-club.ru/images/photos/dsc09172_549aef45ca1c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615" y="502040"/>
            <a:ext cx="3935348" cy="275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66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6"/>
    </mc:Choice>
    <mc:Fallback xmlns="">
      <p:transition spd="slow" advTm="510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395282"/>
            <a:ext cx="7056784" cy="522711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Субботник с привлечением всех участников образовательного процесса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 территории ДОУ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5" y="3429000"/>
            <a:ext cx="46085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B050"/>
                </a:solidFill>
              </a:rPr>
              <a:t>             Труд </a:t>
            </a:r>
            <a:r>
              <a:rPr lang="ru-RU" sz="1600" dirty="0">
                <a:solidFill>
                  <a:srgbClr val="00B050"/>
                </a:solidFill>
              </a:rPr>
              <a:t>в природе </a:t>
            </a:r>
            <a:r>
              <a:rPr lang="ru-RU" sz="1600" dirty="0" smtClean="0">
                <a:solidFill>
                  <a:srgbClr val="00B050"/>
                </a:solidFill>
              </a:rPr>
              <a:t>«Посади дерево»</a:t>
            </a:r>
            <a:endParaRPr lang="ru-RU" sz="1600" dirty="0">
              <a:solidFill>
                <a:srgbClr val="00B05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8026" y="3414204"/>
            <a:ext cx="374441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B050"/>
                </a:solidFill>
              </a:rPr>
              <a:t>                Экскурсия в лес</a:t>
            </a:r>
          </a:p>
          <a:p>
            <a:endParaRPr lang="ru-RU" sz="1600" dirty="0">
              <a:solidFill>
                <a:srgbClr val="00B050"/>
              </a:solidFill>
            </a:endParaRPr>
          </a:p>
          <a:p>
            <a:endParaRPr lang="ru-RU" sz="1600" dirty="0" smtClean="0">
              <a:solidFill>
                <a:srgbClr val="00B050"/>
              </a:solidFill>
            </a:endParaRPr>
          </a:p>
          <a:p>
            <a:endParaRPr lang="ru-RU" sz="1600" dirty="0">
              <a:solidFill>
                <a:srgbClr val="00B050"/>
              </a:solidFill>
            </a:endParaRPr>
          </a:p>
          <a:p>
            <a:endParaRPr lang="ru-RU" sz="1600" dirty="0" smtClean="0">
              <a:solidFill>
                <a:srgbClr val="00B050"/>
              </a:solidFill>
            </a:endParaRPr>
          </a:p>
          <a:p>
            <a:endParaRPr lang="ru-RU" sz="1600" dirty="0">
              <a:solidFill>
                <a:srgbClr val="00B050"/>
              </a:solidFill>
            </a:endParaRPr>
          </a:p>
          <a:p>
            <a:endParaRPr lang="ru-RU" sz="1600" dirty="0" smtClean="0">
              <a:solidFill>
                <a:srgbClr val="00B050"/>
              </a:solidFill>
            </a:endParaRPr>
          </a:p>
          <a:p>
            <a:endParaRPr lang="ru-RU" sz="1600" dirty="0">
              <a:solidFill>
                <a:srgbClr val="00B050"/>
              </a:solidFill>
            </a:endParaRPr>
          </a:p>
          <a:p>
            <a:endParaRPr lang="ru-RU" sz="1600" dirty="0" smtClean="0">
              <a:solidFill>
                <a:srgbClr val="00B050"/>
              </a:solidFill>
            </a:endParaRPr>
          </a:p>
          <a:p>
            <a:endParaRPr lang="ru-RU" sz="1600" dirty="0">
              <a:solidFill>
                <a:srgbClr val="00B050"/>
              </a:solidFill>
            </a:endParaRPr>
          </a:p>
          <a:p>
            <a:endParaRPr lang="ru-RU" sz="1600" dirty="0">
              <a:solidFill>
                <a:srgbClr val="00B050"/>
              </a:solidFill>
            </a:endParaRPr>
          </a:p>
        </p:txBody>
      </p:sp>
      <p:pic>
        <p:nvPicPr>
          <p:cNvPr id="2050" name="Picture 2" descr="20170317_105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215" y="1044591"/>
            <a:ext cx="3470866" cy="19523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833" y="3789519"/>
            <a:ext cx="3233936" cy="2425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917993"/>
            <a:ext cx="2771947" cy="2078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6" y="3806973"/>
            <a:ext cx="3201016" cy="24007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4024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5"/>
    </mc:Choice>
    <mc:Fallback xmlns="">
      <p:transition spd="slow" advTm="651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46378"/>
            <a:ext cx="7886700" cy="1325563"/>
          </a:xfrm>
        </p:spPr>
        <p:txBody>
          <a:bodyPr/>
          <a:lstStyle/>
          <a:p>
            <a:r>
              <a:rPr lang="ru-RU" dirty="0" smtClean="0"/>
              <a:t>                   </a:t>
            </a:r>
            <a:r>
              <a:rPr lang="ru-RU" b="1" dirty="0" smtClean="0">
                <a:solidFill>
                  <a:schemeClr val="accent6"/>
                </a:solidFill>
              </a:rPr>
              <a:t>Изучаем природу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259632" y="346378"/>
            <a:ext cx="4320480" cy="850374"/>
          </a:xfrm>
        </p:spPr>
        <p:txBody>
          <a:bodyPr>
            <a:normAutofit/>
          </a:bodyPr>
          <a:lstStyle/>
          <a:p>
            <a:pPr algn="l"/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7" name="Рисунок 6" descr="C:\Users\Галина\Desktop\DSC0120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2736304" cy="2278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599" y="1268760"/>
            <a:ext cx="2915816" cy="2186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789040"/>
            <a:ext cx="3168352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627" y="3789040"/>
            <a:ext cx="3109760" cy="2332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907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7"/>
    </mc:Choice>
    <mc:Fallback xmlns="">
      <p:transition spd="slow" advTm="5877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934568"/>
            <a:ext cx="2125568" cy="1594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67" y="1529412"/>
            <a:ext cx="2617450" cy="1963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962761"/>
            <a:ext cx="2862064" cy="21465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224" y="4120469"/>
            <a:ext cx="2651787" cy="19888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979" y="1475612"/>
            <a:ext cx="2715305" cy="20364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5" y="-960270"/>
            <a:ext cx="7175669" cy="1809179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6"/>
                </a:solidFill>
              </a:rPr>
              <a:t>            Экологическое развлечение «Мы –друзья природы»</a:t>
            </a:r>
            <a:endParaRPr lang="ru-RU" sz="1800" b="1" dirty="0">
              <a:solidFill>
                <a:schemeClr val="accent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flipV="1">
            <a:off x="623888" y="6089651"/>
            <a:ext cx="6802123" cy="1011757"/>
          </a:xfrm>
        </p:spPr>
        <p:txBody>
          <a:bodyPr/>
          <a:lstStyle/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9133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1"/>
    </mc:Choice>
    <mc:Fallback xmlns="">
      <p:transition spd="slow" advTm="590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Наши достижения</a:t>
            </a:r>
            <a:endParaRPr lang="ru-RU" sz="3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4294967295"/>
          </p:nvPr>
        </p:nvSpPr>
        <p:spPr>
          <a:xfrm>
            <a:off x="0" y="4589463"/>
            <a:ext cx="7886700" cy="1500187"/>
          </a:xfrm>
        </p:spPr>
        <p:txBody>
          <a:bodyPr>
            <a:normAutofit/>
          </a:bodyPr>
          <a:lstStyle/>
          <a:p>
            <a:pPr algn="l"/>
            <a:r>
              <a:rPr lang="ru-RU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1026" name="Picture 2" descr="http://kop-liski.detkin-club.ru/images/awards/dsc04239_5a5c88f1648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15" y="2895515"/>
            <a:ext cx="2260914" cy="301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606674"/>
            <a:ext cx="2229913" cy="31358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434" y="1553793"/>
            <a:ext cx="2590128" cy="366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33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8"/>
    </mc:Choice>
    <mc:Fallback xmlns="">
      <p:transition spd="slow" advTm="521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415</TotalTime>
  <Words>468</Words>
  <Application>Microsoft Office PowerPoint</Application>
  <PresentationFormat>Экран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Изучаем природу</vt:lpstr>
      <vt:lpstr>            Экологическое развлечение «Мы –друзья природы»</vt:lpstr>
      <vt:lpstr>                               Наши достижения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oxana</dc:creator>
  <cp:lastModifiedBy>Галина</cp:lastModifiedBy>
  <cp:revision>47</cp:revision>
  <dcterms:created xsi:type="dcterms:W3CDTF">2012-02-13T14:49:44Z</dcterms:created>
  <dcterms:modified xsi:type="dcterms:W3CDTF">2018-11-12T15:53:57Z</dcterms:modified>
</cp:coreProperties>
</file>