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76" r:id="rId8"/>
    <p:sldId id="263" r:id="rId9"/>
    <p:sldId id="264" r:id="rId10"/>
    <p:sldId id="266" r:id="rId11"/>
    <p:sldId id="267" r:id="rId12"/>
    <p:sldId id="268" r:id="rId13"/>
    <p:sldId id="269" r:id="rId14"/>
    <p:sldId id="277" r:id="rId15"/>
    <p:sldId id="278" r:id="rId16"/>
    <p:sldId id="270" r:id="rId17"/>
    <p:sldId id="271" r:id="rId18"/>
    <p:sldId id="272" r:id="rId19"/>
    <p:sldId id="273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96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093930446194226"/>
          <c:y val="4.9960875984251966E-2"/>
          <c:w val="0.68044094488188978"/>
          <c:h val="0.5238260334645669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сентябрь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по образцу</c:v>
                </c:pt>
                <c:pt idx="1">
                  <c:v>по замыслу</c:v>
                </c:pt>
                <c:pt idx="2">
                  <c:v>оригинальность замысла</c:v>
                </c:pt>
                <c:pt idx="3">
                  <c:v>самостоятельность</c:v>
                </c:pt>
                <c:pt idx="4">
                  <c:v>аккуратность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20</c:v>
                </c:pt>
                <c:pt idx="1">
                  <c:v>54</c:v>
                </c:pt>
                <c:pt idx="2">
                  <c:v>31</c:v>
                </c:pt>
                <c:pt idx="3">
                  <c:v>45</c:v>
                </c:pt>
                <c:pt idx="4">
                  <c:v>44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май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по образцу</c:v>
                </c:pt>
                <c:pt idx="1">
                  <c:v>по замыслу</c:v>
                </c:pt>
                <c:pt idx="2">
                  <c:v>оригинальность замысла</c:v>
                </c:pt>
                <c:pt idx="3">
                  <c:v>самостоятельность</c:v>
                </c:pt>
                <c:pt idx="4">
                  <c:v>аккуратность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32</c:v>
                </c:pt>
                <c:pt idx="1">
                  <c:v>62</c:v>
                </c:pt>
                <c:pt idx="2">
                  <c:v>46</c:v>
                </c:pt>
                <c:pt idx="3">
                  <c:v>50</c:v>
                </c:pt>
                <c:pt idx="4">
                  <c:v>54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по образцу</c:v>
                </c:pt>
                <c:pt idx="1">
                  <c:v>по замыслу</c:v>
                </c:pt>
                <c:pt idx="2">
                  <c:v>оригинальность замысла</c:v>
                </c:pt>
                <c:pt idx="3">
                  <c:v>самостоятельность</c:v>
                </c:pt>
                <c:pt idx="4">
                  <c:v>аккуратность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31789312"/>
        <c:axId val="159884416"/>
        <c:axId val="0"/>
      </c:bar3DChart>
      <c:catAx>
        <c:axId val="131789312"/>
        <c:scaling>
          <c:orientation val="minMax"/>
        </c:scaling>
        <c:delete val="0"/>
        <c:axPos val="b"/>
        <c:majorTickMark val="out"/>
        <c:minorTickMark val="none"/>
        <c:tickLblPos val="nextTo"/>
        <c:crossAx val="159884416"/>
        <c:crosses val="autoZero"/>
        <c:auto val="1"/>
        <c:lblAlgn val="ctr"/>
        <c:lblOffset val="100"/>
        <c:noMultiLvlLbl val="0"/>
      </c:catAx>
      <c:valAx>
        <c:axId val="1598844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31789312"/>
        <c:crosses val="autoZero"/>
        <c:crossBetween val="between"/>
      </c:valAx>
    </c:plotArea>
    <c:legend>
      <c:legendPos val="r"/>
      <c:legendEntry>
        <c:idx val="2"/>
        <c:delete val="1"/>
      </c:legendEntry>
      <c:layout>
        <c:manualLayout>
          <c:xMode val="edge"/>
          <c:yMode val="edge"/>
          <c:x val="0.79267790164180663"/>
          <c:y val="0.43642643602370301"/>
          <c:w val="0.17769205395978824"/>
          <c:h val="0.127147127952594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B9616-9677-4BE6-9B49-42DBD73EE800}" type="datetimeFigureOut">
              <a:rPr lang="ru-RU" smtClean="0"/>
              <a:pPr/>
              <a:t>30.05.2018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97F52-CC9C-4AEE-AEDE-9FFF19E8E4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B9616-9677-4BE6-9B49-42DBD73EE800}" type="datetimeFigureOut">
              <a:rPr lang="ru-RU" smtClean="0"/>
              <a:pPr/>
              <a:t>30.05.2018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97F52-CC9C-4AEE-AEDE-9FFF19E8E4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B9616-9677-4BE6-9B49-42DBD73EE800}" type="datetimeFigureOut">
              <a:rPr lang="ru-RU" smtClean="0"/>
              <a:pPr/>
              <a:t>30.05.2018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97F52-CC9C-4AEE-AEDE-9FFF19E8E4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B9616-9677-4BE6-9B49-42DBD73EE800}" type="datetimeFigureOut">
              <a:rPr lang="ru-RU" smtClean="0"/>
              <a:pPr/>
              <a:t>30.05.2018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97F52-CC9C-4AEE-AEDE-9FFF19E8E4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B9616-9677-4BE6-9B49-42DBD73EE800}" type="datetimeFigureOut">
              <a:rPr lang="ru-RU" smtClean="0"/>
              <a:pPr/>
              <a:t>30.05.2018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97F52-CC9C-4AEE-AEDE-9FFF19E8E4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B9616-9677-4BE6-9B49-42DBD73EE800}" type="datetimeFigureOut">
              <a:rPr lang="ru-RU" smtClean="0"/>
              <a:pPr/>
              <a:t>30.05.2018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97F52-CC9C-4AEE-AEDE-9FFF19E8E4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B9616-9677-4BE6-9B49-42DBD73EE800}" type="datetimeFigureOut">
              <a:rPr lang="ru-RU" smtClean="0"/>
              <a:pPr/>
              <a:t>30.05.2018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97F52-CC9C-4AEE-AEDE-9FFF19E8E4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B9616-9677-4BE6-9B49-42DBD73EE800}" type="datetimeFigureOut">
              <a:rPr lang="ru-RU" smtClean="0"/>
              <a:pPr/>
              <a:t>30.05.2018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97F52-CC9C-4AEE-AEDE-9FFF19E8E4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B9616-9677-4BE6-9B49-42DBD73EE800}" type="datetimeFigureOut">
              <a:rPr lang="ru-RU" smtClean="0"/>
              <a:pPr/>
              <a:t>30.05.2018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97F52-CC9C-4AEE-AEDE-9FFF19E8E4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B9616-9677-4BE6-9B49-42DBD73EE800}" type="datetimeFigureOut">
              <a:rPr lang="ru-RU" smtClean="0"/>
              <a:pPr/>
              <a:t>30.05.2018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97F52-CC9C-4AEE-AEDE-9FFF19E8E4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B9616-9677-4BE6-9B49-42DBD73EE800}" type="datetimeFigureOut">
              <a:rPr lang="ru-RU" smtClean="0"/>
              <a:pPr/>
              <a:t>30.05.2018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97F52-CC9C-4AEE-AEDE-9FFF19E8E4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BB9616-9677-4BE6-9B49-42DBD73EE800}" type="datetimeFigureOut">
              <a:rPr lang="ru-RU" smtClean="0"/>
              <a:pPr/>
              <a:t>30.05.2018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D97F52-CC9C-4AEE-AEDE-9FFF19E8E43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Photoshop_Flowers_034156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34076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Опыт работы по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smtClean="0">
                <a:solidFill>
                  <a:srgbClr val="002060"/>
                </a:solidFill>
              </a:rPr>
              <a:t>теме: 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«</a:t>
            </a:r>
            <a:r>
              <a:rPr lang="ru-RU" b="1" dirty="0">
                <a:solidFill>
                  <a:srgbClr val="002060"/>
                </a:solidFill>
              </a:rPr>
              <a:t>Развитие творческих </a:t>
            </a:r>
            <a:r>
              <a:rPr lang="ru-RU" b="1" dirty="0" smtClean="0">
                <a:solidFill>
                  <a:srgbClr val="002060"/>
                </a:solidFill>
              </a:rPr>
              <a:t>способностей дошкольников </a:t>
            </a:r>
            <a:r>
              <a:rPr lang="ru-RU" b="1" dirty="0">
                <a:solidFill>
                  <a:srgbClr val="002060"/>
                </a:solidFill>
              </a:rPr>
              <a:t>средствами </a:t>
            </a:r>
            <a:r>
              <a:rPr lang="ru-RU" b="1" dirty="0" err="1">
                <a:solidFill>
                  <a:srgbClr val="002060"/>
                </a:solidFill>
              </a:rPr>
              <a:t>бумагопластики</a:t>
            </a:r>
            <a:r>
              <a:rPr lang="ru-RU" b="1" dirty="0">
                <a:solidFill>
                  <a:srgbClr val="002060"/>
                </a:solidFill>
              </a:rPr>
              <a:t>»</a:t>
            </a: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43200" y="5105400"/>
            <a:ext cx="6400800" cy="1752600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ru-RU" dirty="0" smtClean="0">
                <a:solidFill>
                  <a:srgbClr val="002060"/>
                </a:solidFill>
              </a:rPr>
              <a:t>воспитателя </a:t>
            </a:r>
          </a:p>
          <a:p>
            <a:pPr algn="r"/>
            <a:r>
              <a:rPr lang="ru-RU" dirty="0" smtClean="0">
                <a:solidFill>
                  <a:srgbClr val="002060"/>
                </a:solidFill>
              </a:rPr>
              <a:t>МАДОУ «Детский сад № 8 «</a:t>
            </a:r>
            <a:r>
              <a:rPr lang="ru-RU" dirty="0" err="1" smtClean="0">
                <a:solidFill>
                  <a:srgbClr val="002060"/>
                </a:solidFill>
              </a:rPr>
              <a:t>Чебурашка</a:t>
            </a:r>
            <a:r>
              <a:rPr lang="ru-RU" dirty="0" smtClean="0">
                <a:solidFill>
                  <a:srgbClr val="002060"/>
                </a:solidFill>
              </a:rPr>
              <a:t>»</a:t>
            </a:r>
          </a:p>
          <a:p>
            <a:pPr algn="r"/>
            <a:r>
              <a:rPr lang="ru-RU" dirty="0" smtClean="0">
                <a:solidFill>
                  <a:srgbClr val="002060"/>
                </a:solidFill>
              </a:rPr>
              <a:t>Политовой Людмилы Ивановны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7410" name="Picture 2" descr="http://67frspb.caduk.ru/images/0_5d1a5_5c24529b_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-324544" y="1372636"/>
            <a:ext cx="4860032" cy="54853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dmin\Desktop\Photoshop_Flowers_034156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-243408"/>
            <a:ext cx="9753600" cy="7315200"/>
          </a:xfrm>
          <a:prstGeom prst="rect">
            <a:avLst/>
          </a:prstGeom>
          <a:noFill/>
        </p:spPr>
      </p:pic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-1" y="1100449"/>
            <a:ext cx="9144001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4800" b="1" cap="all" dirty="0" smtClean="0">
                <a:ln/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Цель опыта 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– 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развитие</a:t>
            </a:r>
          </a:p>
          <a:p>
            <a:pPr marL="0" marR="0" lvl="0" indent="45085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творческих способностей детей </a:t>
            </a:r>
          </a:p>
          <a:p>
            <a:pPr marL="0" marR="0" lvl="0" indent="45085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 помощью различных видов </a:t>
            </a:r>
            <a:r>
              <a:rPr kumimoji="0" lang="ru-RU" sz="36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бумагопластики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admin\Desktop\Photoshop_Flowers_034156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467544" y="3847762"/>
            <a:ext cx="849694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cap="all" dirty="0" smtClean="0">
                <a:ln/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Задачи, решаемые в опыте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72608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ru-RU" sz="3800" dirty="0" smtClean="0">
                <a:solidFill>
                  <a:srgbClr val="002060"/>
                </a:solidFill>
              </a:rPr>
              <a:t>Формировать </a:t>
            </a:r>
            <a:r>
              <a:rPr lang="ru-RU" sz="3800" dirty="0">
                <a:solidFill>
                  <a:srgbClr val="002060"/>
                </a:solidFill>
              </a:rPr>
              <a:t>интерес к </a:t>
            </a:r>
            <a:r>
              <a:rPr lang="ru-RU" sz="3800" dirty="0" err="1">
                <a:solidFill>
                  <a:srgbClr val="002060"/>
                </a:solidFill>
              </a:rPr>
              <a:t>бумагопластике</a:t>
            </a:r>
            <a:r>
              <a:rPr lang="ru-RU" sz="3800" dirty="0">
                <a:solidFill>
                  <a:srgbClr val="002060"/>
                </a:solidFill>
              </a:rPr>
              <a:t>.</a:t>
            </a:r>
          </a:p>
          <a:p>
            <a:pPr lvl="0"/>
            <a:r>
              <a:rPr lang="ru-RU" sz="3800" dirty="0">
                <a:solidFill>
                  <a:srgbClr val="002060"/>
                </a:solidFill>
              </a:rPr>
              <a:t>Практически знакомить со свойствами бумаги.</a:t>
            </a:r>
          </a:p>
          <a:p>
            <a:pPr lvl="0"/>
            <a:r>
              <a:rPr lang="ru-RU" sz="3800" dirty="0">
                <a:solidFill>
                  <a:srgbClr val="002060"/>
                </a:solidFill>
              </a:rPr>
              <a:t>Способствовать овладению простейшими техническими приемами работы с различными материалами.</a:t>
            </a:r>
          </a:p>
          <a:p>
            <a:pPr lvl="0"/>
            <a:r>
              <a:rPr lang="ru-RU" sz="3800" dirty="0">
                <a:solidFill>
                  <a:srgbClr val="002060"/>
                </a:solidFill>
              </a:rPr>
              <a:t>Развивать мелкую моторику, координацию движений рук, глазомер.</a:t>
            </a:r>
          </a:p>
          <a:p>
            <a:pPr lvl="0"/>
            <a:r>
              <a:rPr lang="ru-RU" sz="3800" dirty="0">
                <a:solidFill>
                  <a:srgbClr val="002060"/>
                </a:solidFill>
              </a:rPr>
              <a:t>Развивать воображение, видеть необычное в обычных предметах.</a:t>
            </a:r>
          </a:p>
          <a:p>
            <a:pPr lvl="0"/>
            <a:r>
              <a:rPr lang="ru-RU" sz="3800" dirty="0">
                <a:solidFill>
                  <a:srgbClr val="002060"/>
                </a:solidFill>
              </a:rPr>
              <a:t>Способствовать возникновению у ребенка </a:t>
            </a:r>
            <a:r>
              <a:rPr lang="ru-RU" sz="3800" dirty="0" smtClean="0">
                <a:solidFill>
                  <a:srgbClr val="002060"/>
                </a:solidFill>
              </a:rPr>
              <a:t>ощущения о том, </a:t>
            </a:r>
            <a:r>
              <a:rPr lang="ru-RU" sz="3800" dirty="0">
                <a:solidFill>
                  <a:srgbClr val="002060"/>
                </a:solidFill>
              </a:rPr>
              <a:t>что продукт его деятельности интересен другим (педагогу, детям, родителям, сотрудникам детского сада).</a:t>
            </a:r>
          </a:p>
          <a:p>
            <a:pPr lvl="0"/>
            <a:r>
              <a:rPr lang="ru-RU" sz="3800" dirty="0">
                <a:solidFill>
                  <a:srgbClr val="002060"/>
                </a:solidFill>
              </a:rPr>
              <a:t>Помогать детям в создании выразительных образов, сохраняя непосредственность и живость детского восприятия. </a:t>
            </a:r>
          </a:p>
          <a:p>
            <a:pPr lvl="0"/>
            <a:r>
              <a:rPr lang="ru-RU" sz="3800" dirty="0">
                <a:solidFill>
                  <a:srgbClr val="002060"/>
                </a:solidFill>
              </a:rPr>
              <a:t>Развивать взаимосвязь эстетического и художественного восприятия в творческой деятельности детей.</a:t>
            </a:r>
          </a:p>
          <a:p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admin\Desktop\Photoshop_Flowers_034156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cap="all" dirty="0" smtClean="0">
                <a:ln/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Педагогические средства, используемые в опыте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733256"/>
          </a:xfrm>
        </p:spPr>
        <p:txBody>
          <a:bodyPr>
            <a:normAutofit fontScale="70000" lnSpcReduction="20000"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1. </a:t>
            </a:r>
            <a:r>
              <a:rPr lang="ru-RU" u="sng" dirty="0" smtClean="0">
                <a:solidFill>
                  <a:srgbClr val="002060"/>
                </a:solidFill>
              </a:rPr>
              <a:t>Форма проведения</a:t>
            </a:r>
            <a:r>
              <a:rPr lang="ru-RU" dirty="0" smtClean="0">
                <a:solidFill>
                  <a:srgbClr val="002060"/>
                </a:solidFill>
              </a:rPr>
              <a:t>: занятия, дидактические игры, опытно-экспериментальная деятельность, самостоятельная художественная деятельность.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2. </a:t>
            </a:r>
            <a:r>
              <a:rPr lang="ru-RU" u="sng" dirty="0" smtClean="0">
                <a:solidFill>
                  <a:srgbClr val="002060"/>
                </a:solidFill>
              </a:rPr>
              <a:t>Формы организации</a:t>
            </a:r>
            <a:r>
              <a:rPr lang="ru-RU" dirty="0" smtClean="0">
                <a:solidFill>
                  <a:srgbClr val="002060"/>
                </a:solidFill>
              </a:rPr>
              <a:t>: коллективная, групповая, подгрупповая, индивидуальная.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3.</a:t>
            </a:r>
            <a:r>
              <a:rPr lang="ru-RU" u="sng" dirty="0" smtClean="0">
                <a:solidFill>
                  <a:srgbClr val="002060"/>
                </a:solidFill>
              </a:rPr>
              <a:t>Методы и приемы:</a:t>
            </a:r>
            <a:endParaRPr lang="ru-RU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- наглядные: использование наглядных пособий, средств ТСО, иллюстративных пособий, опытов;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-словесные: объяснения, указания, оценка деятельности детей, загадывание загадок, использование художественного слова, поощрения, обобщения, пояснения, обращение к опыту детей, подведение к выводу, анализ занятия, поисковые и проблемные вопросы к детям;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- практические: сюрпризный момент, игры, упражнения, обследование, сравнение, сопоставление, активная деятельность детей, создание проблемной ситуации.</a:t>
            </a:r>
          </a:p>
          <a:p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admin\Desktop\Photoshop_Flowers_034156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147248" cy="1800200"/>
          </a:xfrm>
        </p:spPr>
        <p:txBody>
          <a:bodyPr>
            <a:noAutofit/>
          </a:bodyPr>
          <a:lstStyle/>
          <a:p>
            <a:r>
              <a:rPr lang="ru-RU" sz="3600" b="1" cap="all" dirty="0" smtClean="0">
                <a:ln/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/>
            </a:r>
            <a:br>
              <a:rPr lang="ru-RU" sz="3600" b="1" cap="all" dirty="0" smtClean="0">
                <a:ln/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</a:br>
            <a:r>
              <a:rPr lang="ru-RU" sz="3600" b="1" cap="all" dirty="0" smtClean="0">
                <a:ln/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Бумажная пластика </a:t>
            </a:r>
            <a:r>
              <a:rPr lang="ru-RU" sz="2000" b="1" i="1" dirty="0" smtClean="0">
                <a:solidFill>
                  <a:srgbClr val="002060"/>
                </a:solidFill>
              </a:rPr>
              <a:t>–</a:t>
            </a:r>
            <a:br>
              <a:rPr lang="ru-RU" sz="2000" b="1" i="1" dirty="0" smtClean="0">
                <a:solidFill>
                  <a:srgbClr val="002060"/>
                </a:solidFill>
              </a:rPr>
            </a:br>
            <a:r>
              <a:rPr lang="ru-RU" sz="2000" b="1" i="1" dirty="0" smtClean="0">
                <a:solidFill>
                  <a:srgbClr val="002060"/>
                </a:solidFill>
              </a:rPr>
              <a:t> это художественное </a:t>
            </a:r>
            <a:r>
              <a:rPr lang="ru-RU" sz="2000" b="1" i="1" dirty="0">
                <a:solidFill>
                  <a:srgbClr val="002060"/>
                </a:solidFill>
              </a:rPr>
              <a:t>конструирование из бумаги,</a:t>
            </a:r>
            <a:r>
              <a:rPr lang="ru-RU" sz="2000" dirty="0">
                <a:solidFill>
                  <a:srgbClr val="002060"/>
                </a:solidFill>
              </a:rPr>
              <a:t> в котором новые художественные образы, конструкции, модели создаются из достаточно «послушного», пластичного и к тому же весьма доступного материала – бумаги.</a:t>
            </a:r>
          </a:p>
        </p:txBody>
      </p:sp>
      <p:pic>
        <p:nvPicPr>
          <p:cNvPr id="5" name="Рисунок 7" descr="Квиллинг: Две ромашки (квиллинг)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r="3482" b="6964"/>
          <a:stretch>
            <a:fillRect/>
          </a:stretch>
        </p:blipFill>
        <p:spPr>
          <a:xfrm rot="20875345">
            <a:off x="-69624" y="2045916"/>
            <a:ext cx="3948240" cy="2854352"/>
          </a:xfrm>
          <a:noFill/>
        </p:spPr>
      </p:pic>
      <p:pic>
        <p:nvPicPr>
          <p:cNvPr id="6" name="Рисунок 1" descr="Рождественский венок"/>
          <p:cNvPicPr>
            <a:picLocks noChangeAspect="1" noChangeArrowheads="1"/>
          </p:cNvPicPr>
          <p:nvPr/>
        </p:nvPicPr>
        <p:blipFill>
          <a:blip r:embed="rId4" cstate="print"/>
          <a:srcRect r="3954" b="3090"/>
          <a:stretch>
            <a:fillRect/>
          </a:stretch>
        </p:blipFill>
        <p:spPr>
          <a:xfrm rot="890132">
            <a:off x="6478970" y="1983060"/>
            <a:ext cx="2651125" cy="3429000"/>
          </a:xfrm>
          <a:prstGeom prst="rect">
            <a:avLst/>
          </a:prstGeom>
          <a:noFill/>
        </p:spPr>
      </p:pic>
      <p:pic>
        <p:nvPicPr>
          <p:cNvPr id="8" name="Рисунок 5" descr="http://stranamasterov.ru/files/imagecache/orig_with_logo/i/PICT71642.jpg"/>
          <p:cNvPicPr>
            <a:picLocks noChangeAspect="1" noChangeArrowheads="1"/>
          </p:cNvPicPr>
          <p:nvPr/>
        </p:nvPicPr>
        <p:blipFill>
          <a:blip r:embed="rId5" cstate="print"/>
          <a:srcRect r="8383" b="-299"/>
          <a:stretch>
            <a:fillRect/>
          </a:stretch>
        </p:blipFill>
        <p:spPr>
          <a:xfrm>
            <a:off x="2699792" y="3429000"/>
            <a:ext cx="4000500" cy="3733800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dmin\Desktop\Photoshop_Flowers_034156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-171400"/>
            <a:ext cx="9753600" cy="73152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39552" y="-243408"/>
            <a:ext cx="8229600" cy="1143000"/>
          </a:xfrm>
        </p:spPr>
        <p:txBody>
          <a:bodyPr/>
          <a:lstStyle/>
          <a:p>
            <a:r>
              <a:rPr lang="ru-RU" b="1" cap="all" dirty="0" smtClean="0">
                <a:ln/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Виды бумаги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11266" name="Picture 2" descr="http://otlicno.ru/wp-content/uploads/2013/04/krasivye-cvety-iz-gazetnoj-bumagi-150x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2171650" cy="2171650"/>
          </a:xfrm>
          <a:prstGeom prst="rect">
            <a:avLst/>
          </a:prstGeom>
          <a:noFill/>
        </p:spPr>
      </p:pic>
      <p:pic>
        <p:nvPicPr>
          <p:cNvPr id="11268" name="Picture 4" descr="http://origami-do.ru/uploads/posts/2012-11/1353781556_1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520" r="4241" b="13719"/>
          <a:stretch>
            <a:fillRect/>
          </a:stretch>
        </p:blipFill>
        <p:spPr bwMode="auto">
          <a:xfrm>
            <a:off x="5796136" y="404664"/>
            <a:ext cx="3552395" cy="2016224"/>
          </a:xfrm>
          <a:prstGeom prst="rect">
            <a:avLst/>
          </a:prstGeom>
          <a:noFill/>
        </p:spPr>
      </p:pic>
      <p:pic>
        <p:nvPicPr>
          <p:cNvPr id="11270" name="Picture 6" descr="http://xn----8sbb2ackpjd0l.xn--p1ai/upload/medialibrary/c53/c53eb9d9a4d8d86b9174c0ef589f0539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4797152"/>
            <a:ext cx="3653532" cy="2224088"/>
          </a:xfrm>
          <a:prstGeom prst="rect">
            <a:avLst/>
          </a:prstGeom>
          <a:noFill/>
        </p:spPr>
      </p:pic>
      <p:pic>
        <p:nvPicPr>
          <p:cNvPr id="11272" name="Picture 8" descr="http://www.segment.ru/data/images/novelties/rigami.gif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59832" y="1124744"/>
            <a:ext cx="2952750" cy="2381250"/>
          </a:xfrm>
          <a:prstGeom prst="rect">
            <a:avLst/>
          </a:prstGeom>
          <a:noFill/>
        </p:spPr>
      </p:pic>
      <p:sp>
        <p:nvSpPr>
          <p:cNvPr id="11274" name="AutoShape 10" descr="Картинки по запросу китайская рисовая бумаг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276" name="Picture 12" descr="https://img-fotki.yandex.ru/get/4313/nabovina.9/0_26e41_e63b710c_XL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524232"/>
              </a:clrFrom>
              <a:clrTo>
                <a:srgbClr val="524232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7040959" y="2708920"/>
            <a:ext cx="2400267" cy="1800200"/>
          </a:xfrm>
          <a:prstGeom prst="rect">
            <a:avLst/>
          </a:prstGeom>
          <a:noFill/>
        </p:spPr>
      </p:pic>
      <p:pic>
        <p:nvPicPr>
          <p:cNvPr id="11278" name="Picture 14" descr="http://sharmelle.ru/wp-content/uploads/2014/01/sharmelle-lovchuk-kor-09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19872" y="3933056"/>
            <a:ext cx="2347020" cy="2347020"/>
          </a:xfrm>
          <a:prstGeom prst="rect">
            <a:avLst/>
          </a:prstGeom>
          <a:noFill/>
        </p:spPr>
      </p:pic>
      <p:pic>
        <p:nvPicPr>
          <p:cNvPr id="11280" name="Picture 16" descr="http://img.brauberg.com/goods/124744/4f55d84787b2d_x.pn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068960"/>
            <a:ext cx="2195736" cy="2195736"/>
          </a:xfrm>
          <a:prstGeom prst="rect">
            <a:avLst/>
          </a:prstGeom>
          <a:noFill/>
        </p:spPr>
      </p:pic>
      <p:pic>
        <p:nvPicPr>
          <p:cNvPr id="11282" name="Picture 18" descr="http://rukodeliehobbi.ru/images/mim_hobby/raznovid_bumagi6.jpg"/>
          <p:cNvPicPr>
            <a:picLocks noChangeAspect="1" noChangeArrowheads="1"/>
          </p:cNvPicPr>
          <p:nvPr/>
        </p:nvPicPr>
        <p:blipFill>
          <a:blip r:embed="rId10" cstate="print"/>
          <a:srcRect b="6845"/>
          <a:stretch>
            <a:fillRect/>
          </a:stretch>
        </p:blipFill>
        <p:spPr bwMode="auto">
          <a:xfrm>
            <a:off x="0" y="5373216"/>
            <a:ext cx="2987824" cy="1644711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0" y="548680"/>
            <a:ext cx="2195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Газетная бумага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619672" y="3284984"/>
            <a:ext cx="2195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Цветной картон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08104" y="692696"/>
            <a:ext cx="2195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Офисная бумага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660232" y="2348880"/>
            <a:ext cx="2843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Китайская рисовая бумага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012160" y="4581128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Гофрированный картон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851920" y="3573016"/>
            <a:ext cx="2627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Упаковочный картон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699792" y="764704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Бумага для оригами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059832" y="6488668"/>
            <a:ext cx="2627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Обойная бумага</a:t>
            </a:r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dmin\Desktop\Photoshop_Flowers_034156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-171400"/>
            <a:ext cx="9753600" cy="73152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39552" y="-243408"/>
            <a:ext cx="8229600" cy="1143000"/>
          </a:xfrm>
        </p:spPr>
        <p:txBody>
          <a:bodyPr/>
          <a:lstStyle/>
          <a:p>
            <a:r>
              <a:rPr lang="ru-RU" b="1" cap="all" dirty="0" smtClean="0">
                <a:ln/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Коллекция бумаги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11274" name="AutoShape 10" descr="Картинки по запросу китайская рисовая бумаг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13" y="811212"/>
            <a:ext cx="8572375" cy="5642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3106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admin\Desktop\Photoshop_Flowers_034156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cap="all" dirty="0" smtClean="0">
                <a:ln/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Дидактическая игра </a:t>
            </a:r>
            <a:br>
              <a:rPr lang="ru-RU" b="1" cap="all" dirty="0" smtClean="0">
                <a:ln/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</a:br>
            <a:r>
              <a:rPr lang="ru-RU" b="1" cap="all" dirty="0" smtClean="0">
                <a:ln/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«Найди на ощупь»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391" y="1600200"/>
            <a:ext cx="4503218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admin\Desktop\Photoshop_Flowers_034156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-171400"/>
            <a:ext cx="9753600" cy="73152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b="1" cap="all" dirty="0" smtClean="0">
                <a:ln/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Опыты с бумагой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1026" name="Picture 2" descr="C:\Users\admin\Desktop\рабочая\IMG_20150409_15492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528" y="3789040"/>
            <a:ext cx="3474502" cy="32849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admin\Desktop\рабочая\IMG_20150409_15522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836712"/>
            <a:ext cx="3690410" cy="29523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Users\admin\Desktop\рабочая\IMG_20150409_16373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750302"/>
            <a:ext cx="4034222" cy="32273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C:\Users\admin\Desktop\рабочая\IMG_20150409_16175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3645024"/>
            <a:ext cx="3603473" cy="35010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0" name="Picture 6" descr="C:\Users\admin\Desktop\рабочая\IMG_20150121_15492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99792" y="1409394"/>
            <a:ext cx="4086454" cy="544860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admin\Desktop\Photoshop_Flowers_034156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0"/>
            <a:ext cx="8229600" cy="1143000"/>
          </a:xfrm>
        </p:spPr>
        <p:txBody>
          <a:bodyPr/>
          <a:lstStyle/>
          <a:p>
            <a:r>
              <a:rPr lang="ru-RU" b="1" cap="all" dirty="0" smtClean="0">
                <a:ln/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Кружок «Волшебные ручки»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3074" name="Picture 2" descr="D:\ФОТО\102ABCDE\ABCD000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052736"/>
            <a:ext cx="4032448" cy="3024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6" name="Picture 4" descr="D:\ФОТО\inbox\DSC0414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124744"/>
            <a:ext cx="4067944" cy="30509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7" name="Picture 5" descr="D:\ФОТО\102ABCDE\ABCD000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149080"/>
            <a:ext cx="4091947" cy="30689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8" name="Picture 6" descr="C:\Users\admin\Desktop\рабочая\IMG_20150121_15594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4128" y="3645024"/>
            <a:ext cx="3960440" cy="35283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81" name="Picture 9" descr="C:\Users\admin\Desktop\рабочая\IMG_20150409_16204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67844" y="1484784"/>
            <a:ext cx="3327834" cy="44371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esktop\Photoshop_Flowers_034156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753600" cy="73152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764704"/>
          </a:xfrm>
        </p:spPr>
        <p:txBody>
          <a:bodyPr>
            <a:normAutofit fontScale="90000"/>
          </a:bodyPr>
          <a:lstStyle/>
          <a:p>
            <a:pPr algn="r"/>
            <a:r>
              <a:rPr lang="ru-RU" sz="3600" b="1" cap="all" dirty="0" smtClean="0">
                <a:ln/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В наших умелых руках все оживает…</a:t>
            </a:r>
            <a:endParaRPr lang="ru-RU" sz="36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B050"/>
              </a:solidFill>
            </a:endParaRPr>
          </a:p>
        </p:txBody>
      </p:sp>
      <p:pic>
        <p:nvPicPr>
          <p:cNvPr id="2051" name="Picture 3" descr="C:\Users\admin\Desktop\рабочая\IMG_20150128_11011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828519"/>
            <a:ext cx="3816424" cy="42461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2" name="Picture 4" descr="D:\ФОТО\102ABCDE\ABCD00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4005064"/>
            <a:ext cx="4104456" cy="30783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3" name="Picture 5" descr="D:\ФОТО\inbox\DSC0419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1124744"/>
            <a:ext cx="4176464" cy="280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4" name="Picture 6" descr="D:\ФОТО\inbox\DSC0428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221088"/>
            <a:ext cx="3995936" cy="28443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\Desktop\Photoshop_Flowers_034156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cap="all" dirty="0" smtClean="0">
                <a:ln/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Творческие работы</a:t>
            </a:r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340767"/>
            <a:ext cx="3273425" cy="437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154" y="1196752"/>
            <a:ext cx="3384376" cy="4277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554972"/>
            <a:ext cx="4529721" cy="3395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\Desktop\Photoshop_Flowers_034156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5124" name="Picture 4" descr="C:\Users\admin\Desktop\рабочая\IMG_20150220_1704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2204864"/>
            <a:ext cx="3618402" cy="4824536"/>
          </a:xfrm>
          <a:prstGeom prst="rect">
            <a:avLst/>
          </a:prstGeom>
          <a:noFill/>
        </p:spPr>
      </p:pic>
      <p:pic>
        <p:nvPicPr>
          <p:cNvPr id="5125" name="Picture 5" descr="C:\Users\admin\Desktop\рабочая\IMG_20150224_1644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80528" y="908720"/>
            <a:ext cx="4248472" cy="5664629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-180528" y="0"/>
            <a:ext cx="763284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cap="all" dirty="0" smtClean="0">
                <a:ln/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Да здравствует Сюрприз!!!</a:t>
            </a:r>
            <a:endParaRPr lang="ru-RU" sz="4400" dirty="0"/>
          </a:p>
        </p:txBody>
      </p:sp>
      <p:pic>
        <p:nvPicPr>
          <p:cNvPr id="7" name="Picture 3" descr="C:\Users\admin\Desktop\рабочая\IMG_20150415_170847.jpg"/>
          <p:cNvPicPr>
            <a:picLocks noChangeAspect="1" noChangeArrowheads="1"/>
          </p:cNvPicPr>
          <p:nvPr/>
        </p:nvPicPr>
        <p:blipFill>
          <a:blip r:embed="rId5" cstate="print"/>
          <a:srcRect t="12728" b="33178"/>
          <a:stretch>
            <a:fillRect/>
          </a:stretch>
        </p:blipFill>
        <p:spPr bwMode="auto">
          <a:xfrm>
            <a:off x="5994073" y="692696"/>
            <a:ext cx="3149927" cy="180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\Desktop\Photoshop_Flowers_034156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23528" y="0"/>
            <a:ext cx="849694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cap="all" dirty="0" smtClean="0">
                <a:ln/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Участие в акции </a:t>
            </a:r>
          </a:p>
          <a:p>
            <a:pPr algn="ctr"/>
            <a:r>
              <a:rPr lang="ru-RU" sz="4400" b="1" cap="all" dirty="0" smtClean="0">
                <a:ln/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«Открытка ветерану»</a:t>
            </a:r>
            <a:endParaRPr lang="ru-RU" sz="4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50988"/>
            <a:ext cx="8928991" cy="5225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999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\Desktop\Photoshop_Flowers_034156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07504" y="0"/>
            <a:ext cx="87129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cap="all" dirty="0" smtClean="0">
                <a:ln/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«Фантазируйте вместе с нами»</a:t>
            </a:r>
          </a:p>
        </p:txBody>
      </p:sp>
      <p:pic>
        <p:nvPicPr>
          <p:cNvPr id="2" name="Picture 2" descr="D:\ФОТО\inbox\DSC0429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756" y="1124109"/>
            <a:ext cx="7105636" cy="5329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8531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G:\2014-2015 уч.год\семинары\бумагопластика\IMG_22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83568" y="26064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all" spc="0" normalizeH="0" baseline="0" noProof="0" dirty="0" smtClean="0">
                <a:ln/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Проведение практического Семинара 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2" descr="C:\Users\admin\Desktop\Photoshop_Flowers_034156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7" name="Picture 3" descr="G:\2014-2015 уч.год\семинары\бумагопластика\IMG_22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0"/>
            <a:ext cx="4857784" cy="32385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G:\2014-2015 уч.год\семинары\бумагопластика\IMG_225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85784" y="3714728"/>
            <a:ext cx="4714908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2" descr="G:\2014-2015 уч.год\семинары\бумагопластика\IMG_224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0562" y="0"/>
            <a:ext cx="4893471" cy="32623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3" name="Picture 5" descr="G:\2014-2015 уч.год\семинары\бумагопластика\IMG_226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7686" y="3452810"/>
            <a:ext cx="5107785" cy="34051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dmin\Desktop\Photoshop_Flowers_034156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13266"/>
            <a:ext cx="9753600" cy="7315200"/>
          </a:xfrm>
          <a:prstGeom prst="rect">
            <a:avLst/>
          </a:prstGeom>
          <a:noFill/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867328" cy="1589038"/>
          </a:xfrm>
        </p:spPr>
        <p:txBody>
          <a:bodyPr>
            <a:normAutofit/>
          </a:bodyPr>
          <a:lstStyle/>
          <a:p>
            <a:pPr lvl="0"/>
            <a:r>
              <a:rPr lang="ru-RU" b="1" cap="all" dirty="0" smtClean="0">
                <a:ln/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Результаты работы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479634" y="3244334"/>
            <a:ext cx="184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endParaRPr lang="ru-RU" dirty="0"/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2285625052"/>
              </p:ext>
            </p:extLst>
          </p:nvPr>
        </p:nvGraphicFramePr>
        <p:xfrm>
          <a:off x="395536" y="908720"/>
          <a:ext cx="9000999" cy="5544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admin\Desktop\Photoshop_Flowers_034156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5882" r="10784"/>
          <a:stretch>
            <a:fillRect/>
          </a:stretch>
        </p:blipFill>
        <p:spPr bwMode="auto">
          <a:xfrm>
            <a:off x="-324545" y="-243408"/>
            <a:ext cx="9793089" cy="7344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278</TotalTime>
  <Words>312</Words>
  <Application>Microsoft Office PowerPoint</Application>
  <PresentationFormat>Экран (4:3)</PresentationFormat>
  <Paragraphs>46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Опыт работы по теме:  «Развитие творческих способностей дошкольников средствами бумагопластики» </vt:lpstr>
      <vt:lpstr>Презентация PowerPoint</vt:lpstr>
      <vt:lpstr>Задачи, решаемые в опыте </vt:lpstr>
      <vt:lpstr>Педагогические средства, используемые в опыте </vt:lpstr>
      <vt:lpstr> Бумажная пластика –  это художественное конструирование из бумаги, в котором новые художественные образы, конструкции, модели создаются из достаточно «послушного», пластичного и к тому же весьма доступного материала – бумаги.</vt:lpstr>
      <vt:lpstr>Виды бумаги</vt:lpstr>
      <vt:lpstr>Коллекция бумаги</vt:lpstr>
      <vt:lpstr>Дидактическая игра  «Найди на ощупь»</vt:lpstr>
      <vt:lpstr>Опыты с бумагой</vt:lpstr>
      <vt:lpstr>Кружок «Волшебные ручки»</vt:lpstr>
      <vt:lpstr>В наших умелых руках все оживает…</vt:lpstr>
      <vt:lpstr>Творческие работы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Результаты работы </vt:lpstr>
      <vt:lpstr>Презентация PowerPoint</vt:lpstr>
    </vt:vector>
  </TitlesOfParts>
  <Company>office 2007 rus ent: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Опыт работы по теме:  «Развитие творческих способностей средствами бумагопластики»</dc:title>
  <dc:creator>admin</dc:creator>
  <cp:lastModifiedBy>ЛЮДМИЛА</cp:lastModifiedBy>
  <cp:revision>27</cp:revision>
  <dcterms:created xsi:type="dcterms:W3CDTF">2015-04-22T16:38:48Z</dcterms:created>
  <dcterms:modified xsi:type="dcterms:W3CDTF">2018-05-30T18:21:01Z</dcterms:modified>
</cp:coreProperties>
</file>