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BB95BB-E895-487C-900A-3C8161E30A74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0E424-918A-4C3D-9369-DF3D18372F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60E424-918A-4C3D-9369-DF3D18372F9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0982C-AC63-4AB0-9DD8-ADA2956948CC}" type="datetimeFigureOut">
              <a:rPr lang="ru-RU" smtClean="0"/>
              <a:pPr/>
              <a:t>20.03.2023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FA9F5-F9F5-4D3D-B225-0C272D3971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496"/>
            <a:ext cx="7772400" cy="3714775"/>
          </a:xfrm>
        </p:spPr>
        <p:txBody>
          <a:bodyPr>
            <a:normAutofit/>
          </a:bodyPr>
          <a:lstStyle/>
          <a:p>
            <a:r>
              <a:rPr lang="ru-RU" dirty="0"/>
              <a:t>Программа  наставничества</a:t>
            </a:r>
            <a:br>
              <a:rPr lang="ru-RU" dirty="0"/>
            </a:br>
            <a:r>
              <a:rPr lang="ru-RU" dirty="0"/>
              <a:t> "Успех каждого ребенка" </a:t>
            </a:r>
            <a:br>
              <a:rPr lang="ru-RU" dirty="0"/>
            </a:br>
            <a:r>
              <a:rPr lang="ru-RU" sz="2200" dirty="0"/>
              <a:t>Учитель начальных классов </a:t>
            </a:r>
            <a:r>
              <a:rPr lang="ru-RU" sz="2200" dirty="0" err="1"/>
              <a:t>Бадяева</a:t>
            </a:r>
            <a:r>
              <a:rPr lang="ru-RU" sz="2200" dirty="0"/>
              <a:t> Марина Владимировна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500042"/>
            <a:ext cx="6400800" cy="221457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Муниципальное бюджетное общеобразовательное учреждение </a:t>
            </a:r>
          </a:p>
          <a:p>
            <a:r>
              <a:rPr lang="ru-RU" dirty="0"/>
              <a:t>средняя общеобразовательная школа</a:t>
            </a:r>
          </a:p>
          <a:p>
            <a:r>
              <a:rPr lang="ru-RU" dirty="0"/>
              <a:t> с. Елабуга</a:t>
            </a:r>
          </a:p>
          <a:p>
            <a:r>
              <a:rPr lang="ru-RU" dirty="0"/>
              <a:t> Хабаровского муниципального района Хабаровского края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8258204" cy="6000791"/>
          </a:xfrm>
        </p:spPr>
        <p:txBody>
          <a:bodyPr>
            <a:normAutofit fontScale="40000" lnSpcReduction="20000"/>
          </a:bodyPr>
          <a:lstStyle/>
          <a:p>
            <a:pPr fontAlgn="base">
              <a:buNone/>
            </a:pPr>
            <a:r>
              <a:rPr lang="ru-RU" dirty="0"/>
              <a:t>         Для радикальных изменений образовательной и социокультурной сферы  необходимо достичь две ключевые цели: обеспечение глобальной конкурентоспособности российского образования и воспитание гармонично развитой и социально ответственной личности на основе духовно-нравственных ценностей и культурных традиций народов Российской Федерации. Наиболее эффективная стратегия, отвечающая вышеназванным целям , –это применение методологии наставничества, в рамках которой возможна комплексная поддержка учащихся разных ступеней и форм обучения</a:t>
            </a:r>
          </a:p>
          <a:p>
            <a:pPr fontAlgn="base"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Рабочая программа по наставничеству "Успех каждого ребенка" составлена на основе Нормативных правовых актов Российской </a:t>
            </a:r>
            <a:r>
              <a:rPr lang="ru-RU" dirty="0" err="1"/>
              <a:t>Федераци</a:t>
            </a:r>
            <a:r>
              <a:rPr lang="ru-RU" dirty="0"/>
              <a:t>:</a:t>
            </a:r>
          </a:p>
          <a:p>
            <a:r>
              <a:rPr lang="ru-RU" dirty="0"/>
              <a:t>Конституция Российской Федерации.</a:t>
            </a:r>
          </a:p>
          <a:p>
            <a:r>
              <a:rPr lang="ru-RU" dirty="0"/>
              <a:t>Федеральный закон от 29 декабря 2012 г. N 273-ФЗ "Об образовании в Российской Федерации»</a:t>
            </a:r>
          </a:p>
          <a:p>
            <a:r>
              <a:rPr lang="ru-RU" dirty="0"/>
              <a:t>Федеральный национальный проект «Образование» № 8.1в соответствии с распоряжением </a:t>
            </a:r>
            <a:r>
              <a:rPr lang="ru-RU" dirty="0" err="1"/>
              <a:t>Минпросвещения</a:t>
            </a:r>
            <a:r>
              <a:rPr lang="ru-RU" dirty="0"/>
              <a:t> России от 25.12.2019 г. № Р-145 </a:t>
            </a:r>
          </a:p>
          <a:p>
            <a:pPr>
              <a:buNone/>
            </a:pPr>
            <a:r>
              <a:rPr lang="ru-RU" dirty="0"/>
              <a:t>На региональном уровне:</a:t>
            </a:r>
          </a:p>
          <a:p>
            <a:r>
              <a:rPr lang="ru-RU" dirty="0"/>
              <a:t>Распоряжении №887 от 10.09.2020 г. Хабаровск об утверждении региональной методологии наставничества</a:t>
            </a:r>
          </a:p>
          <a:p>
            <a:pPr>
              <a:buNone/>
            </a:pPr>
            <a:r>
              <a:rPr lang="ru-RU" dirty="0"/>
              <a:t>Нормативные правовые акты МБОУ СОШ с.Елабуга:</a:t>
            </a:r>
          </a:p>
          <a:p>
            <a:r>
              <a:rPr lang="ru-RU" dirty="0"/>
              <a:t>Устав муниципального бюджетного общеобразовательного учреждения «Средняя общеобразовательная школа с.Елабуга» </a:t>
            </a:r>
          </a:p>
          <a:p>
            <a:r>
              <a:rPr lang="ru-RU" dirty="0"/>
              <a:t>.Программа развития МБОУ СОШ  с.Елабуга</a:t>
            </a:r>
          </a:p>
          <a:p>
            <a:r>
              <a:rPr lang="ru-RU" dirty="0"/>
              <a:t>Программа «Повышение качества образования МБОУ СОШ  с.Елабуга»</a:t>
            </a:r>
          </a:p>
          <a:p>
            <a:r>
              <a:rPr lang="ru-RU" dirty="0"/>
              <a:t>«Программа по воспитательной работе»</a:t>
            </a:r>
          </a:p>
          <a:p>
            <a:endParaRPr lang="ru-RU" dirty="0"/>
          </a:p>
          <a:p>
            <a:pPr>
              <a:buNone/>
            </a:pPr>
            <a:r>
              <a:rPr lang="ru-RU" dirty="0"/>
              <a:t>Проблемы учащегося: </a:t>
            </a:r>
          </a:p>
          <a:p>
            <a:r>
              <a:rPr lang="ru-RU" dirty="0"/>
              <a:t>Низкая мотивация к учебе и саморазвитию, неудовлетворительная успеваемость, отсутствие качественной </a:t>
            </a:r>
            <a:r>
              <a:rPr lang="ru-RU" dirty="0" err="1"/>
              <a:t>саморегуляции</a:t>
            </a:r>
            <a:r>
              <a:rPr lang="ru-RU" dirty="0"/>
              <a:t>;</a:t>
            </a:r>
          </a:p>
          <a:p>
            <a:r>
              <a:rPr lang="ru-RU" dirty="0"/>
              <a:t> Невозможность качественной самореализации в рамках стандартной школьной программы</a:t>
            </a:r>
          </a:p>
          <a:p>
            <a:r>
              <a:rPr lang="ru-RU" dirty="0"/>
              <a:t> Разрушение или низкий уровень </a:t>
            </a:r>
            <a:r>
              <a:rPr lang="ru-RU" dirty="0" err="1"/>
              <a:t>сформированности</a:t>
            </a:r>
            <a:r>
              <a:rPr lang="ru-RU" dirty="0"/>
              <a:t> ценностных и жизненных позиций и ориентиров;</a:t>
            </a:r>
          </a:p>
          <a:p>
            <a:r>
              <a:rPr lang="ru-RU" dirty="0" err="1"/>
              <a:t>Конфликтность,неразвитые</a:t>
            </a:r>
            <a:r>
              <a:rPr lang="ru-RU" dirty="0"/>
              <a:t> коммуникативные навыки, затрудняющие горизонтальное и </a:t>
            </a:r>
            <a:r>
              <a:rPr lang="ru-RU" dirty="0" err="1"/>
              <a:t>вертикальноесоциальноедвижение</a:t>
            </a:r>
            <a:endParaRPr lang="ru-RU" dirty="0"/>
          </a:p>
          <a:p>
            <a:r>
              <a:rPr lang="ru-RU" dirty="0"/>
              <a:t>Отсутствие условий для формирования </a:t>
            </a:r>
            <a:r>
              <a:rPr lang="ru-RU" dirty="0" err="1"/>
              <a:t>метапредметных</a:t>
            </a:r>
            <a:r>
              <a:rPr lang="ru-RU" dirty="0"/>
              <a:t> навыков и </a:t>
            </a:r>
            <a:r>
              <a:rPr lang="ru-RU" dirty="0" err="1"/>
              <a:t>метакомпетенции</a:t>
            </a:r>
            <a:r>
              <a:rPr lang="ru-RU" dirty="0"/>
              <a:t>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2786058"/>
          </a:xfrm>
        </p:spPr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ru-RU" b="1" dirty="0" err="1"/>
              <a:t>Цель</a:t>
            </a:r>
            <a:r>
              <a:rPr lang="ru-RU" dirty="0" err="1"/>
              <a:t>:раскрытие</a:t>
            </a:r>
            <a:r>
              <a:rPr lang="ru-RU" dirty="0"/>
              <a:t> потенциала каждого наставляемого, формирование жизненных ориентиров у обучающихся, повышение мотивации к </a:t>
            </a:r>
            <a:r>
              <a:rPr lang="ru-RU" dirty="0" err="1"/>
              <a:t>учѐбе </a:t>
            </a:r>
            <a:r>
              <a:rPr lang="ru-RU" dirty="0"/>
              <a:t>и улучшение образовательных результатов, создание условий для осознанного выбора оптимальной образовательной траектории, формирование ценностей и активной гражданской позиции наставляемого 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4366" y="2636912"/>
            <a:ext cx="8229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Задачи:</a:t>
            </a:r>
          </a:p>
          <a:p>
            <a:pPr>
              <a:buFont typeface="Arial" charset="0"/>
              <a:buChar char="•"/>
            </a:pPr>
            <a:r>
              <a:rPr lang="ru-RU" sz="2400" dirty="0"/>
              <a:t>Помощь учащимся в раскрытии и оценке своего личного потенциала.</a:t>
            </a:r>
          </a:p>
          <a:p>
            <a:pPr>
              <a:buFont typeface="Arial" charset="0"/>
              <a:buChar char="•"/>
            </a:pPr>
            <a:r>
              <a:rPr lang="ru-RU" sz="2400" dirty="0"/>
              <a:t>Повышение мотивации к учебе и саморазвитию, к </a:t>
            </a:r>
            <a:r>
              <a:rPr lang="ru-RU" sz="2400" dirty="0" err="1"/>
              <a:t>саморегуляции</a:t>
            </a:r>
            <a:r>
              <a:rPr lang="ru-RU" sz="2400" dirty="0"/>
              <a:t>, формирования ценностных и жизненных ориентиров .</a:t>
            </a:r>
          </a:p>
          <a:p>
            <a:pPr>
              <a:buFont typeface="Arial" charset="0"/>
              <a:buChar char="•"/>
            </a:pPr>
            <a:r>
              <a:rPr lang="ru-RU" sz="2400" dirty="0"/>
              <a:t>Создание комфортных условий и коммуникаций внутри школы.</a:t>
            </a:r>
          </a:p>
          <a:p>
            <a:endParaRPr lang="ru-RU" sz="2400" dirty="0"/>
          </a:p>
          <a:p>
            <a:r>
              <a:rPr lang="ru-RU" sz="2400" dirty="0"/>
              <a:t> формирование устойчивого сообщества обучающихся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Форма наставничества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B1CD7C9-8C71-4405-8CE0-E3BF17BCD192}"/>
              </a:ext>
            </a:extLst>
          </p:cNvPr>
          <p:cNvSpPr/>
          <p:nvPr/>
        </p:nvSpPr>
        <p:spPr>
          <a:xfrm>
            <a:off x="5429256" y="1571612"/>
            <a:ext cx="3143272" cy="2714644"/>
          </a:xfrm>
          <a:prstGeom prst="rect">
            <a:avLst/>
          </a:prstGeom>
          <a:noFill/>
          <a:ln w="412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</a:t>
            </a:r>
            <a:r>
              <a:rPr lang="ru-RU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Прямое, открытое, индивидуально-групповое взаимодействие наставника и наставляемых</a:t>
            </a:r>
          </a:p>
        </p:txBody>
      </p:sp>
      <p:pic>
        <p:nvPicPr>
          <p:cNvPr id="1026" name="Picture 2" descr="E:\20210924_1020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00173"/>
            <a:ext cx="4929222" cy="2928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Результатом правильной организации работы наставников будет высокий уровень включенности наставляемых во все социальные, культурные и образовательные процессы МБОУ СОШ с.Елабуга , что окажет несомненное положительное влияние на эмоциональный фон в коллективе, общий статус школы, лояльность учеников и будущих выпускников к школе. Обучающиеся –наставляемые младшего </a:t>
            </a:r>
            <a:r>
              <a:rPr lang="ru-RU"/>
              <a:t>школьного  </a:t>
            </a:r>
            <a:r>
              <a:rPr lang="ru-RU" dirty="0"/>
              <a:t>возраста получат необходимый стимул к образовательному, культурному, интеллектуальному, физическому совершенствованию, самореализации, а также развитию </a:t>
            </a:r>
            <a:r>
              <a:rPr lang="ru-RU"/>
              <a:t>необходимых компетенций.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448</Words>
  <Application>Microsoft Office PowerPoint</Application>
  <PresentationFormat>Экран (4:3)</PresentationFormat>
  <Paragraphs>37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Программа  наставничества  "Успех каждого ребенка"  Учитель начальных классов Бадяева Марина Владимировна  </vt:lpstr>
      <vt:lpstr>Презентация PowerPoint</vt:lpstr>
      <vt:lpstr>Презентация PowerPoint</vt:lpstr>
      <vt:lpstr>Форма наставничества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 наставничества  "Успех каждого ребенка"  Учитель начальных классов Бадяева Марина Владимировна</dc:title>
  <dc:creator>Начальные классы</dc:creator>
  <cp:lastModifiedBy>ПК-1</cp:lastModifiedBy>
  <cp:revision>35</cp:revision>
  <dcterms:created xsi:type="dcterms:W3CDTF">2021-11-11T06:33:10Z</dcterms:created>
  <dcterms:modified xsi:type="dcterms:W3CDTF">2023-03-20T06:47:03Z</dcterms:modified>
</cp:coreProperties>
</file>