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709" r:id="rId4"/>
  </p:sldMasterIdLst>
  <p:sldIdLst>
    <p:sldId id="278" r:id="rId5"/>
    <p:sldId id="257" r:id="rId6"/>
    <p:sldId id="261" r:id="rId7"/>
    <p:sldId id="258" r:id="rId8"/>
    <p:sldId id="259" r:id="rId9"/>
    <p:sldId id="263" r:id="rId10"/>
    <p:sldId id="264" r:id="rId11"/>
    <p:sldId id="265" r:id="rId12"/>
    <p:sldId id="275" r:id="rId13"/>
    <p:sldId id="272" r:id="rId14"/>
    <p:sldId id="273" r:id="rId15"/>
    <p:sldId id="274" r:id="rId16"/>
    <p:sldId id="270" r:id="rId17"/>
    <p:sldId id="271" r:id="rId18"/>
    <p:sldId id="262" r:id="rId19"/>
    <p:sldId id="266" r:id="rId20"/>
    <p:sldId id="267" r:id="rId21"/>
    <p:sldId id="277" r:id="rId22"/>
    <p:sldId id="276" r:id="rId23"/>
    <p:sldId id="269" r:id="rId24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7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D7283E-1C5D-4918-916B-2ACD1E43C18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644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C9E5C-A892-4558-AFC6-F3EE7563B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912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88016-9012-4E71-85E1-C343ECB293C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139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3FBD5-773F-4184-9CA1-D05ECB93F84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238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F93E3-9BE1-4E3D-9A30-2BC6C584FCE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952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8939E-F4DE-4F6C-9D8A-0A69764813C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003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2630A-246D-4ED1-BF81-9F0DA8D356D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617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8C89F0-D200-4BE8-BB0C-D78B371481F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560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0A5D1-535D-4E3C-9EEF-F9296262907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995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2B4AEC-8E46-40E8-A731-423347E8304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332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07DD5C-DCF1-4409-9B1B-1B8417C4943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5862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D7283E-1C5D-4918-916B-2ACD1E43C18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1709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C9E5C-A892-4558-AFC6-F3EE7563B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453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88016-9012-4E71-85E1-C343ECB293C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2827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3FBD5-773F-4184-9CA1-D05ECB93F84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1885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F93E3-9BE1-4E3D-9A30-2BC6C584FCE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605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8939E-F4DE-4F6C-9D8A-0A69764813C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595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2630A-246D-4ED1-BF81-9F0DA8D356D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4051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8C89F0-D200-4BE8-BB0C-D78B371481F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6310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0A5D1-535D-4E3C-9EEF-F9296262907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8166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2B4AEC-8E46-40E8-A731-423347E8304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3165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07DD5C-DCF1-4409-9B1B-1B8417C4943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810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D7283E-1C5D-4918-916B-2ACD1E43C180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1098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C9E5C-A892-4558-AFC6-F3EE7563B06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5551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88016-9012-4E71-85E1-C343ECB293C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6659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3FBD5-773F-4184-9CA1-D05ECB93F84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6379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F93E3-9BE1-4E3D-9A30-2BC6C584FCE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9639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28939E-F4DE-4F6C-9D8A-0A69764813C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26847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82630A-246D-4ED1-BF81-9F0DA8D356D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25989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8C89F0-D200-4BE8-BB0C-D78B371481F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6165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0A5D1-535D-4E3C-9EEF-F9296262907C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00792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2B4AEC-8E46-40E8-A731-423347E8304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1217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07DD5C-DCF1-4409-9B1B-1B8417C4943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3899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5AA18B-AA53-4117-B299-9DE8830011AF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883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5AA18B-AA53-4117-B299-9DE8830011AF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69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5AA18B-AA53-4117-B299-9DE8830011AF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2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52F5BB2-8774-4A81-B207-CD2E04D14765}" type="datetimeFigureOut">
              <a:rPr lang="ru-RU" smtClean="0"/>
              <a:t>09.03.2020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2299797-3649-412F-8C33-6EBC561330E5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13" Type="http://schemas.openxmlformats.org/officeDocument/2006/relationships/image" Target="../media/image13.png"/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12" Type="http://schemas.openxmlformats.org/officeDocument/2006/relationships/image" Target="../media/image12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6.gif"/><Relationship Id="rId11" Type="http://schemas.openxmlformats.org/officeDocument/2006/relationships/image" Target="../media/image11.gif"/><Relationship Id="rId5" Type="http://schemas.openxmlformats.org/officeDocument/2006/relationships/image" Target="../media/image5.gif"/><Relationship Id="rId10" Type="http://schemas.openxmlformats.org/officeDocument/2006/relationships/image" Target="../media/image10.gif"/><Relationship Id="rId4" Type="http://schemas.openxmlformats.org/officeDocument/2006/relationships/image" Target="../media/image4.jpeg"/><Relationship Id="rId9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2.wav"/><Relationship Id="rId6" Type="http://schemas.openxmlformats.org/officeDocument/2006/relationships/image" Target="../media/image13.png"/><Relationship Id="rId11" Type="http://schemas.openxmlformats.org/officeDocument/2006/relationships/image" Target="../media/image21.png"/><Relationship Id="rId5" Type="http://schemas.openxmlformats.org/officeDocument/2006/relationships/image" Target="../media/image16.jpeg"/><Relationship Id="rId10" Type="http://schemas.openxmlformats.org/officeDocument/2006/relationships/image" Target="../media/image20.png"/><Relationship Id="rId4" Type="http://schemas.openxmlformats.org/officeDocument/2006/relationships/image" Target="../media/image15.jpe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Орфографическая разминка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07182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0"/>
            <a:ext cx="8100392" cy="68580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/>
              <a:t>Горы, еще (не) </a:t>
            </a:r>
            <a:r>
              <a:rPr lang="ru-RU" dirty="0" err="1" smtClean="0"/>
              <a:t>освеще</a:t>
            </a:r>
            <a:r>
              <a:rPr lang="ru-RU" dirty="0" smtClean="0"/>
              <a:t>(</a:t>
            </a:r>
            <a:r>
              <a:rPr lang="ru-RU" dirty="0" err="1" smtClean="0"/>
              <a:t>н,нн</a:t>
            </a:r>
            <a:r>
              <a:rPr lang="ru-RU" dirty="0" smtClean="0"/>
              <a:t>)</a:t>
            </a:r>
            <a:r>
              <a:rPr lang="ru-RU" dirty="0" err="1" smtClean="0"/>
              <a:t>ые</a:t>
            </a:r>
            <a:r>
              <a:rPr lang="ru-RU" dirty="0" smtClean="0"/>
              <a:t> солнцем, выделялись на просветлевшем небе. На темном фоне гор, покрытых (не)проходимыми лесами, проносились клочья тумана, а внизу стояли (не)</a:t>
            </a:r>
            <a:r>
              <a:rPr lang="ru-RU" dirty="0" err="1" smtClean="0"/>
              <a:t>проница</a:t>
            </a:r>
            <a:r>
              <a:rPr lang="ru-RU" dirty="0" smtClean="0"/>
              <a:t>…</a:t>
            </a:r>
            <a:r>
              <a:rPr lang="ru-RU" dirty="0" err="1" smtClean="0"/>
              <a:t>мые</a:t>
            </a:r>
            <a:r>
              <a:rPr lang="ru-RU" dirty="0" smtClean="0"/>
              <a:t> сумерки. Река Лена, еще (не)скова(</a:t>
            </a:r>
            <a:r>
              <a:rPr lang="ru-RU" dirty="0" err="1" smtClean="0"/>
              <a:t>н,нн</a:t>
            </a:r>
            <a:r>
              <a:rPr lang="ru-RU" dirty="0" smtClean="0"/>
              <a:t>)</a:t>
            </a:r>
            <a:r>
              <a:rPr lang="ru-RU" dirty="0" err="1" smtClean="0"/>
              <a:t>ая</a:t>
            </a:r>
            <a:r>
              <a:rPr lang="ru-RU" dirty="0" smtClean="0"/>
              <a:t> льдом, мрачно катила свинцовые воды. Вдруг на учесе вспыхнули и засветились верхушки лиственниц, еще (не) потерявших игл. Первый луч еще (не)взошедшего для нас солнца коснулся утеса. (Не)вид…мое солнце посылало нам свои лучи.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718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620688"/>
            <a:ext cx="7571184" cy="5505475"/>
          </a:xfrm>
        </p:spPr>
        <p:txBody>
          <a:bodyPr/>
          <a:lstStyle/>
          <a:p>
            <a:r>
              <a:rPr lang="ru-RU" dirty="0"/>
              <a:t>еще (не) </a:t>
            </a:r>
            <a:r>
              <a:rPr lang="ru-RU" dirty="0" smtClean="0"/>
              <a:t>освещенные солнцем</a:t>
            </a:r>
          </a:p>
          <a:p>
            <a:r>
              <a:rPr lang="ru-RU" dirty="0"/>
              <a:t>(</a:t>
            </a:r>
            <a:r>
              <a:rPr lang="ru-RU" dirty="0" smtClean="0"/>
              <a:t>не)проницаемые сумерки</a:t>
            </a:r>
          </a:p>
          <a:p>
            <a:r>
              <a:rPr lang="ru-RU" dirty="0"/>
              <a:t>еще (</a:t>
            </a:r>
            <a:r>
              <a:rPr lang="ru-RU" dirty="0" smtClean="0"/>
              <a:t>не)скованная льдом</a:t>
            </a:r>
          </a:p>
          <a:p>
            <a:r>
              <a:rPr lang="ru-RU" dirty="0"/>
              <a:t>еще (не) потерявших </a:t>
            </a:r>
            <a:r>
              <a:rPr lang="ru-RU" dirty="0" smtClean="0"/>
              <a:t>игл</a:t>
            </a:r>
          </a:p>
          <a:p>
            <a:r>
              <a:rPr lang="ru-RU" dirty="0"/>
              <a:t>еще (не)взошедшего для нас солнца</a:t>
            </a:r>
          </a:p>
        </p:txBody>
      </p:sp>
    </p:spTree>
    <p:extLst>
      <p:ext uri="{BB962C8B-B14F-4D97-AF65-F5344CB8AC3E}">
        <p14:creationId xmlns:p14="http://schemas.microsoft.com/office/powerpoint/2010/main" val="2789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/>
              <a:t>Слитное и раздельное написание </a:t>
            </a:r>
            <a:r>
              <a:rPr lang="ru-RU" sz="4400" b="1" dirty="0" smtClean="0">
                <a:solidFill>
                  <a:srgbClr val="FF0000"/>
                </a:solidFill>
              </a:rPr>
              <a:t>не</a:t>
            </a:r>
            <a:r>
              <a:rPr lang="ru-RU" sz="4400" b="1" dirty="0" smtClean="0"/>
              <a:t> с причастиями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1773362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764704"/>
            <a:ext cx="7653536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/>
              <a:t>Цель урока: </a:t>
            </a:r>
          </a:p>
          <a:p>
            <a:pPr marL="0" indent="0">
              <a:buNone/>
            </a:pPr>
            <a:r>
              <a:rPr lang="ru-RU" sz="4000" b="1" dirty="0" smtClean="0"/>
              <a:t>изучить условия выбора слитного и раздельного написания не с причастиями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28517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643192" cy="1556792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Объясните правописание не с существительными, прилагательными и глаголами (работа в парах)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600200"/>
            <a:ext cx="7571184" cy="506916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dirty="0"/>
              <a:t>(</a:t>
            </a:r>
            <a:r>
              <a:rPr lang="ru-RU" dirty="0" smtClean="0"/>
              <a:t>Не)</a:t>
            </a:r>
            <a:r>
              <a:rPr lang="ru-RU" dirty="0" err="1" smtClean="0"/>
              <a:t>настная</a:t>
            </a:r>
            <a:r>
              <a:rPr lang="ru-RU" dirty="0" smtClean="0"/>
              <a:t> </a:t>
            </a:r>
            <a:r>
              <a:rPr lang="ru-RU" dirty="0"/>
              <a:t>погода</a:t>
            </a:r>
          </a:p>
          <a:p>
            <a:pPr marL="0" lvl="0" indent="0">
              <a:buNone/>
            </a:pPr>
            <a:r>
              <a:rPr lang="ru-RU" dirty="0"/>
              <a:t>(</a:t>
            </a:r>
            <a:r>
              <a:rPr lang="ru-RU" dirty="0" smtClean="0"/>
              <a:t>Не)верное </a:t>
            </a:r>
            <a:r>
              <a:rPr lang="ru-RU" dirty="0"/>
              <a:t>решение</a:t>
            </a:r>
          </a:p>
          <a:p>
            <a:pPr marL="0" lvl="0" indent="0">
              <a:buNone/>
            </a:pPr>
            <a:r>
              <a:rPr lang="ru-RU" dirty="0"/>
              <a:t>(</a:t>
            </a:r>
            <a:r>
              <a:rPr lang="ru-RU" dirty="0" smtClean="0"/>
              <a:t>Не)длинный</a:t>
            </a:r>
            <a:r>
              <a:rPr lang="ru-RU" dirty="0"/>
              <a:t>, а короткий рассказ</a:t>
            </a:r>
          </a:p>
          <a:p>
            <a:pPr marL="0" lvl="0" indent="0">
              <a:buNone/>
            </a:pPr>
            <a:r>
              <a:rPr lang="ru-RU" dirty="0"/>
              <a:t>(</a:t>
            </a:r>
            <a:r>
              <a:rPr lang="ru-RU" dirty="0" smtClean="0"/>
              <a:t>Не)</a:t>
            </a:r>
            <a:r>
              <a:rPr lang="ru-RU" dirty="0" err="1" smtClean="0"/>
              <a:t>доумение</a:t>
            </a:r>
            <a:endParaRPr lang="ru-RU" dirty="0"/>
          </a:p>
          <a:p>
            <a:pPr marL="0" lvl="0" indent="0">
              <a:buNone/>
            </a:pPr>
            <a:r>
              <a:rPr lang="ru-RU" dirty="0"/>
              <a:t>(</a:t>
            </a:r>
            <a:r>
              <a:rPr lang="ru-RU" dirty="0" smtClean="0"/>
              <a:t>Не)правда</a:t>
            </a:r>
            <a:endParaRPr lang="ru-RU" dirty="0"/>
          </a:p>
          <a:p>
            <a:pPr marL="0" lvl="0" indent="0">
              <a:buNone/>
            </a:pPr>
            <a:r>
              <a:rPr lang="ru-RU" dirty="0"/>
              <a:t>(</a:t>
            </a:r>
            <a:r>
              <a:rPr lang="ru-RU" dirty="0" smtClean="0"/>
              <a:t>Не)друг</a:t>
            </a:r>
            <a:r>
              <a:rPr lang="ru-RU" dirty="0"/>
              <a:t>, просто знакомый</a:t>
            </a:r>
          </a:p>
          <a:p>
            <a:pPr marL="0" lvl="0" indent="0">
              <a:buNone/>
            </a:pPr>
            <a:r>
              <a:rPr lang="ru-RU" dirty="0"/>
              <a:t>(</a:t>
            </a:r>
            <a:r>
              <a:rPr lang="ru-RU" dirty="0" smtClean="0"/>
              <a:t>Не)</a:t>
            </a:r>
            <a:r>
              <a:rPr lang="ru-RU" dirty="0" err="1" smtClean="0"/>
              <a:t>навидел</a:t>
            </a:r>
            <a:endParaRPr lang="ru-RU" dirty="0"/>
          </a:p>
          <a:p>
            <a:pPr marL="0" lvl="0" indent="0">
              <a:buNone/>
            </a:pPr>
            <a:r>
              <a:rPr lang="ru-RU" dirty="0"/>
              <a:t>(</a:t>
            </a:r>
            <a:r>
              <a:rPr lang="ru-RU" dirty="0" smtClean="0"/>
              <a:t>Не)сделал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2085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7571184" cy="105273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Проверьте!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052736"/>
            <a:ext cx="7571184" cy="561662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Ненастная </a:t>
            </a:r>
            <a:r>
              <a:rPr lang="ru-RU" dirty="0">
                <a:solidFill>
                  <a:prstClr val="black"/>
                </a:solidFill>
              </a:rPr>
              <a:t>погода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Неверное </a:t>
            </a:r>
            <a:r>
              <a:rPr lang="ru-RU" dirty="0">
                <a:solidFill>
                  <a:prstClr val="black"/>
                </a:solidFill>
              </a:rPr>
              <a:t>решение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Не  длинный</a:t>
            </a:r>
            <a:r>
              <a:rPr lang="ru-RU" dirty="0">
                <a:solidFill>
                  <a:prstClr val="black"/>
                </a:solidFill>
              </a:rPr>
              <a:t>, а короткий рассказ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Ненастье</a:t>
            </a:r>
            <a:endParaRPr lang="ru-RU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Неправда</a:t>
            </a:r>
            <a:endParaRPr lang="ru-RU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Не  друг</a:t>
            </a:r>
            <a:r>
              <a:rPr lang="ru-RU" dirty="0">
                <a:solidFill>
                  <a:prstClr val="black"/>
                </a:solidFill>
              </a:rPr>
              <a:t>, просто знакомый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Ненавидел</a:t>
            </a:r>
            <a:endParaRPr lang="ru-RU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ru-RU" dirty="0" smtClean="0">
                <a:solidFill>
                  <a:prstClr val="black"/>
                </a:solidFill>
              </a:rPr>
              <a:t>Не  сделал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24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solidFill>
                  <a:schemeClr val="tx1"/>
                </a:solidFill>
              </a:rPr>
              <a:t>Работа с таблицей</a:t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4000" dirty="0" smtClean="0">
                <a:solidFill>
                  <a:srgbClr val="FF0000"/>
                </a:solidFill>
              </a:rPr>
              <a:t>Правописание не с причастиями</a:t>
            </a:r>
            <a:endParaRPr lang="ru-RU" sz="4000" dirty="0">
              <a:solidFill>
                <a:srgbClr val="FF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7915109"/>
              </p:ext>
            </p:extLst>
          </p:nvPr>
        </p:nvGraphicFramePr>
        <p:xfrm>
          <a:off x="1115616" y="1556792"/>
          <a:ext cx="7344815" cy="2722208"/>
        </p:xfrm>
        <a:graphic>
          <a:graphicData uri="http://schemas.openxmlformats.org/drawingml/2006/table">
            <a:tbl>
              <a:tblPr firstRow="1" firstCol="1" bandRow="1"/>
              <a:tblGrid>
                <a:gridCol w="3672024"/>
                <a:gridCol w="3672791"/>
              </a:tblGrid>
              <a:tr h="7920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Слитно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Раздельно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603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808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Заполнить таблицу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600200"/>
            <a:ext cx="7571184" cy="4853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1)Недоумевающий взгляд; </a:t>
            </a:r>
            <a:r>
              <a:rPr lang="ru-RU" dirty="0">
                <a:latin typeface="Calibri"/>
                <a:ea typeface="Calibri"/>
                <a:cs typeface="Times New Roman"/>
              </a:rPr>
              <a:t>недоумевающий от удивления </a:t>
            </a:r>
            <a:r>
              <a:rPr lang="ru-RU" dirty="0" smtClean="0">
                <a:latin typeface="Calibri"/>
                <a:ea typeface="Calibri"/>
                <a:cs typeface="Times New Roman"/>
              </a:rPr>
              <a:t>взгляд;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2) не прочитанная, а  просмотренная книга; </a:t>
            </a:r>
          </a:p>
          <a:p>
            <a:pPr marL="0" indent="0">
              <a:buNone/>
            </a:pPr>
            <a:r>
              <a:rPr lang="ru-RU" dirty="0" smtClean="0"/>
              <a:t>3) нескошенные луга; не скошенные вовремя луга; нескованные берега; не скованные льдом берега;</a:t>
            </a:r>
          </a:p>
          <a:p>
            <a:pPr marL="0" indent="0">
              <a:buNone/>
            </a:pPr>
            <a:r>
              <a:rPr lang="ru-RU" dirty="0" smtClean="0"/>
              <a:t>4) улица </a:t>
            </a:r>
            <a:r>
              <a:rPr lang="ru-RU" dirty="0"/>
              <a:t>не </a:t>
            </a:r>
            <a:r>
              <a:rPr lang="ru-RU" dirty="0" smtClean="0"/>
              <a:t>освещена.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943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99FF"/>
            </a:gs>
            <a:gs pos="50000">
              <a:schemeClr val="bg1"/>
            </a:gs>
            <a:gs pos="100000">
              <a:srgbClr val="3399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ost-6773-116319099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" t="6056" r="8130" b="19731"/>
          <a:stretch>
            <a:fillRect/>
          </a:stretch>
        </p:blipFill>
        <p:spPr bwMode="auto">
          <a:xfrm rot="682518" flipH="1">
            <a:off x="6011863" y="2636838"/>
            <a:ext cx="2808287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WordArt 4"/>
          <p:cNvSpPr>
            <a:spLocks noChangeArrowheads="1" noChangeShapeType="1" noTextEdit="1"/>
          </p:cNvSpPr>
          <p:nvPr/>
        </p:nvSpPr>
        <p:spPr bwMode="auto">
          <a:xfrm>
            <a:off x="611188" y="1628775"/>
            <a:ext cx="7993062" cy="26209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Deflate">
              <a:avLst>
                <a:gd name="adj" fmla="val 15931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kern="10" smtClean="0">
                <a:solidFill>
                  <a:srgbClr val="000080"/>
                </a:solidFill>
                <a:cs typeface="Arial"/>
              </a:rPr>
              <a:t>Электронные физминутки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kern="10" smtClean="0">
                <a:solidFill>
                  <a:srgbClr val="000080"/>
                </a:solidFill>
                <a:cs typeface="Arial"/>
              </a:rPr>
              <a:t>для глаз</a:t>
            </a:r>
          </a:p>
        </p:txBody>
      </p:sp>
      <p:pic>
        <p:nvPicPr>
          <p:cNvPr id="2052" name="Picture 5" descr="post-6773-116319099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2" t="6056" r="8130" b="19731"/>
          <a:stretch>
            <a:fillRect/>
          </a:stretch>
        </p:blipFill>
        <p:spPr bwMode="auto">
          <a:xfrm rot="-421179">
            <a:off x="468313" y="2636838"/>
            <a:ext cx="2735262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Line 6"/>
          <p:cNvSpPr>
            <a:spLocks noChangeShapeType="1"/>
          </p:cNvSpPr>
          <p:nvPr/>
        </p:nvSpPr>
        <p:spPr bwMode="auto">
          <a:xfrm flipV="1">
            <a:off x="19050" y="0"/>
            <a:ext cx="0" cy="6858000"/>
          </a:xfrm>
          <a:prstGeom prst="line">
            <a:avLst/>
          </a:prstGeom>
          <a:noFill/>
          <a:ln w="1270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2054" name="Line 7"/>
          <p:cNvSpPr>
            <a:spLocks noChangeShapeType="1"/>
          </p:cNvSpPr>
          <p:nvPr/>
        </p:nvSpPr>
        <p:spPr bwMode="auto">
          <a:xfrm flipV="1">
            <a:off x="9144000" y="0"/>
            <a:ext cx="0" cy="6858000"/>
          </a:xfrm>
          <a:prstGeom prst="line">
            <a:avLst/>
          </a:prstGeom>
          <a:noFill/>
          <a:ln w="1270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2055" name="Line 8"/>
          <p:cNvSpPr>
            <a:spLocks noChangeShapeType="1"/>
          </p:cNvSpPr>
          <p:nvPr/>
        </p:nvSpPr>
        <p:spPr bwMode="auto">
          <a:xfrm>
            <a:off x="0" y="6858000"/>
            <a:ext cx="9144000" cy="0"/>
          </a:xfrm>
          <a:prstGeom prst="line">
            <a:avLst/>
          </a:prstGeom>
          <a:noFill/>
          <a:ln w="1270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2056" name="Line 9"/>
          <p:cNvSpPr>
            <a:spLocks noChangeShapeType="1"/>
          </p:cNvSpPr>
          <p:nvPr/>
        </p:nvSpPr>
        <p:spPr bwMode="auto">
          <a:xfrm>
            <a:off x="0" y="44450"/>
            <a:ext cx="9144000" cy="0"/>
          </a:xfrm>
          <a:prstGeom prst="line">
            <a:avLst/>
          </a:prstGeom>
          <a:noFill/>
          <a:ln w="127000">
            <a:solidFill>
              <a:srgbClr val="33339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82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black4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55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6" descr="black4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0"/>
            <a:ext cx="4787900" cy="355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7" descr="black4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0413"/>
            <a:ext cx="4572000" cy="355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8" descr="black4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300413"/>
            <a:ext cx="4787900" cy="355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6" name="AutoShape 10"/>
          <p:cNvSpPr>
            <a:spLocks noChangeArrowheads="1"/>
          </p:cNvSpPr>
          <p:nvPr/>
        </p:nvSpPr>
        <p:spPr bwMode="auto">
          <a:xfrm rot="-2453948">
            <a:off x="2987675" y="1989138"/>
            <a:ext cx="3384550" cy="3314700"/>
          </a:xfrm>
          <a:prstGeom prst="star4">
            <a:avLst>
              <a:gd name="adj" fmla="val 11542"/>
            </a:avLst>
          </a:prstGeom>
          <a:gradFill rotWithShape="1">
            <a:gsLst>
              <a:gs pos="0">
                <a:srgbClr val="990099"/>
              </a:gs>
              <a:gs pos="100000">
                <a:srgbClr val="FF00FF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9225" name="AutoShape 9"/>
          <p:cNvSpPr>
            <a:spLocks noChangeArrowheads="1"/>
          </p:cNvSpPr>
          <p:nvPr/>
        </p:nvSpPr>
        <p:spPr bwMode="auto">
          <a:xfrm>
            <a:off x="3276600" y="2060575"/>
            <a:ext cx="2736850" cy="2954338"/>
          </a:xfrm>
          <a:prstGeom prst="star4">
            <a:avLst>
              <a:gd name="adj" fmla="val 11542"/>
            </a:avLst>
          </a:prstGeom>
          <a:gradFill rotWithShape="1">
            <a:gsLst>
              <a:gs pos="0">
                <a:schemeClr val="accent1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9227" name="AutoShape 11"/>
          <p:cNvSpPr>
            <a:spLocks noChangeArrowheads="1"/>
          </p:cNvSpPr>
          <p:nvPr/>
        </p:nvSpPr>
        <p:spPr bwMode="auto">
          <a:xfrm rot="-1728264">
            <a:off x="6084888" y="765175"/>
            <a:ext cx="1795462" cy="1603375"/>
          </a:xfrm>
          <a:prstGeom prst="star5">
            <a:avLst/>
          </a:prstGeom>
          <a:gradFill rotWithShape="1">
            <a:gsLst>
              <a:gs pos="0">
                <a:schemeClr val="bg1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pic>
        <p:nvPicPr>
          <p:cNvPr id="9219" name="Picture 3" descr="05_moon_meteorit_alh-8100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838" y="0"/>
            <a:ext cx="1404938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13" descr="05_moon_meteorit_alh-8100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4975" y="0"/>
            <a:ext cx="1404938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1" name="AutoShape 15"/>
          <p:cNvSpPr>
            <a:spLocks noChangeArrowheads="1"/>
          </p:cNvSpPr>
          <p:nvPr/>
        </p:nvSpPr>
        <p:spPr bwMode="auto">
          <a:xfrm>
            <a:off x="1042988" y="4797425"/>
            <a:ext cx="936625" cy="863600"/>
          </a:xfrm>
          <a:prstGeom prst="star5">
            <a:avLst/>
          </a:prstGeom>
          <a:gradFill rotWithShape="1">
            <a:gsLst>
              <a:gs pos="0">
                <a:srgbClr val="6699FF"/>
              </a:gs>
              <a:gs pos="100000">
                <a:srgbClr val="00FF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233" name="AutoShape 17"/>
          <p:cNvSpPr>
            <a:spLocks noChangeArrowheads="1"/>
          </p:cNvSpPr>
          <p:nvPr/>
        </p:nvSpPr>
        <p:spPr bwMode="auto">
          <a:xfrm>
            <a:off x="3635375" y="549275"/>
            <a:ext cx="1223963" cy="1079500"/>
          </a:xfrm>
          <a:prstGeom prst="star5">
            <a:avLst/>
          </a:prstGeom>
          <a:gradFill rotWithShape="1">
            <a:gsLst>
              <a:gs pos="0">
                <a:srgbClr val="FFFF66"/>
              </a:gs>
              <a:gs pos="100000">
                <a:srgbClr val="00FF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234" name="AutoShape 18"/>
          <p:cNvSpPr>
            <a:spLocks noChangeArrowheads="1"/>
          </p:cNvSpPr>
          <p:nvPr/>
        </p:nvSpPr>
        <p:spPr bwMode="auto">
          <a:xfrm rot="-1624394">
            <a:off x="6283325" y="3414713"/>
            <a:ext cx="1731963" cy="1655762"/>
          </a:xfrm>
          <a:prstGeom prst="star5">
            <a:avLst/>
          </a:prstGeom>
          <a:gradFill rotWithShape="1">
            <a:gsLst>
              <a:gs pos="0">
                <a:srgbClr val="FF0066"/>
              </a:gs>
              <a:gs pos="100000">
                <a:srgbClr val="CC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235" name="AutoShape 19"/>
          <p:cNvSpPr>
            <a:spLocks noChangeArrowheads="1"/>
          </p:cNvSpPr>
          <p:nvPr/>
        </p:nvSpPr>
        <p:spPr bwMode="auto">
          <a:xfrm rot="-1624394">
            <a:off x="779463" y="1011238"/>
            <a:ext cx="1587500" cy="1511300"/>
          </a:xfrm>
          <a:prstGeom prst="star5">
            <a:avLst/>
          </a:prstGeom>
          <a:gradFill rotWithShape="1">
            <a:gsLst>
              <a:gs pos="0">
                <a:srgbClr val="990099"/>
              </a:gs>
              <a:gs pos="100000">
                <a:srgbClr val="FF99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236" name="AutoShape 20"/>
          <p:cNvSpPr>
            <a:spLocks noChangeArrowheads="1"/>
          </p:cNvSpPr>
          <p:nvPr/>
        </p:nvSpPr>
        <p:spPr bwMode="auto">
          <a:xfrm rot="-1624394">
            <a:off x="3567113" y="4805363"/>
            <a:ext cx="1873250" cy="1736725"/>
          </a:xfrm>
          <a:prstGeom prst="star5">
            <a:avLst/>
          </a:prstGeom>
          <a:gradFill rotWithShape="1">
            <a:gsLst>
              <a:gs pos="0">
                <a:srgbClr val="33CC33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pic>
        <p:nvPicPr>
          <p:cNvPr id="9237" name="Picture 21" descr="earth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076700"/>
            <a:ext cx="151130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Picture 22" descr="42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860800"/>
            <a:ext cx="792163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9" name="Picture 23" descr="mars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205038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0" name="Picture 24" descr="112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3213100"/>
            <a:ext cx="10795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1" name="Picture 25" descr="upiter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708025"/>
            <a:ext cx="935038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2" name="Picture 26" descr="r4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3337" y="5857875"/>
            <a:ext cx="1428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5" name="Picture 29" descr="r4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8913"/>
            <a:ext cx="1428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6" name="Picture 30" descr="r4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88288" y="617538"/>
            <a:ext cx="14287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8" name="Picture 32" descr="r7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096382">
            <a:off x="4211638" y="1700213"/>
            <a:ext cx="165735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9" name="Picture 33" descr="56r2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1600" y="0"/>
            <a:ext cx="13716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0" name="прин2474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принц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62372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1218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25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1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4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34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39" presetID="10" presetClass="entr" presetSubtype="0" repeatCount="4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43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4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5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9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7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1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1500"/>
                            </p:stCondLst>
                            <p:childTnLst>
                              <p:par>
                                <p:cTn id="8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1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90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9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10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0.00035 -0.80532 " pathEditMode="relative" rAng="0" ptsTypes="AA">
                                      <p:cBhvr>
                                        <p:cTn id="106" dur="3000" fill="hold"/>
                                        <p:tgtEl>
                                          <p:spTgt spid="9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4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10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9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96296E-6 L 0.80382 -0.01018 " pathEditMode="relative" rAng="0" ptsTypes="AA">
                                      <p:cBhvr>
                                        <p:cTn id="115" dur="3000" fill="hold"/>
                                        <p:tgtEl>
                                          <p:spTgt spid="92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91" y="-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415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9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9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445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45500"/>
                            </p:stCondLst>
                            <p:childTnLst>
                              <p:par>
                                <p:cTn id="1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" presetClass="path" presetSubtype="0" repeatCount="4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77 -0.01991 C 0.02951 0.0875 -0.01042 0.2169 -0.09566 0.26829 C -0.1809 0.32084 -0.28021 0.27384 -0.31649 0.16667 C -0.35295 0.05926 -0.31319 -0.06944 -0.2276 -0.12106 C -0.14236 -0.17245 -0.0434 -0.12731 -0.00677 -0.01991 Z " pathEditMode="relative" rAng="3942850" ptsTypes="fffff">
                                      <p:cBhvr>
                                        <p:cTn id="136" dur="3000" spd="-1000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69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 nodeType="afterGroup">
                            <p:stCondLst>
                              <p:cond delay="57500"/>
                            </p:stCondLst>
                            <p:childTnLst>
                              <p:par>
                                <p:cTn id="1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850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 nodeType="afterGroup">
                            <p:stCondLst>
                              <p:cond delay="595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 nodeType="afterGroup">
                            <p:stCondLst>
                              <p:cond delay="60500"/>
                            </p:stCondLst>
                            <p:childTnLst>
                              <p:par>
                                <p:cTn id="15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 nodeType="afterGroup">
                            <p:stCondLst>
                              <p:cond delay="63500"/>
                            </p:stCondLst>
                            <p:childTnLst>
                              <p:par>
                                <p:cTn id="155" presetID="10" presetClass="entr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9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 nodeType="afterGroup">
                            <p:stCondLst>
                              <p:cond delay="66500"/>
                            </p:stCondLst>
                            <p:childTnLst>
                              <p:par>
                                <p:cTn id="15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44444E-6 L -0.13385 0.30463 " pathEditMode="relative" rAng="0" ptsTypes="AA">
                                      <p:cBhvr>
                                        <p:cTn id="160" dur="3000" fill="hold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15231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2" dur="3000" fill="hold"/>
                                        <p:tgtEl>
                                          <p:spTgt spid="924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 nodeType="afterGroup">
                            <p:stCondLst>
                              <p:cond delay="69500"/>
                            </p:stCondLst>
                            <p:childTnLst>
                              <p:par>
                                <p:cTn id="16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5" dur="2000" fill="hold"/>
                                        <p:tgtEl>
                                          <p:spTgt spid="92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71500"/>
                            </p:stCondLst>
                            <p:childTnLst>
                              <p:par>
                                <p:cTn id="1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10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725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10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10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10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73500"/>
                            </p:stCondLst>
                            <p:childTnLst>
                              <p:par>
                                <p:cTn id="1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/>
                                        <p:tgtEl>
                                          <p:spTgt spid="92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 nodeType="afterGroup">
                            <p:stCondLst>
                              <p:cond delay="74000"/>
                            </p:stCondLst>
                            <p:childTnLst>
                              <p:par>
                                <p:cTn id="1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20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8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50"/>
                </p:tgtEl>
              </p:cMediaNode>
            </p:audio>
          </p:childTnLst>
        </p:cTn>
      </p:par>
    </p:tnLst>
    <p:bldLst>
      <p:bldP spid="9226" grpId="0" animBg="1"/>
      <p:bldP spid="9226" grpId="1" animBg="1"/>
      <p:bldP spid="9226" grpId="2" animBg="1"/>
      <p:bldP spid="9225" grpId="0" animBg="1"/>
      <p:bldP spid="9225" grpId="1" animBg="1"/>
      <p:bldP spid="9225" grpId="2" animBg="1"/>
      <p:bldP spid="9227" grpId="0" animBg="1"/>
      <p:bldP spid="9227" grpId="1" animBg="1"/>
      <p:bldP spid="9227" grpId="2" animBg="1"/>
      <p:bldP spid="9231" grpId="0" animBg="1"/>
      <p:bldP spid="9231" grpId="1" animBg="1"/>
      <p:bldP spid="9233" grpId="0" animBg="1"/>
      <p:bldP spid="9233" grpId="1" animBg="1"/>
      <p:bldP spid="9234" grpId="0" animBg="1"/>
      <p:bldP spid="9234" grpId="1" animBg="1"/>
      <p:bldP spid="9235" grpId="0" animBg="1"/>
      <p:bldP spid="9235" grpId="1" animBg="1"/>
      <p:bldP spid="9236" grpId="0" animBg="1"/>
      <p:bldP spid="923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66FF"/>
            </a:gs>
            <a:gs pos="50000">
              <a:srgbClr val="99CCFF"/>
            </a:gs>
            <a:gs pos="100000">
              <a:srgbClr val="66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74" name="AutoShape 38"/>
          <p:cNvSpPr>
            <a:spLocks noChangeArrowheads="1"/>
          </p:cNvSpPr>
          <p:nvPr/>
        </p:nvSpPr>
        <p:spPr bwMode="auto">
          <a:xfrm rot="510243">
            <a:off x="465138" y="1665288"/>
            <a:ext cx="2663825" cy="1504950"/>
          </a:xfrm>
          <a:prstGeom prst="cloudCallout">
            <a:avLst>
              <a:gd name="adj1" fmla="val -16060"/>
              <a:gd name="adj2" fmla="val 20745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4376" name="AutoShape 40"/>
          <p:cNvSpPr>
            <a:spLocks noChangeArrowheads="1"/>
          </p:cNvSpPr>
          <p:nvPr/>
        </p:nvSpPr>
        <p:spPr bwMode="auto">
          <a:xfrm rot="510243">
            <a:off x="2263775" y="4487863"/>
            <a:ext cx="3024188" cy="1612900"/>
          </a:xfrm>
          <a:prstGeom prst="cloudCallout">
            <a:avLst>
              <a:gd name="adj1" fmla="val -91597"/>
              <a:gd name="adj2" fmla="val 44644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4349" name="AutoShape 13"/>
          <p:cNvSpPr>
            <a:spLocks noChangeArrowheads="1"/>
          </p:cNvSpPr>
          <p:nvPr/>
        </p:nvSpPr>
        <p:spPr bwMode="auto">
          <a:xfrm>
            <a:off x="9685338" y="260350"/>
            <a:ext cx="2951162" cy="1873250"/>
          </a:xfrm>
          <a:prstGeom prst="cloudCallout">
            <a:avLst>
              <a:gd name="adj1" fmla="val -51722"/>
              <a:gd name="adj2" fmla="val 28981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pic>
        <p:nvPicPr>
          <p:cNvPr id="14358" name="Picture 22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938" y="0"/>
            <a:ext cx="100806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9" name="Picture 23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981075"/>
            <a:ext cx="100806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0" name="Picture 24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2060575"/>
            <a:ext cx="100806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1" name="Picture 25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997200"/>
            <a:ext cx="100806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2" name="Picture 26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860800"/>
            <a:ext cx="100806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3" name="Picture 27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4797425"/>
            <a:ext cx="1008063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4" name="Picture 28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849938"/>
            <a:ext cx="100806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5" name="Picture 29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59607">
            <a:off x="8135938" y="5849938"/>
            <a:ext cx="100806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6" name="Picture 30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49210">
            <a:off x="6732588" y="4941888"/>
            <a:ext cx="1008062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7" name="Picture 31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05796">
            <a:off x="5364162" y="3860801"/>
            <a:ext cx="100806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8" name="Picture 32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61115">
            <a:off x="4284662" y="2924176"/>
            <a:ext cx="100806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9" name="Picture 33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81524">
            <a:off x="2916237" y="2060576"/>
            <a:ext cx="100806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0" name="Picture 34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26024">
            <a:off x="1619251" y="1125537"/>
            <a:ext cx="100806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1" name="Picture 35" descr="j04339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25289">
            <a:off x="323851" y="188912"/>
            <a:ext cx="1008062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72" name="AutoShape 36"/>
          <p:cNvSpPr>
            <a:spLocks noChangeArrowheads="1"/>
          </p:cNvSpPr>
          <p:nvPr/>
        </p:nvSpPr>
        <p:spPr bwMode="auto">
          <a:xfrm>
            <a:off x="-2700338" y="4149725"/>
            <a:ext cx="2374900" cy="1800225"/>
          </a:xfrm>
          <a:prstGeom prst="cloudCallout">
            <a:avLst>
              <a:gd name="adj1" fmla="val -67648"/>
              <a:gd name="adj2" fmla="val 31833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4375" name="AutoShape 39"/>
          <p:cNvSpPr>
            <a:spLocks noChangeArrowheads="1"/>
          </p:cNvSpPr>
          <p:nvPr/>
        </p:nvSpPr>
        <p:spPr bwMode="auto">
          <a:xfrm rot="510243">
            <a:off x="3630613" y="230188"/>
            <a:ext cx="2736850" cy="1504950"/>
          </a:xfrm>
          <a:prstGeom prst="cloudCallout">
            <a:avLst>
              <a:gd name="adj1" fmla="val -103481"/>
              <a:gd name="adj2" fmla="val -1704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4377" name="AutoShape 41"/>
          <p:cNvSpPr>
            <a:spLocks noChangeArrowheads="1"/>
          </p:cNvSpPr>
          <p:nvPr/>
        </p:nvSpPr>
        <p:spPr bwMode="auto">
          <a:xfrm rot="510243">
            <a:off x="5797550" y="2738438"/>
            <a:ext cx="2376488" cy="1144587"/>
          </a:xfrm>
          <a:prstGeom prst="cloudCallout">
            <a:avLst>
              <a:gd name="adj1" fmla="val -127273"/>
              <a:gd name="adj2" fmla="val 42097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4350" name="Oval 14"/>
          <p:cNvSpPr>
            <a:spLocks noChangeArrowheads="1"/>
          </p:cNvSpPr>
          <p:nvPr/>
        </p:nvSpPr>
        <p:spPr bwMode="auto">
          <a:xfrm>
            <a:off x="6804025" y="476250"/>
            <a:ext cx="1657350" cy="1655763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4351" name="Oval 15"/>
          <p:cNvSpPr>
            <a:spLocks noChangeArrowheads="1"/>
          </p:cNvSpPr>
          <p:nvPr/>
        </p:nvSpPr>
        <p:spPr bwMode="auto">
          <a:xfrm>
            <a:off x="3779838" y="2420938"/>
            <a:ext cx="1728787" cy="1727200"/>
          </a:xfrm>
          <a:prstGeom prst="ellipse">
            <a:avLst/>
          </a:prstGeom>
          <a:gradFill rotWithShape="1">
            <a:gsLst>
              <a:gs pos="0">
                <a:srgbClr val="FF0066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pic>
        <p:nvPicPr>
          <p:cNvPr id="14381" name="Picture 45" descr="мед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9388" y="260350"/>
            <a:ext cx="1619250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2" name="Picture 46" descr="ёж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1200" y="4149725"/>
            <a:ext cx="1341437" cy="169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84" name="AutoShape 48"/>
          <p:cNvSpPr>
            <a:spLocks noChangeArrowheads="1"/>
          </p:cNvSpPr>
          <p:nvPr/>
        </p:nvSpPr>
        <p:spPr bwMode="auto">
          <a:xfrm>
            <a:off x="2700338" y="2205038"/>
            <a:ext cx="4764087" cy="2876550"/>
          </a:xfrm>
          <a:prstGeom prst="cloudCallout">
            <a:avLst>
              <a:gd name="adj1" fmla="val -95833"/>
              <a:gd name="adj2" fmla="val 23255"/>
            </a:avLst>
          </a:prstGeom>
          <a:gradFill rotWithShape="1">
            <a:gsLst>
              <a:gs pos="0">
                <a:schemeClr val="accent1"/>
              </a:gs>
              <a:gs pos="100000">
                <a:schemeClr val="bg1"/>
              </a:gs>
            </a:gsLst>
            <a:path path="rect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pic>
        <p:nvPicPr>
          <p:cNvPr id="14383" name="Picture 47" descr="ёж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483351">
            <a:off x="3492500" y="2781300"/>
            <a:ext cx="1341438" cy="169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5" name="Picture 49" descr="мед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49500"/>
            <a:ext cx="1955800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6" name="обл2537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обл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63817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93" name="Picture 57" descr="2493def5ff6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20"/>
          <a:stretch>
            <a:fillRect/>
          </a:stretch>
        </p:blipFill>
        <p:spPr bwMode="auto">
          <a:xfrm rot="-1167255">
            <a:off x="1747838" y="2579688"/>
            <a:ext cx="2162175" cy="295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94" name="Picture 58" descr="2493def5ff6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352"/>
          <a:stretch>
            <a:fillRect/>
          </a:stretch>
        </p:blipFill>
        <p:spPr bwMode="auto">
          <a:xfrm rot="-1167255">
            <a:off x="3135313" y="4232275"/>
            <a:ext cx="16446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95" name="Picture 59" descr="2493def5ff6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643"/>
          <a:stretch>
            <a:fillRect/>
          </a:stretch>
        </p:blipFill>
        <p:spPr bwMode="auto">
          <a:xfrm rot="1368888" flipH="1">
            <a:off x="4059238" y="4233863"/>
            <a:ext cx="1714500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96" name="Picture 60" descr="2493def5ff6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90"/>
          <a:stretch>
            <a:fillRect/>
          </a:stretch>
        </p:blipFill>
        <p:spPr bwMode="auto">
          <a:xfrm rot="1491115">
            <a:off x="6048375" y="2660650"/>
            <a:ext cx="2476500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97" name="Picture 61" descr="2493def5ff6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47"/>
          <a:stretch>
            <a:fillRect/>
          </a:stretch>
        </p:blipFill>
        <p:spPr bwMode="auto">
          <a:xfrm rot="538294">
            <a:off x="5662613" y="4437063"/>
            <a:ext cx="1265237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98" name="Picture 62" descr="2493def5ff6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856815">
            <a:off x="4284663" y="1844675"/>
            <a:ext cx="1265237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519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38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43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122" presetID="7" presetClass="path" presetSubtype="0" repeatCount="300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6 L 5E-6 0.54537 L -0.63369 0.54537 L -0.63369 -3.7037E-6 L 5E-6 -3.7037E-6 Z " pathEditMode="relative" rAng="5400000" ptsTypes="FFFFF">
                                      <p:cBhvr>
                                        <p:cTn id="123" dur="2000" fill="hold"/>
                                        <p:tgtEl>
                                          <p:spTgt spid="143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684" y="2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125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129" presetID="35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136" presetID="4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7239 0.33587 L -0.17396 -0.06227 C -0.11093 -0.15186 -0.01701 -0.19954 0.08056 -0.19954 C 0.19236 -0.19954 0.28177 -0.15186 0.34479 -0.06227 L 0.64584 0.33587 " pathEditMode="relative" rAng="0" ptsTypes="FffFF">
                                      <p:cBhvr>
                                        <p:cTn id="137" dur="30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903" y="-2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1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14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1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57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49 -0.02871 L 0.13264 -0.01667 C 0.15799 -0.01482 0.18681 0.00162 0.21215 0.02778 C 0.2408 0.05741 0.25886 0.08935 0.26615 0.12153 L 0.30417 0.26898 " pathEditMode="relative" rAng="2270933" ptsTypes="FffFF">
                                      <p:cBhvr>
                                        <p:cTn id="158" dur="200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10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60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049 0.01065 L -0.03125 0.15347 C -0.04149 0.18333 -0.06441 0.2169 -0.09184 0.24305 C -0.12326 0.27338 -0.15243 0.28842 -0.17812 0.2919 L -0.29635 0.31088 " pathEditMode="relative" rAng="8679121" ptsTypes="FffFF">
                                      <p:cBhvr>
                                        <p:cTn id="161" dur="200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94" y="1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63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38 0.01343 L -0.09878 -0.025 C -0.11875 -0.03264 -0.14028 -0.05324 -0.15885 -0.08078 C -0.18003 -0.11203 -0.19184 -0.1412 -0.19566 -0.16898 L -0.21319 -0.29629 " pathEditMode="relative" rAng="2888534" ptsTypes="FffFF">
                                      <p:cBhvr>
                                        <p:cTn id="164" dur="2000" fill="hold"/>
                                        <p:tgtEl>
                                          <p:spTgt spid="143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9" y="-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66" presetID="4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96296E-6 L 0.04566 -0.1199 C 0.05521 -0.14652 0.07482 -0.17268 0.09896 -0.19236 C 0.12639 -0.21481 0.15191 -0.22546 0.17361 -0.22477 L 0.27448 -0.22662 " pathEditMode="relative" rAng="-1901190" ptsTypes="FffFF">
                                      <p:cBhvr>
                                        <p:cTn id="167" dur="200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5" y="-15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6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74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1000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1000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79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84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4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4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14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595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14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1000"/>
                                        <p:tgtEl>
                                          <p:spTgt spid="14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000"/>
                                        <p:tgtEl>
                                          <p:spTgt spid="14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 nodeType="afterGroup">
                            <p:stCondLst>
                              <p:cond delay="60500"/>
                            </p:stCondLst>
                            <p:childTnLst>
                              <p:par>
                                <p:cTn id="20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1000" fill="hold"/>
                                        <p:tgtEl>
                                          <p:spTgt spid="14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1000" fill="hold"/>
                                        <p:tgtEl>
                                          <p:spTgt spid="14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1000" fill="hold"/>
                                        <p:tgtEl>
                                          <p:spTgt spid="14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1000" fill="hold"/>
                                        <p:tgtEl>
                                          <p:spTgt spid="14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1000" fill="hold"/>
                                        <p:tgtEl>
                                          <p:spTgt spid="14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1000" fill="hold"/>
                                        <p:tgtEl>
                                          <p:spTgt spid="14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 nodeType="afterGroup">
                            <p:stCondLst>
                              <p:cond delay="61500"/>
                            </p:stCondLst>
                            <p:childTnLst>
                              <p:par>
                                <p:cTn id="2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14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14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221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14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14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2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386"/>
                </p:tgtEl>
              </p:cMediaNode>
            </p:audio>
          </p:childTnLst>
        </p:cTn>
      </p:par>
    </p:tnLst>
    <p:bldLst>
      <p:bldP spid="14374" grpId="0" animBg="1"/>
      <p:bldP spid="14374" grpId="1" animBg="1"/>
      <p:bldP spid="14376" grpId="0" animBg="1"/>
      <p:bldP spid="14376" grpId="1" animBg="1"/>
      <p:bldP spid="14349" grpId="0" animBg="1"/>
      <p:bldP spid="14372" grpId="0" animBg="1"/>
      <p:bldP spid="14375" grpId="0" animBg="1"/>
      <p:bldP spid="14375" grpId="1" animBg="1"/>
      <p:bldP spid="14377" grpId="0" animBg="1"/>
      <p:bldP spid="14377" grpId="1" animBg="1"/>
      <p:bldP spid="14350" grpId="0" animBg="1"/>
      <p:bldP spid="14350" grpId="1" animBg="1"/>
      <p:bldP spid="14350" grpId="2" animBg="1"/>
      <p:bldP spid="14351" grpId="0" animBg="1"/>
      <p:bldP spid="14351" grpId="1" animBg="1"/>
      <p:bldP spid="1438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Подберите зависимые слова к причастиям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(Не)затихающий </a:t>
            </a:r>
            <a:r>
              <a:rPr lang="ru-RU" dirty="0" smtClean="0">
                <a:latin typeface="Times New Roman"/>
                <a:ea typeface="Times New Roman"/>
              </a:rPr>
              <a:t>ветер -</a:t>
            </a:r>
            <a:endParaRPr lang="ru-RU" dirty="0"/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(</a:t>
            </a:r>
            <a:r>
              <a:rPr lang="ru-RU" dirty="0" smtClean="0">
                <a:latin typeface="Times New Roman"/>
                <a:ea typeface="Times New Roman"/>
              </a:rPr>
              <a:t>Не)полученное письмо -</a:t>
            </a:r>
            <a:endParaRPr lang="ru-RU" dirty="0"/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(</a:t>
            </a:r>
            <a:r>
              <a:rPr lang="ru-RU" dirty="0" smtClean="0">
                <a:latin typeface="Times New Roman"/>
                <a:ea typeface="Times New Roman"/>
              </a:rPr>
              <a:t>Не)продуманное решение -</a:t>
            </a:r>
            <a:endParaRPr lang="ru-RU" dirty="0"/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ru-RU" dirty="0" smtClean="0">
                <a:latin typeface="Times New Roman"/>
                <a:ea typeface="Times New Roman"/>
              </a:rPr>
              <a:t>(Не)достроенные дома -</a:t>
            </a:r>
            <a:endParaRPr lang="ru-RU" dirty="0"/>
          </a:p>
          <a:p>
            <a:pPr marL="0" indent="0">
              <a:buNone/>
            </a:pPr>
            <a:r>
              <a:rPr lang="ru-RU" dirty="0">
                <a:latin typeface="Times New Roman"/>
                <a:ea typeface="Times New Roman"/>
              </a:rPr>
              <a:t>(</a:t>
            </a:r>
            <a:r>
              <a:rPr lang="ru-RU" dirty="0" smtClean="0">
                <a:latin typeface="Times New Roman"/>
                <a:ea typeface="Times New Roman"/>
              </a:rPr>
              <a:t>Не)высаженные деревья –</a:t>
            </a:r>
          </a:p>
          <a:p>
            <a:pPr marL="0" indent="0">
              <a:buNone/>
            </a:pPr>
            <a:r>
              <a:rPr lang="ru-RU" dirty="0" smtClean="0">
                <a:latin typeface="Times New Roman"/>
              </a:rPr>
              <a:t>(Не)освещенное помещение –</a:t>
            </a:r>
          </a:p>
          <a:p>
            <a:pPr marL="0" indent="0">
              <a:buNone/>
            </a:pPr>
            <a:r>
              <a:rPr lang="ru-RU" dirty="0" smtClean="0">
                <a:latin typeface="Times New Roman"/>
              </a:rPr>
              <a:t>(Не)проходимые заросли -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220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Образуйте краткие причастия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Непрочитанная </a:t>
            </a:r>
            <a:r>
              <a:rPr lang="ru-RU" dirty="0" smtClean="0">
                <a:latin typeface="Times New Roman"/>
                <a:ea typeface="Times New Roman"/>
              </a:rPr>
              <a:t>книга -</a:t>
            </a:r>
            <a:endParaRPr lang="ru-RU" dirty="0"/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Неукрашенная </a:t>
            </a:r>
            <a:r>
              <a:rPr lang="ru-RU" dirty="0" smtClean="0">
                <a:latin typeface="Times New Roman"/>
                <a:ea typeface="Times New Roman"/>
              </a:rPr>
              <a:t>ёлка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-</a:t>
            </a:r>
            <a:endParaRPr lang="ru-RU" dirty="0"/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Незамеченная </a:t>
            </a:r>
            <a:r>
              <a:rPr lang="ru-RU" dirty="0" smtClean="0">
                <a:latin typeface="Times New Roman"/>
                <a:ea typeface="Times New Roman"/>
              </a:rPr>
              <a:t>ошибка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-</a:t>
            </a:r>
            <a:endParaRPr lang="ru-RU" dirty="0"/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Неполученная </a:t>
            </a:r>
            <a:r>
              <a:rPr lang="ru-RU" dirty="0" smtClean="0">
                <a:latin typeface="Times New Roman"/>
                <a:ea typeface="Times New Roman"/>
              </a:rPr>
              <a:t>посылка -</a:t>
            </a:r>
            <a:endParaRPr lang="ru-RU" dirty="0"/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ru-RU" dirty="0">
                <a:latin typeface="Times New Roman"/>
                <a:ea typeface="Times New Roman"/>
              </a:rPr>
              <a:t>Незаконченная </a:t>
            </a:r>
            <a:r>
              <a:rPr lang="ru-RU" dirty="0" smtClean="0">
                <a:latin typeface="Times New Roman"/>
                <a:ea typeface="Times New Roman"/>
              </a:rPr>
              <a:t>работа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–</a:t>
            </a:r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ru-RU" dirty="0" smtClean="0">
                <a:latin typeface="Times New Roman"/>
              </a:rPr>
              <a:t>Неизведанные просторы – </a:t>
            </a:r>
          </a:p>
          <a:p>
            <a:pPr marL="0" lvl="0" indent="0">
              <a:buSzPts val="1000"/>
              <a:buNone/>
              <a:tabLst>
                <a:tab pos="457200" algn="l"/>
              </a:tabLst>
            </a:pPr>
            <a:r>
              <a:rPr lang="ru-RU" dirty="0" smtClean="0">
                <a:latin typeface="Times New Roman"/>
              </a:rPr>
              <a:t>Неубранные поля -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8262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548680"/>
            <a:ext cx="7643192" cy="557748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Объясните правописание не с причастиями</a:t>
            </a:r>
          </a:p>
          <a:p>
            <a:r>
              <a:rPr lang="ru-RU" dirty="0" smtClean="0"/>
              <a:t>еще </a:t>
            </a:r>
            <a:r>
              <a:rPr lang="ru-RU" dirty="0"/>
              <a:t>(не) </a:t>
            </a:r>
            <a:r>
              <a:rPr lang="ru-RU" dirty="0" smtClean="0"/>
              <a:t>освещенные </a:t>
            </a:r>
            <a:r>
              <a:rPr lang="ru-RU" dirty="0"/>
              <a:t>солнцем</a:t>
            </a:r>
          </a:p>
          <a:p>
            <a:r>
              <a:rPr lang="ru-RU" dirty="0"/>
              <a:t>(</a:t>
            </a:r>
            <a:r>
              <a:rPr lang="ru-RU" dirty="0" smtClean="0"/>
              <a:t>не)проницаемые </a:t>
            </a:r>
            <a:r>
              <a:rPr lang="ru-RU" dirty="0"/>
              <a:t>сумерки</a:t>
            </a:r>
          </a:p>
          <a:p>
            <a:r>
              <a:rPr lang="ru-RU" dirty="0"/>
              <a:t>еще (</a:t>
            </a:r>
            <a:r>
              <a:rPr lang="ru-RU" dirty="0" smtClean="0"/>
              <a:t>не)скованная </a:t>
            </a:r>
            <a:r>
              <a:rPr lang="ru-RU" dirty="0"/>
              <a:t>льдом</a:t>
            </a:r>
          </a:p>
          <a:p>
            <a:r>
              <a:rPr lang="ru-RU" dirty="0"/>
              <a:t>еще (не) потерявших игл</a:t>
            </a:r>
          </a:p>
          <a:p>
            <a:r>
              <a:rPr lang="ru-RU" dirty="0"/>
              <a:t>еще (не)взошедшего для нас </a:t>
            </a:r>
            <a:r>
              <a:rPr lang="ru-RU" dirty="0" smtClean="0"/>
              <a:t>солнца.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0623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Тест 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836712"/>
            <a:ext cx="7571184" cy="5832648"/>
          </a:xfrm>
        </p:spPr>
        <p:txBody>
          <a:bodyPr>
            <a:normAutofit fontScale="70000" lnSpcReduction="20000"/>
          </a:bodyPr>
          <a:lstStyle/>
          <a:p>
            <a:pPr marL="0" indent="0">
              <a:spcAft>
                <a:spcPts val="0"/>
              </a:spcAft>
              <a:buNone/>
            </a:pPr>
            <a:endParaRPr lang="ru-RU" dirty="0"/>
          </a:p>
          <a:p>
            <a:pPr marL="0" indent="0">
              <a:spcAft>
                <a:spcPts val="0"/>
              </a:spcAft>
              <a:buNone/>
            </a:pPr>
            <a:r>
              <a:rPr lang="ru-RU" sz="3400" b="1" dirty="0">
                <a:latin typeface="Times New Roman"/>
                <a:ea typeface="Times New Roman"/>
                <a:cs typeface="Aharoni" pitchFamily="2" charset="-79"/>
              </a:rPr>
              <a:t>1.Закончите предложение</a:t>
            </a:r>
            <a:r>
              <a:rPr lang="ru-RU" sz="3400" b="1" dirty="0" smtClean="0">
                <a:latin typeface="Times New Roman"/>
                <a:ea typeface="Times New Roman"/>
                <a:cs typeface="Aharoni" pitchFamily="2" charset="-79"/>
              </a:rPr>
              <a:t>:</a:t>
            </a:r>
            <a:r>
              <a:rPr lang="ru-RU" sz="3400" dirty="0">
                <a:latin typeface="Times New Roman"/>
                <a:ea typeface="Times New Roman"/>
                <a:cs typeface="Aharoni" pitchFamily="2" charset="-79"/>
              </a:rPr>
              <a:t> </a:t>
            </a:r>
            <a:endParaRPr lang="ru-RU" sz="3400" dirty="0">
              <a:cs typeface="Aharoni" pitchFamily="2" charset="-79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400" dirty="0">
                <a:latin typeface="Times New Roman"/>
                <a:ea typeface="Times New Roman"/>
                <a:cs typeface="Aharoni" pitchFamily="2" charset="-79"/>
              </a:rPr>
              <a:t>А) НЕ с полными причастиями пишется раздельно, если при причастии есть___________</a:t>
            </a:r>
            <a:endParaRPr lang="ru-RU" sz="3400" dirty="0">
              <a:cs typeface="Aharoni" pitchFamily="2" charset="-79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400" dirty="0">
                <a:latin typeface="Times New Roman"/>
                <a:ea typeface="Times New Roman"/>
                <a:cs typeface="Aharoni" pitchFamily="2" charset="-79"/>
              </a:rPr>
              <a:t>Б) НЕ с краткими причастиями пишется </a:t>
            </a:r>
            <a:r>
              <a:rPr lang="ru-RU" sz="3400" dirty="0" smtClean="0">
                <a:latin typeface="Times New Roman"/>
                <a:ea typeface="Times New Roman"/>
                <a:cs typeface="Aharoni" pitchFamily="2" charset="-79"/>
              </a:rPr>
              <a:t>_____________</a:t>
            </a:r>
            <a:endParaRPr lang="ru-RU" sz="3400" dirty="0">
              <a:cs typeface="Aharoni" pitchFamily="2" charset="-79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400" b="1" dirty="0">
                <a:latin typeface="Times New Roman"/>
                <a:ea typeface="Times New Roman"/>
                <a:cs typeface="Aharoni" pitchFamily="2" charset="-79"/>
              </a:rPr>
              <a:t>2.Укажите слово, которое пишется раздельно</a:t>
            </a:r>
            <a:endParaRPr lang="ru-RU" sz="3400" dirty="0">
              <a:cs typeface="Aharoni" pitchFamily="2" charset="-79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400" dirty="0">
                <a:latin typeface="Times New Roman"/>
                <a:ea typeface="Times New Roman"/>
                <a:cs typeface="Aharoni" pitchFamily="2" charset="-79"/>
              </a:rPr>
              <a:t>А) (не) </a:t>
            </a:r>
            <a:r>
              <a:rPr lang="ru-RU" sz="3400" dirty="0" err="1">
                <a:latin typeface="Times New Roman"/>
                <a:ea typeface="Times New Roman"/>
                <a:cs typeface="Aharoni" pitchFamily="2" charset="-79"/>
              </a:rPr>
              <a:t>годующий</a:t>
            </a:r>
            <a:endParaRPr lang="ru-RU" sz="3400" dirty="0">
              <a:cs typeface="Aharoni" pitchFamily="2" charset="-79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400" dirty="0">
                <a:latin typeface="Times New Roman"/>
                <a:ea typeface="Times New Roman"/>
                <a:cs typeface="Aharoni" pitchFamily="2" charset="-79"/>
              </a:rPr>
              <a:t>Б) (не) написанная ещё книга</a:t>
            </a:r>
            <a:endParaRPr lang="ru-RU" sz="3400" dirty="0">
              <a:cs typeface="Aharoni" pitchFamily="2" charset="-79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400" dirty="0">
                <a:latin typeface="Times New Roman"/>
                <a:ea typeface="Times New Roman"/>
                <a:cs typeface="Aharoni" pitchFamily="2" charset="-79"/>
              </a:rPr>
              <a:t>В) (не) полученная посылка</a:t>
            </a:r>
            <a:endParaRPr lang="ru-RU" sz="3400" dirty="0">
              <a:cs typeface="Aharoni" pitchFamily="2" charset="-79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400" b="1" dirty="0">
                <a:latin typeface="Times New Roman"/>
                <a:ea typeface="Times New Roman"/>
                <a:cs typeface="Aharoni" pitchFamily="2" charset="-79"/>
              </a:rPr>
              <a:t>3.Укажите слово (или слова), которое пишется слитно.</a:t>
            </a:r>
            <a:endParaRPr lang="ru-RU" sz="3400" dirty="0">
              <a:cs typeface="Aharoni" pitchFamily="2" charset="-79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400" dirty="0">
                <a:latin typeface="Times New Roman"/>
                <a:ea typeface="Times New Roman"/>
                <a:cs typeface="Aharoni" pitchFamily="2" charset="-79"/>
              </a:rPr>
              <a:t>А) дом ещё (не) отремонтирован</a:t>
            </a:r>
            <a:endParaRPr lang="ru-RU" sz="3400" dirty="0">
              <a:cs typeface="Aharoni" pitchFamily="2" charset="-79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400" dirty="0">
                <a:latin typeface="Times New Roman"/>
                <a:ea typeface="Times New Roman"/>
                <a:cs typeface="Aharoni" pitchFamily="2" charset="-79"/>
              </a:rPr>
              <a:t>Б) (не) отремонтированный ещё дом</a:t>
            </a:r>
            <a:endParaRPr lang="ru-RU" sz="3400" dirty="0">
              <a:cs typeface="Aharoni" pitchFamily="2" charset="-79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400" dirty="0">
                <a:latin typeface="Times New Roman"/>
                <a:ea typeface="Times New Roman"/>
                <a:cs typeface="Aharoni" pitchFamily="2" charset="-79"/>
              </a:rPr>
              <a:t>В)  (не) отремонтированный дом</a:t>
            </a:r>
            <a:endParaRPr lang="ru-RU" sz="3400" dirty="0">
              <a:cs typeface="Aharoni" pitchFamily="2" charset="-79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ru-RU" sz="3400" dirty="0">
                <a:latin typeface="Times New Roman"/>
                <a:ea typeface="Times New Roman"/>
              </a:rPr>
              <a:t> </a:t>
            </a:r>
            <a:endParaRPr lang="ru-RU" sz="3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437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Проверьте! 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268760"/>
            <a:ext cx="7571184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dirty="0" smtClean="0"/>
              <a:t>1. А)Зависимые слова</a:t>
            </a:r>
          </a:p>
          <a:p>
            <a:pPr marL="0" indent="0">
              <a:buNone/>
            </a:pPr>
            <a:r>
              <a:rPr lang="ru-RU" sz="4400" dirty="0"/>
              <a:t> </a:t>
            </a:r>
            <a:r>
              <a:rPr lang="ru-RU" sz="4400" dirty="0" smtClean="0"/>
              <a:t>    Б) Раздельно</a:t>
            </a:r>
          </a:p>
          <a:p>
            <a:pPr marL="0" indent="0">
              <a:buNone/>
            </a:pPr>
            <a:r>
              <a:rPr lang="ru-RU" sz="4400" dirty="0" smtClean="0"/>
              <a:t>2. Б</a:t>
            </a:r>
          </a:p>
          <a:p>
            <a:pPr marL="0" indent="0">
              <a:buNone/>
            </a:pPr>
            <a:r>
              <a:rPr lang="ru-RU" sz="4400" dirty="0" smtClean="0"/>
              <a:t>3. В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96079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Домашнее задание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484784"/>
            <a:ext cx="7571184" cy="46413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1. § 26</a:t>
            </a:r>
          </a:p>
          <a:p>
            <a:pPr marL="0" indent="0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2. Упр.155 или составить 15 словосочетаний на правило «Правописание не с причастиями»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16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Подведем итоги урока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Что мы узнали нового на уроке?</a:t>
            </a:r>
          </a:p>
          <a:p>
            <a:r>
              <a:rPr lang="ru-RU" sz="3600" dirty="0" smtClean="0"/>
              <a:t>Чему научились?</a:t>
            </a:r>
          </a:p>
          <a:p>
            <a:r>
              <a:rPr lang="ru-RU" sz="3600" dirty="0" smtClean="0"/>
              <a:t>Какие были трудности при изучении новой темы?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21641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858218"/>
          </a:xfrm>
        </p:spPr>
        <p:txBody>
          <a:bodyPr>
            <a:normAutofit/>
          </a:bodyPr>
          <a:lstStyle/>
          <a:p>
            <a:r>
              <a:rPr lang="ru-RU" sz="5400" dirty="0" smtClean="0"/>
              <a:t>Спасибо  за  внимание!</a:t>
            </a:r>
            <a:endParaRPr lang="ru-RU" sz="5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06"/>
          <a:stretch/>
        </p:blipFill>
        <p:spPr bwMode="auto">
          <a:xfrm>
            <a:off x="1403648" y="1700808"/>
            <a:ext cx="7272808" cy="5013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9014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397</Words>
  <Application>Microsoft Office PowerPoint</Application>
  <PresentationFormat>Экран (4:3)</PresentationFormat>
  <Paragraphs>92</Paragraphs>
  <Slides>20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Оформление по умолчанию</vt:lpstr>
      <vt:lpstr>1_Оформление по умолчанию</vt:lpstr>
      <vt:lpstr>2_Оформление по умолчанию</vt:lpstr>
      <vt:lpstr>Солнцестояние</vt:lpstr>
      <vt:lpstr>Орфографическая разминка</vt:lpstr>
      <vt:lpstr>Презентация PowerPoint</vt:lpstr>
      <vt:lpstr>Презентация PowerPoint</vt:lpstr>
      <vt:lpstr>Презентация PowerPoint</vt:lpstr>
      <vt:lpstr>Презентация PowerPoint</vt:lpstr>
      <vt:lpstr>Объясните правописание не с существительными, прилагательными и глаголами (работа в парах)</vt:lpstr>
      <vt:lpstr>Проверьте! </vt:lpstr>
      <vt:lpstr>Работа с таблицей Правописание не с причастиями</vt:lpstr>
      <vt:lpstr>Заполнить таблицу</vt:lpstr>
      <vt:lpstr>Презентация PowerPoint</vt:lpstr>
      <vt:lpstr>Презентация PowerPoint</vt:lpstr>
      <vt:lpstr>Презентация PowerPoint</vt:lpstr>
      <vt:lpstr>Подберите зависимые слова к причастиям</vt:lpstr>
      <vt:lpstr>Образуйте краткие причастия</vt:lpstr>
      <vt:lpstr>Презентация PowerPoint</vt:lpstr>
      <vt:lpstr>Тест </vt:lpstr>
      <vt:lpstr>Проверьте! </vt:lpstr>
      <vt:lpstr>Домашнее задание</vt:lpstr>
      <vt:lpstr>Подведем итоги урока</vt:lpstr>
      <vt:lpstr>Спасибо  за 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Двадцать первое ноября Классная работа Тема:_________________________</dc:title>
  <dc:creator>Администратор</dc:creator>
  <cp:lastModifiedBy>Администратор</cp:lastModifiedBy>
  <cp:revision>22</cp:revision>
  <cp:lastPrinted>2017-11-18T00:11:37Z</cp:lastPrinted>
  <dcterms:created xsi:type="dcterms:W3CDTF">2017-11-13T08:26:54Z</dcterms:created>
  <dcterms:modified xsi:type="dcterms:W3CDTF">2020-03-09T02:39:31Z</dcterms:modified>
</cp:coreProperties>
</file>