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1" r:id="rId4"/>
    <p:sldId id="259" r:id="rId5"/>
    <p:sldId id="260" r:id="rId6"/>
    <p:sldId id="263" r:id="rId7"/>
    <p:sldId id="264" r:id="rId8"/>
    <p:sldId id="276" r:id="rId9"/>
    <p:sldId id="265" r:id="rId10"/>
    <p:sldId id="266" r:id="rId11"/>
    <p:sldId id="277" r:id="rId12"/>
    <p:sldId id="278" r:id="rId13"/>
    <p:sldId id="279" r:id="rId14"/>
    <p:sldId id="267" r:id="rId15"/>
    <p:sldId id="269" r:id="rId16"/>
    <p:sldId id="281" r:id="rId17"/>
    <p:sldId id="282" r:id="rId18"/>
    <p:sldId id="280" r:id="rId19"/>
    <p:sldId id="283" r:id="rId20"/>
    <p:sldId id="270" r:id="rId21"/>
    <p:sldId id="272" r:id="rId22"/>
    <p:sldId id="274" r:id="rId23"/>
    <p:sldId id="275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-8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59BF1DC-8DC2-458D-A831-5790E1FCBF5B}" type="datetimeFigureOut">
              <a:rPr lang="ru-RU" smtClean="0"/>
              <a:pPr/>
              <a:t>28.02.2018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81D8DB-C7EA-4FD6-9DF7-CA882839F4D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6" Type="http://schemas.microsoft.com/office/2007/relationships/hdphoto" Target="../media/hdphoto1.wdp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75650" y="1650677"/>
            <a:ext cx="6008718" cy="152238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effectLst/>
              </a:rPr>
              <a:t>Мастер-класс </a:t>
            </a:r>
            <a:br>
              <a:rPr lang="ru-RU" sz="2800" b="1" dirty="0">
                <a:effectLst/>
              </a:rPr>
            </a:br>
            <a:r>
              <a:rPr lang="ru-RU" sz="3200" b="1" dirty="0" smtClean="0">
                <a:solidFill>
                  <a:srgbClr val="C00000"/>
                </a:solidFill>
                <a:effectLst/>
              </a:rPr>
              <a:t>«</a:t>
            </a:r>
            <a:r>
              <a:rPr lang="ru-RU" sz="3200" b="1" dirty="0">
                <a:solidFill>
                  <a:srgbClr val="C00000"/>
                </a:solidFill>
                <a:effectLst/>
              </a:rPr>
              <a:t>Сочинять лимерики </a:t>
            </a:r>
            <a:r>
              <a:rPr lang="ru-RU" sz="3200" b="1" dirty="0" smtClean="0">
                <a:solidFill>
                  <a:srgbClr val="C00000"/>
                </a:solidFill>
                <a:effectLst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effectLst/>
              </a:rPr>
            </a:br>
            <a:r>
              <a:rPr lang="ru-RU" sz="3200" b="1" dirty="0" smtClean="0">
                <a:solidFill>
                  <a:srgbClr val="C00000"/>
                </a:solidFill>
                <a:effectLst/>
              </a:rPr>
              <a:t>– </a:t>
            </a:r>
            <a:r>
              <a:rPr lang="ru-RU" sz="3200" b="1" dirty="0">
                <a:solidFill>
                  <a:srgbClr val="C00000"/>
                </a:solidFill>
                <a:effectLst/>
              </a:rPr>
              <a:t>это весело!»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62727" y="3573016"/>
            <a:ext cx="3924436" cy="1656184"/>
          </a:xfrm>
        </p:spPr>
        <p:txBody>
          <a:bodyPr>
            <a:normAutofit fontScale="62500" lnSpcReduction="20000"/>
          </a:bodyPr>
          <a:lstStyle/>
          <a:p>
            <a:r>
              <a:rPr lang="ru-RU" sz="2600" b="1" dirty="0">
                <a:solidFill>
                  <a:schemeClr val="tx1"/>
                </a:solidFill>
              </a:rPr>
              <a:t>Подготовила и </a:t>
            </a:r>
            <a:r>
              <a:rPr lang="ru-RU" sz="2600" b="1" dirty="0" smtClean="0">
                <a:solidFill>
                  <a:schemeClr val="tx1"/>
                </a:solidFill>
              </a:rPr>
              <a:t>провела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  <a:endParaRPr lang="ru-RU" b="1" dirty="0">
              <a:solidFill>
                <a:schemeClr val="tx1"/>
              </a:solidFill>
            </a:endParaRPr>
          </a:p>
          <a:p>
            <a:r>
              <a:rPr lang="ru-RU" b="1" dirty="0" err="1">
                <a:solidFill>
                  <a:schemeClr val="tx1"/>
                </a:solidFill>
              </a:rPr>
              <a:t>Качмар</a:t>
            </a:r>
            <a:r>
              <a:rPr lang="ru-RU" b="1" dirty="0">
                <a:solidFill>
                  <a:schemeClr val="tx1"/>
                </a:solidFill>
              </a:rPr>
              <a:t> Людмила Георгиевна</a:t>
            </a:r>
            <a:r>
              <a:rPr lang="ru-RU" dirty="0">
                <a:solidFill>
                  <a:schemeClr val="tx1"/>
                </a:solidFill>
              </a:rPr>
              <a:t>,</a:t>
            </a:r>
          </a:p>
          <a:p>
            <a:r>
              <a:rPr lang="ru-RU" dirty="0">
                <a:solidFill>
                  <a:schemeClr val="tx1"/>
                </a:solidFill>
              </a:rPr>
              <a:t>воспитатель первой квалификационной категории</a:t>
            </a:r>
          </a:p>
          <a:p>
            <a:r>
              <a:rPr lang="ru-RU" dirty="0">
                <a:solidFill>
                  <a:schemeClr val="tx1"/>
                </a:solidFill>
              </a:rPr>
              <a:t>МБДОУ – детского сада № 9 «Солнышко»</a:t>
            </a:r>
          </a:p>
          <a:p>
            <a:r>
              <a:rPr lang="ru-RU" dirty="0">
                <a:solidFill>
                  <a:schemeClr val="tx1"/>
                </a:solidFill>
              </a:rPr>
              <a:t>комбинированного </a:t>
            </a:r>
            <a:r>
              <a:rPr lang="ru-RU" dirty="0" smtClean="0">
                <a:solidFill>
                  <a:schemeClr val="tx1"/>
                </a:solidFill>
              </a:rPr>
              <a:t>вида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01.03.2018 г.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619672" y="404664"/>
            <a:ext cx="6336704" cy="1222375"/>
          </a:xfrm>
          <a:prstGeom prst="rect">
            <a:avLst/>
          </a:prstGeom>
        </p:spPr>
        <p:txBody>
          <a:bodyPr vert="horz" anchor="t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800" b="1" dirty="0" smtClean="0">
                <a:effectLst/>
              </a:rPr>
              <a:t>Городское методическое объединение</a:t>
            </a:r>
          </a:p>
          <a:p>
            <a:pPr algn="ctr"/>
            <a:r>
              <a:rPr lang="ru-RU" sz="1800" b="1" dirty="0" smtClean="0">
                <a:effectLst/>
              </a:rPr>
              <a:t>для воспитателей  подготовительных групп южной территориальной зоны </a:t>
            </a:r>
            <a:endParaRPr lang="ru-RU" sz="18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3671900" y="5805264"/>
            <a:ext cx="2232248" cy="55091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>
                    <a:shade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None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None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600" b="1" dirty="0" err="1" smtClean="0"/>
              <a:t>Г.о</a:t>
            </a:r>
            <a:r>
              <a:rPr lang="ru-RU" sz="2600" b="1" dirty="0" smtClean="0"/>
              <a:t>. Подольск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3586">
            <a:off x="388521" y="3197814"/>
            <a:ext cx="3260580" cy="28584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493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51720" y="260648"/>
            <a:ext cx="4483224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Цели и задачи</a:t>
            </a:r>
            <a:endParaRPr lang="ru-RU" sz="44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556792"/>
            <a:ext cx="8371656" cy="452596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 smtClean="0">
                <a:solidFill>
                  <a:schemeClr val="tx1"/>
                </a:solidFill>
              </a:rPr>
              <a:t>	Цель</a:t>
            </a:r>
            <a:r>
              <a:rPr lang="ru-RU" b="1" dirty="0" smtClean="0">
                <a:solidFill>
                  <a:schemeClr val="tx1"/>
                </a:solidFill>
              </a:rPr>
              <a:t>: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Освоение технологии составления стихотворных небылиц с использованием  определенной модели.</a:t>
            </a:r>
          </a:p>
          <a:p>
            <a:pPr marL="0" indent="0">
              <a:buNone/>
            </a:pPr>
            <a:endParaRPr lang="ru-RU" sz="13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</a:rPr>
              <a:t>	Задачи</a:t>
            </a:r>
            <a:r>
              <a:rPr lang="ru-RU" b="1" dirty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tx1"/>
                </a:solidFill>
              </a:rPr>
              <a:t>Познакомить с понятием «лимерик» и обеспечить его усвоение.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tx1"/>
                </a:solidFill>
              </a:rPr>
              <a:t>Научить отличать лимерик от стихотворения.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dirty="0">
                <a:solidFill>
                  <a:schemeClr val="tx1"/>
                </a:solidFill>
              </a:rPr>
              <a:t>Развивать творческие способности.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392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Что такое </a:t>
            </a:r>
            <a:r>
              <a:rPr lang="ru-RU" b="1" dirty="0" err="1"/>
              <a:t>ли́мерик</a:t>
            </a:r>
            <a:r>
              <a:rPr lang="ru-RU" b="1" dirty="0"/>
              <a:t>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39752" y="1808820"/>
            <a:ext cx="6313571" cy="396044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«Если спросит вас дошкольник или ученик: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«Правильно ли говорить </a:t>
            </a:r>
            <a:r>
              <a:rPr lang="ru-RU" sz="3600" dirty="0" err="1">
                <a:solidFill>
                  <a:schemeClr val="tx1"/>
                </a:solidFill>
              </a:rPr>
              <a:t>лиме΄рик</a:t>
            </a:r>
            <a:r>
              <a:rPr lang="ru-RU" sz="3600" dirty="0">
                <a:solidFill>
                  <a:schemeClr val="tx1"/>
                </a:solidFill>
              </a:rPr>
              <a:t>?»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Ответьте ему без истерик: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«Не </a:t>
            </a:r>
            <a:r>
              <a:rPr lang="ru-RU" sz="3600" dirty="0" err="1">
                <a:solidFill>
                  <a:schemeClr val="tx1"/>
                </a:solidFill>
              </a:rPr>
              <a:t>лиме΄рик</a:t>
            </a:r>
            <a:r>
              <a:rPr lang="ru-RU" sz="3600" dirty="0">
                <a:solidFill>
                  <a:schemeClr val="tx1"/>
                </a:solidFill>
              </a:rPr>
              <a:t> и не </a:t>
            </a:r>
            <a:r>
              <a:rPr lang="ru-RU" sz="3600" dirty="0" err="1">
                <a:solidFill>
                  <a:schemeClr val="tx1"/>
                </a:solidFill>
              </a:rPr>
              <a:t>лимери΄к</a:t>
            </a:r>
            <a:r>
              <a:rPr lang="ru-RU" sz="3600" dirty="0">
                <a:solidFill>
                  <a:schemeClr val="tx1"/>
                </a:solidFill>
              </a:rPr>
              <a:t>!</a:t>
            </a:r>
          </a:p>
          <a:p>
            <a:pPr marL="0" indent="0">
              <a:buNone/>
            </a:pPr>
            <a:r>
              <a:rPr lang="ru-RU" sz="3600" dirty="0" err="1">
                <a:solidFill>
                  <a:schemeClr val="tx1"/>
                </a:solidFill>
              </a:rPr>
              <a:t>Ли΄мерик</a:t>
            </a:r>
            <a:r>
              <a:rPr lang="ru-RU" sz="3600" dirty="0">
                <a:solidFill>
                  <a:schemeClr val="tx1"/>
                </a:solidFill>
              </a:rPr>
              <a:t> – город в Ирландии есть.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По городу и пятистишию честь.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А если в пять строк не уложились,</a:t>
            </a:r>
          </a:p>
          <a:p>
            <a:pPr marL="0" indent="0">
              <a:buNone/>
            </a:pPr>
            <a:r>
              <a:rPr lang="ru-RU" sz="3600" dirty="0">
                <a:solidFill>
                  <a:schemeClr val="tx1"/>
                </a:solidFill>
              </a:rPr>
              <a:t>Значит </a:t>
            </a:r>
            <a:r>
              <a:rPr lang="ru-RU" sz="3600" dirty="0" err="1">
                <a:solidFill>
                  <a:schemeClr val="tx1"/>
                </a:solidFill>
              </a:rPr>
              <a:t>ли́мерики</a:t>
            </a:r>
            <a:r>
              <a:rPr lang="ru-RU" sz="3600" dirty="0">
                <a:solidFill>
                  <a:schemeClr val="tx1"/>
                </a:solidFill>
              </a:rPr>
              <a:t> у вас не получились!»</a:t>
            </a:r>
          </a:p>
          <a:p>
            <a:pPr algn="ctr"/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9C0A729-2820-405D-929D-8CB8B4C53A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16832"/>
            <a:ext cx="1730374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8991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616" y="26452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Историческая справка</a:t>
            </a:r>
          </a:p>
        </p:txBody>
      </p:sp>
      <p:pic>
        <p:nvPicPr>
          <p:cNvPr id="4" name="Содержимое 3" descr="e30e0accf9becb8ece811bce322af0f8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9965" y="3541118"/>
            <a:ext cx="4234481" cy="3085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5" descr="Limerick-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38494"/>
            <a:ext cx="4233862" cy="2828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4" descr="280372058_803593f07d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964" y="4156418"/>
            <a:ext cx="3263900" cy="2447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71081" y="1700808"/>
            <a:ext cx="4032250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ru-RU" altLang="ru-RU" sz="3600" b="1" dirty="0"/>
              <a:t>Ирландия. </a:t>
            </a:r>
          </a:p>
          <a:p>
            <a:pPr algn="ctr"/>
            <a:r>
              <a:rPr lang="ru-RU" altLang="ru-RU" sz="3600" b="1" dirty="0"/>
              <a:t>Город </a:t>
            </a:r>
            <a:r>
              <a:rPr lang="ru-RU" altLang="ru-RU" sz="3600" b="1" dirty="0">
                <a:solidFill>
                  <a:srgbClr val="FF0000"/>
                </a:solidFill>
              </a:rPr>
              <a:t>Лимерик</a:t>
            </a:r>
          </a:p>
        </p:txBody>
      </p:sp>
      <p:sp>
        <p:nvSpPr>
          <p:cNvPr id="8" name="Молния 7"/>
          <p:cNvSpPr/>
          <p:nvPr/>
        </p:nvSpPr>
        <p:spPr>
          <a:xfrm>
            <a:off x="2487206" y="2301677"/>
            <a:ext cx="144462" cy="142875"/>
          </a:xfrm>
          <a:prstGeom prst="lightningBol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68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401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Историческая справка</a:t>
            </a:r>
          </a:p>
        </p:txBody>
      </p:sp>
      <p:pic>
        <p:nvPicPr>
          <p:cNvPr id="4" name="Содержимое 3" descr="лир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512" y="1196752"/>
            <a:ext cx="2468434" cy="5589240"/>
          </a:xfrm>
        </p:spPr>
      </p:pic>
      <p:sp>
        <p:nvSpPr>
          <p:cNvPr id="5" name="Прямоугольник 4"/>
          <p:cNvSpPr/>
          <p:nvPr/>
        </p:nvSpPr>
        <p:spPr>
          <a:xfrm>
            <a:off x="3043468" y="1628800"/>
            <a:ext cx="56166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Эдвард Лир </a:t>
            </a:r>
            <a:r>
              <a:rPr lang="ru-RU" sz="2800" dirty="0" smtClean="0"/>
              <a:t>родился </a:t>
            </a:r>
            <a:r>
              <a:rPr lang="ru-RU" sz="2800" dirty="0"/>
              <a:t>12 мая 1812 </a:t>
            </a:r>
            <a:r>
              <a:rPr lang="ru-RU" sz="2800" dirty="0" smtClean="0"/>
              <a:t>года в </a:t>
            </a:r>
            <a:r>
              <a:rPr lang="ru-RU" sz="2800" dirty="0"/>
              <a:t>Лондоне в семье </a:t>
            </a:r>
            <a:r>
              <a:rPr lang="ru-RU" sz="2800" dirty="0" smtClean="0"/>
              <a:t>преуспевающего дельца </a:t>
            </a:r>
            <a:r>
              <a:rPr lang="ru-RU" sz="2800" dirty="0"/>
              <a:t>Иеремии Лира. У него было </a:t>
            </a:r>
            <a:r>
              <a:rPr lang="ru-RU" sz="2800" dirty="0" smtClean="0"/>
              <a:t>20 братьев </a:t>
            </a:r>
            <a:r>
              <a:rPr lang="ru-RU" sz="2800" dirty="0"/>
              <a:t>и сестёр. Отец </a:t>
            </a:r>
            <a:r>
              <a:rPr lang="ru-RU" sz="2800" dirty="0" smtClean="0"/>
              <a:t>разорился и Эдварду пришлось </a:t>
            </a:r>
            <a:r>
              <a:rPr lang="ru-RU" sz="2800" dirty="0"/>
              <a:t>идти на улицу</a:t>
            </a:r>
            <a:r>
              <a:rPr lang="ru-RU" sz="2800" dirty="0" smtClean="0"/>
              <a:t>, зарабатывать </a:t>
            </a:r>
            <a:r>
              <a:rPr lang="ru-RU" sz="2800" dirty="0"/>
              <a:t>деньги. Делал он </a:t>
            </a:r>
            <a:r>
              <a:rPr lang="ru-RU" sz="2800" dirty="0" smtClean="0"/>
              <a:t>это рисованием </a:t>
            </a:r>
            <a:r>
              <a:rPr lang="ru-RU" sz="2800" dirty="0"/>
              <a:t>рисунков для лавок </a:t>
            </a:r>
            <a:r>
              <a:rPr lang="ru-RU" sz="2800" dirty="0" smtClean="0"/>
              <a:t>и исполнением </a:t>
            </a:r>
            <a:r>
              <a:rPr lang="ru-RU" sz="2800" dirty="0"/>
              <a:t>смешных песенок </a:t>
            </a:r>
            <a:r>
              <a:rPr lang="ru-RU" sz="2800" dirty="0" smtClean="0"/>
              <a:t>- стихов </a:t>
            </a:r>
            <a:r>
              <a:rPr lang="ru-RU" sz="2800" dirty="0"/>
              <a:t>лимериков</a:t>
            </a:r>
            <a:r>
              <a:rPr lang="ru-RU" sz="2800" dirty="0" smtClean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3163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45462"/>
            <a:ext cx="7886700" cy="686926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Историческая справка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4731"/>
            <a:ext cx="4248472" cy="54077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tx1"/>
                </a:solidFill>
              </a:rPr>
              <a:t>В 1846 году Лир выпустил «Книгу нонсенса» («</a:t>
            </a:r>
            <a:r>
              <a:rPr lang="ru-RU" sz="2800" i="1" dirty="0">
                <a:solidFill>
                  <a:schemeClr val="tx1"/>
                </a:solidFill>
              </a:rPr>
              <a:t>A </a:t>
            </a:r>
            <a:r>
              <a:rPr lang="ru-RU" sz="2800" i="1" dirty="0" err="1">
                <a:solidFill>
                  <a:schemeClr val="tx1"/>
                </a:solidFill>
              </a:rPr>
              <a:t>Book</a:t>
            </a:r>
            <a:r>
              <a:rPr lang="ru-RU" sz="2800" i="1" dirty="0">
                <a:solidFill>
                  <a:schemeClr val="tx1"/>
                </a:solidFill>
              </a:rPr>
              <a:t> </a:t>
            </a:r>
            <a:r>
              <a:rPr lang="ru-RU" sz="2800" i="1" dirty="0" err="1">
                <a:solidFill>
                  <a:schemeClr val="tx1"/>
                </a:solidFill>
              </a:rPr>
              <a:t>of</a:t>
            </a:r>
            <a:r>
              <a:rPr lang="ru-RU" sz="2800" i="1" dirty="0">
                <a:solidFill>
                  <a:schemeClr val="tx1"/>
                </a:solidFill>
              </a:rPr>
              <a:t> </a:t>
            </a:r>
            <a:r>
              <a:rPr lang="ru-RU" sz="2800" i="1" dirty="0" err="1">
                <a:solidFill>
                  <a:schemeClr val="tx1"/>
                </a:solidFill>
              </a:rPr>
              <a:t>Nonsense</a:t>
            </a:r>
            <a:r>
              <a:rPr lang="ru-RU" sz="2800" dirty="0">
                <a:solidFill>
                  <a:schemeClr val="tx1"/>
                </a:solidFill>
              </a:rPr>
              <a:t>» — </a:t>
            </a:r>
            <a:r>
              <a:rPr lang="ru-RU" sz="2800" dirty="0" smtClean="0">
                <a:solidFill>
                  <a:schemeClr val="tx1"/>
                </a:solidFill>
              </a:rPr>
              <a:t>переводится </a:t>
            </a:r>
            <a:r>
              <a:rPr lang="ru-RU" sz="2800" dirty="0">
                <a:solidFill>
                  <a:schemeClr val="tx1"/>
                </a:solidFill>
              </a:rPr>
              <a:t>также как «Книга чепухи» или «Книга бессмыслиц»), включавшую забавные лимерики. Вскоре этот жанр приобрёл значительную популярность.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4" name="Рисунок 7" descr="11_learcover-cop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3876419"/>
            <a:ext cx="1930400" cy="275113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8" descr="16963-262515-19-obl-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204465"/>
            <a:ext cx="1801813" cy="287972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0_76e3c_e71682b4_XL.jpe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246655"/>
            <a:ext cx="1792288" cy="2438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Рисунок 6" descr="5da1285adac9a199b4f04c9d9c75b385_8289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53699" y="1194731"/>
            <a:ext cx="1594766" cy="2548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145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3271157" cy="273630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500" dirty="0">
                <a:solidFill>
                  <a:schemeClr val="tx1"/>
                </a:solidFill>
              </a:rPr>
              <a:t>Свои лимерики Эдвард Лир сопровождал забавными рисунками.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874" y="1124744"/>
            <a:ext cx="2795605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886700" cy="686926"/>
          </a:xfrm>
        </p:spPr>
        <p:txBody>
          <a:bodyPr>
            <a:noAutofit/>
          </a:bodyPr>
          <a:lstStyle/>
          <a:p>
            <a:pPr algn="ctr"/>
            <a:r>
              <a:rPr lang="ru-RU" sz="4400" dirty="0"/>
              <a:t>Историческая справка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403419"/>
            <a:ext cx="2808312" cy="22603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95853"/>
            <a:ext cx="2681127" cy="23972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8642" y="4403501"/>
            <a:ext cx="4176464" cy="22302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926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401" y="18864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Историческая справка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1340768"/>
            <a:ext cx="388843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/>
              <a:t>Последние годы своей жизни Эдуард Лир провёл в Сан-Ремо в обществе старого слуги-албанца и кота Фосса, которого увековечил в своих стихах и рисунках.</a:t>
            </a:r>
          </a:p>
          <a:p>
            <a:endParaRPr lang="ru-RU" dirty="0"/>
          </a:p>
        </p:txBody>
      </p:sp>
      <p:pic>
        <p:nvPicPr>
          <p:cNvPr id="6" name="Рисунок 5" descr="Foss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794044"/>
            <a:ext cx="3073400" cy="172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4" descr="size1.jpg"/>
          <p:cNvPicPr>
            <a:picLocks noChangeAspect="1"/>
          </p:cNvPicPr>
          <p:nvPr/>
        </p:nvPicPr>
        <p:blipFill rotWithShape="1">
          <a:blip r:embed="rId3" cstate="print"/>
          <a:srcRect r="8448" b="11580"/>
          <a:stretch/>
        </p:blipFill>
        <p:spPr>
          <a:xfrm>
            <a:off x="251520" y="1170388"/>
            <a:ext cx="3384376" cy="35015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990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6800" cy="108012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Поэтические произведения </a:t>
            </a:r>
            <a:r>
              <a:rPr lang="ru-RU" sz="2800" b="1" dirty="0"/>
              <a:t>в русском народном </a:t>
            </a:r>
            <a:r>
              <a:rPr lang="ru-RU" sz="2800" b="1" dirty="0" smtClean="0"/>
              <a:t>творчестве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</a:rPr>
              <a:t>Лимерики схожи с частушками. Ведь частушки, как вы сами знаете, это наши  народные забавные песенки. Также лимерики похожи на авторские стихотворные – небылицы Корнея Чуковского, </a:t>
            </a:r>
            <a:r>
              <a:rPr lang="ru-RU" sz="3200" b="1" dirty="0">
                <a:solidFill>
                  <a:schemeClr val="tx1"/>
                </a:solidFill>
              </a:rPr>
              <a:t>например: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</a:rPr>
              <a:t>Долго, долго крокодил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</a:rPr>
              <a:t>Море синее тушил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</a:rPr>
              <a:t>Пирогами, и блинами,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200" dirty="0">
                <a:solidFill>
                  <a:schemeClr val="tx1"/>
                </a:solidFill>
              </a:rPr>
              <a:t>И сушеными грибами.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6869" y="3717032"/>
            <a:ext cx="3982841" cy="26677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9554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55675"/>
          </a:xfrm>
        </p:spPr>
        <p:txBody>
          <a:bodyPr/>
          <a:lstStyle/>
          <a:p>
            <a:pPr algn="ctr"/>
            <a:r>
              <a:rPr lang="ru-RU" b="1" dirty="0"/>
              <a:t>Учимся сочинять лимерики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320801"/>
            <a:ext cx="7886700" cy="48561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600" b="1" dirty="0" smtClean="0">
                <a:solidFill>
                  <a:srgbClr val="C00000"/>
                </a:solidFill>
              </a:rPr>
              <a:t>Лимерик</a:t>
            </a:r>
            <a:r>
              <a:rPr lang="ru-RU" sz="3600" b="1" dirty="0" smtClean="0">
                <a:solidFill>
                  <a:schemeClr val="tx1"/>
                </a:solidFill>
              </a:rPr>
              <a:t> </a:t>
            </a:r>
            <a:r>
              <a:rPr lang="ru-RU" sz="3600" dirty="0">
                <a:solidFill>
                  <a:schemeClr val="tx1"/>
                </a:solidFill>
              </a:rPr>
              <a:t>– это короткое стихотворение из 5 строчек, бессмыслица.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dirty="0">
                <a:solidFill>
                  <a:schemeClr val="tx1"/>
                </a:solidFill>
              </a:rPr>
              <a:t>Оно должно быть немного сказочным, загадочным, в нём можно использовать элементы нелепицы и небылицы.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600" dirty="0">
                <a:solidFill>
                  <a:schemeClr val="tx1"/>
                </a:solidFill>
              </a:rPr>
              <a:t>Первые две строчки рифмуются между собой, третья и четвертая – между собой, пятая является выводом и может рифмоваться с первой или может не рифмоваться вовсе. </a:t>
            </a:r>
          </a:p>
        </p:txBody>
      </p:sp>
    </p:spTree>
    <p:extLst>
      <p:ext uri="{BB962C8B-B14F-4D97-AF65-F5344CB8AC3E}">
        <p14:creationId xmlns:p14="http://schemas.microsoft.com/office/powerpoint/2010/main" val="245836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35552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Содержание </a:t>
            </a:r>
            <a:r>
              <a:rPr lang="ru-RU" sz="4400" dirty="0" smtClean="0"/>
              <a:t>лимерика</a:t>
            </a:r>
            <a:endParaRPr lang="ru-RU" sz="4400" dirty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899592" y="1484784"/>
            <a:ext cx="7848872" cy="468052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None/>
              <a:defRPr/>
            </a:pPr>
            <a:r>
              <a:rPr lang="ru-RU" b="1" u="sng" dirty="0">
                <a:solidFill>
                  <a:schemeClr val="tx1"/>
                </a:solidFill>
              </a:rPr>
              <a:t>1 строка:</a:t>
            </a:r>
            <a:r>
              <a:rPr lang="ru-RU" u="sng" dirty="0">
                <a:solidFill>
                  <a:schemeClr val="tx1"/>
                </a:solidFill>
              </a:rPr>
              <a:t> </a:t>
            </a:r>
            <a:r>
              <a:rPr lang="ru-RU" u="sng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Сообщается </a:t>
            </a:r>
            <a:r>
              <a:rPr lang="ru-RU" dirty="0">
                <a:solidFill>
                  <a:schemeClr val="tx1"/>
                </a:solidFill>
              </a:rPr>
              <a:t>имя(или признак) героя стихотворения и его местожительство;</a:t>
            </a:r>
          </a:p>
          <a:p>
            <a:pPr marL="514350" indent="-514350">
              <a:buNone/>
              <a:defRPr/>
            </a:pPr>
            <a:r>
              <a:rPr lang="ru-RU" b="1" u="sng" dirty="0">
                <a:solidFill>
                  <a:schemeClr val="tx1"/>
                </a:solidFill>
              </a:rPr>
              <a:t>2 строка: </a:t>
            </a:r>
            <a:r>
              <a:rPr lang="ru-RU" b="1" u="sng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Сообщается </a:t>
            </a:r>
            <a:r>
              <a:rPr lang="ru-RU" dirty="0">
                <a:solidFill>
                  <a:schemeClr val="tx1"/>
                </a:solidFill>
              </a:rPr>
              <a:t>о том, чем герой занимался;</a:t>
            </a:r>
          </a:p>
          <a:p>
            <a:pPr marL="514350" indent="-514350">
              <a:buNone/>
              <a:defRPr/>
            </a:pPr>
            <a:r>
              <a:rPr lang="ru-RU" b="1" u="sng" dirty="0">
                <a:solidFill>
                  <a:schemeClr val="tx1"/>
                </a:solidFill>
              </a:rPr>
              <a:t>3-4 строка: </a:t>
            </a:r>
            <a:r>
              <a:rPr lang="ru-RU" b="1" u="sng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Разъяснение </a:t>
            </a:r>
            <a:r>
              <a:rPr lang="ru-RU" dirty="0">
                <a:solidFill>
                  <a:schemeClr val="tx1"/>
                </a:solidFill>
              </a:rPr>
              <a:t>причин либо последствий этих занятий;</a:t>
            </a:r>
          </a:p>
          <a:p>
            <a:pPr marL="514350" indent="-514350">
              <a:buNone/>
              <a:defRPr/>
            </a:pPr>
            <a:r>
              <a:rPr lang="ru-RU" b="1" u="sng" dirty="0">
                <a:solidFill>
                  <a:schemeClr val="tx1"/>
                </a:solidFill>
              </a:rPr>
              <a:t>5 строка: </a:t>
            </a:r>
            <a:r>
              <a:rPr lang="ru-RU" b="1" u="sng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Мораль</a:t>
            </a:r>
            <a:r>
              <a:rPr lang="ru-RU" dirty="0">
                <a:solidFill>
                  <a:schemeClr val="tx1"/>
                </a:solidFill>
              </a:rPr>
              <a:t>, при этом строка должна словно эхо, </a:t>
            </a:r>
            <a:r>
              <a:rPr lang="ru-RU" dirty="0" err="1">
                <a:solidFill>
                  <a:schemeClr val="tx1"/>
                </a:solidFill>
              </a:rPr>
              <a:t>полуповторять</a:t>
            </a:r>
            <a:r>
              <a:rPr lang="ru-RU" dirty="0">
                <a:solidFill>
                  <a:schemeClr val="tx1"/>
                </a:solidFill>
              </a:rPr>
              <a:t> строку 1 и содержать какой-нибудь оценочный эпитет</a:t>
            </a:r>
            <a:endParaRPr lang="ru-RU" i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09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35552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1 Вариант</a:t>
            </a:r>
            <a:endParaRPr lang="ru-RU" sz="4400" dirty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1115616" y="1268760"/>
            <a:ext cx="7056784" cy="4968552"/>
          </a:xfrm>
        </p:spPr>
        <p:txBody>
          <a:bodyPr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1 строчка </a:t>
            </a:r>
            <a:r>
              <a:rPr lang="ru-RU" dirty="0">
                <a:solidFill>
                  <a:schemeClr val="tx1"/>
                </a:solidFill>
              </a:rPr>
              <a:t>- </a:t>
            </a:r>
            <a:r>
              <a:rPr lang="ru-RU" dirty="0" smtClean="0">
                <a:solidFill>
                  <a:schemeClr val="tx1"/>
                </a:solidFill>
              </a:rPr>
              <a:t>Кто </a:t>
            </a:r>
            <a:r>
              <a:rPr lang="ru-RU" dirty="0">
                <a:solidFill>
                  <a:schemeClr val="tx1"/>
                </a:solidFill>
              </a:rPr>
              <a:t>и откуда  (пол и возраст из местности),</a:t>
            </a:r>
          </a:p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2 строчка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smtClean="0">
                <a:solidFill>
                  <a:schemeClr val="tx1"/>
                </a:solidFill>
              </a:rPr>
              <a:t>Какой</a:t>
            </a:r>
            <a:r>
              <a:rPr lang="ru-RU" dirty="0">
                <a:solidFill>
                  <a:schemeClr val="tx1"/>
                </a:solidFill>
              </a:rPr>
              <a:t>?  (обладает качеством),</a:t>
            </a:r>
          </a:p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3-4 строчка </a:t>
            </a:r>
            <a:r>
              <a:rPr lang="ru-RU" dirty="0">
                <a:solidFill>
                  <a:schemeClr val="tx1"/>
                </a:solidFill>
              </a:rPr>
              <a:t> – </a:t>
            </a:r>
            <a:r>
              <a:rPr lang="ru-RU" dirty="0" smtClean="0">
                <a:solidFill>
                  <a:schemeClr val="tx1"/>
                </a:solidFill>
              </a:rPr>
              <a:t>Которое </a:t>
            </a:r>
            <a:r>
              <a:rPr lang="ru-RU" dirty="0">
                <a:solidFill>
                  <a:schemeClr val="tx1"/>
                </a:solidFill>
              </a:rPr>
              <a:t>проявляется  как …,</a:t>
            </a:r>
          </a:p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5 строчка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dirty="0" smtClean="0">
                <a:solidFill>
                  <a:schemeClr val="tx1"/>
                </a:solidFill>
              </a:rPr>
              <a:t>Что </a:t>
            </a:r>
            <a:r>
              <a:rPr lang="ru-RU" dirty="0">
                <a:solidFill>
                  <a:schemeClr val="tx1"/>
                </a:solidFill>
              </a:rPr>
              <a:t>вызывает реакцию людей…</a:t>
            </a:r>
          </a:p>
          <a:p>
            <a:pPr marL="0" indent="0" fontAlgn="base">
              <a:buNone/>
            </a:pPr>
            <a:r>
              <a:rPr lang="ru-RU" b="1" dirty="0"/>
              <a:t>Пример: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Жила-была дама приятная,</a:t>
            </a:r>
            <a:br>
              <a:rPr lang="ru-RU" dirty="0"/>
            </a:br>
            <a:r>
              <a:rPr lang="ru-RU" dirty="0"/>
              <a:t>На вид совершенно квадратная.(миниатюрная)</a:t>
            </a:r>
            <a:br>
              <a:rPr lang="ru-RU" dirty="0"/>
            </a:br>
            <a:r>
              <a:rPr lang="ru-RU" dirty="0"/>
              <a:t>Кто бы с ней ни встречался,</a:t>
            </a:r>
            <a:br>
              <a:rPr lang="ru-RU" dirty="0"/>
            </a:br>
            <a:r>
              <a:rPr lang="ru-RU" dirty="0"/>
              <a:t>От души восхищался:</a:t>
            </a:r>
            <a:br>
              <a:rPr lang="ru-RU" dirty="0"/>
            </a:br>
            <a:r>
              <a:rPr lang="ru-RU" dirty="0"/>
              <a:t>«До чего ж эта дама приятная!»</a:t>
            </a:r>
            <a:endParaRPr lang="ru-RU" i="1" dirty="0" smtClean="0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1391" y="3789040"/>
            <a:ext cx="3093422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6538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435552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2 Вариант</a:t>
            </a:r>
            <a:endParaRPr lang="ru-RU" sz="4400" dirty="0"/>
          </a:p>
        </p:txBody>
      </p:sp>
      <p:sp>
        <p:nvSpPr>
          <p:cNvPr id="7" name="Содержимое 2"/>
          <p:cNvSpPr>
            <a:spLocks noGrp="1"/>
          </p:cNvSpPr>
          <p:nvPr>
            <p:ph idx="1"/>
          </p:nvPr>
        </p:nvSpPr>
        <p:spPr>
          <a:xfrm>
            <a:off x="755576" y="1340768"/>
            <a:ext cx="7056784" cy="4968552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1 строчка </a:t>
            </a:r>
            <a:r>
              <a:rPr lang="ru-RU" dirty="0">
                <a:solidFill>
                  <a:schemeClr val="tx1"/>
                </a:solidFill>
              </a:rPr>
              <a:t>– Кто и откуда? (пол, возраст из местности),</a:t>
            </a:r>
          </a:p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2 строчка </a:t>
            </a:r>
            <a:r>
              <a:rPr lang="ru-RU" dirty="0">
                <a:solidFill>
                  <a:schemeClr val="tx1"/>
                </a:solidFill>
              </a:rPr>
              <a:t>– Что сделал? (совершает поступок),</a:t>
            </a:r>
          </a:p>
          <a:p>
            <a:pPr marL="0" indent="0" fontAlgn="base">
              <a:buNone/>
            </a:pPr>
            <a:r>
              <a:rPr lang="ru-RU" b="1" dirty="0">
                <a:solidFill>
                  <a:schemeClr val="tx1"/>
                </a:solidFill>
              </a:rPr>
              <a:t>3 – 4 строчка</a:t>
            </a:r>
            <a:r>
              <a:rPr lang="ru-RU" dirty="0">
                <a:solidFill>
                  <a:schemeClr val="tx1"/>
                </a:solidFill>
              </a:rPr>
              <a:t> -  Что из этого получилось? ( который приводит к последствиям),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tx1"/>
                </a:solidFill>
              </a:rPr>
              <a:t>5 строчка </a:t>
            </a:r>
            <a:r>
              <a:rPr lang="ru-RU" dirty="0">
                <a:solidFill>
                  <a:schemeClr val="tx1"/>
                </a:solidFill>
              </a:rPr>
              <a:t>– реакция на этот поступок. Причем, конец последней строки повторяет конец первой.</a:t>
            </a:r>
          </a:p>
          <a:p>
            <a:pPr marL="0" indent="0">
              <a:buNone/>
            </a:pPr>
            <a:r>
              <a:rPr lang="ru-RU" b="1" dirty="0"/>
              <a:t>Пример:</a:t>
            </a:r>
            <a:endParaRPr lang="ru-RU" dirty="0"/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Жил-был человек в Амстердаме,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Не чистивший шляпу годами.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Он в ней невзначай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Заваривал чай</a:t>
            </a:r>
          </a:p>
          <a:p>
            <a:pPr marL="0" indent="0">
              <a:buNone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И в ней же гулял в Амстердаме!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789040"/>
            <a:ext cx="2791197" cy="2791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8483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11716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Схематически лимерик можно представить так: 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9579487"/>
              </p:ext>
            </p:extLst>
          </p:nvPr>
        </p:nvGraphicFramePr>
        <p:xfrm>
          <a:off x="467544" y="1916832"/>
          <a:ext cx="8280919" cy="4392184"/>
        </p:xfrm>
        <a:graphic>
          <a:graphicData uri="http://schemas.openxmlformats.org/drawingml/2006/table">
            <a:tbl>
              <a:tblPr firstRow="1" firstCol="1" bandRow="1"/>
              <a:tblGrid>
                <a:gridCol w="1035298">
                  <a:extLst>
                    <a:ext uri="{9D8B030D-6E8A-4147-A177-3AD203B41FA5}">
                      <a16:colId xmlns:a16="http://schemas.microsoft.com/office/drawing/2014/main" xmlns="" val="1222702334"/>
                    </a:ext>
                  </a:extLst>
                </a:gridCol>
                <a:gridCol w="1376620">
                  <a:extLst>
                    <a:ext uri="{9D8B030D-6E8A-4147-A177-3AD203B41FA5}">
                      <a16:colId xmlns:a16="http://schemas.microsoft.com/office/drawing/2014/main" xmlns="" val="1870252710"/>
                    </a:ext>
                  </a:extLst>
                </a:gridCol>
                <a:gridCol w="5869001">
                  <a:extLst>
                    <a:ext uri="{9D8B030D-6E8A-4147-A177-3AD203B41FA5}">
                      <a16:colId xmlns:a16="http://schemas.microsoft.com/office/drawing/2014/main" xmlns="" val="3978913622"/>
                    </a:ext>
                  </a:extLst>
                </a:gridCol>
              </a:tblGrid>
              <a:tr h="10907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17780" marB="177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87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Жил был объект </a:t>
                      </a:r>
                    </a:p>
                    <a:p>
                      <a:pPr marL="787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(ЖИЛ объект, </a:t>
                      </a:r>
                      <a:r>
                        <a:rPr lang="ru-RU" sz="3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откуда где)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28883011"/>
                  </a:ext>
                </a:extLst>
              </a:tr>
              <a:tr h="10210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17780" marB="177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874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Какой объект (что сделал –совершает поступок)?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78569176"/>
                  </a:ext>
                </a:extLst>
              </a:tr>
              <a:tr h="6426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17780" marB="177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Что делает </a:t>
                      </a:r>
                      <a:r>
                        <a:rPr lang="ru-RU" sz="3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(что получилось)?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45717189"/>
                  </a:ext>
                </a:extLst>
              </a:tr>
              <a:tr h="5331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17780" marB="177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 кем </a:t>
                      </a:r>
                      <a:r>
                        <a:rPr lang="ru-RU" sz="3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общался (что получилось)?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55548518"/>
                  </a:ext>
                </a:extLst>
              </a:tr>
              <a:tr h="90978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320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144" marR="7144" marT="9525" marB="9525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17780" marB="1778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86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Вывод (реакция на поступок)</a:t>
                      </a:r>
                      <a:endParaRPr lang="ru-RU" sz="3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05200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908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Работа  с детьми</a:t>
            </a:r>
            <a:endParaRPr lang="ru-RU" sz="4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3755"/>
            <a:ext cx="4176464" cy="23492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30" y="4100611"/>
            <a:ext cx="4155954" cy="2337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938" y="1506191"/>
            <a:ext cx="4275567" cy="2405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938" y="4094968"/>
            <a:ext cx="332386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0791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Работа  с детьми</a:t>
            </a:r>
            <a:endParaRPr lang="ru-RU" sz="4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0784">
            <a:off x="490202" y="1429730"/>
            <a:ext cx="3363838" cy="44851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0397">
            <a:off x="5393603" y="1500087"/>
            <a:ext cx="3210821" cy="42810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1" y="2772181"/>
            <a:ext cx="2935663" cy="39142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181166"/>
            <a:ext cx="1138532" cy="1539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4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Работа  с </a:t>
            </a:r>
            <a:r>
              <a:rPr lang="ru-RU" sz="4400" dirty="0" err="1" smtClean="0"/>
              <a:t>педагоми</a:t>
            </a:r>
            <a:endParaRPr lang="ru-RU" sz="4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708"/>
          <a:stretch/>
        </p:blipFill>
        <p:spPr>
          <a:xfrm>
            <a:off x="4422150" y="3870300"/>
            <a:ext cx="4354581" cy="2774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5"/>
          <a:stretch/>
        </p:blipFill>
        <p:spPr>
          <a:xfrm>
            <a:off x="323528" y="1290124"/>
            <a:ext cx="4464497" cy="2632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90248"/>
            <a:ext cx="3395869" cy="25469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257550"/>
            <a:ext cx="3152579" cy="2426908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006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148064" y="1268760"/>
            <a:ext cx="3168352" cy="5014813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Кот – 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Ромашка–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Шишка </a:t>
            </a:r>
            <a:r>
              <a:rPr lang="ru-RU" sz="3100" b="1" dirty="0" smtClean="0">
                <a:solidFill>
                  <a:schemeClr val="tx1"/>
                </a:solidFill>
              </a:rPr>
              <a:t>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tx1"/>
                </a:solidFill>
              </a:rPr>
              <a:t>Антошка -</a:t>
            </a:r>
            <a:endParaRPr lang="ru-RU" sz="3100" b="1" dirty="0">
              <a:solidFill>
                <a:schemeClr val="tx1"/>
              </a:solidFill>
            </a:endParaRP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Лягушка 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Жираф 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Белка 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Петух –</a:t>
            </a:r>
          </a:p>
          <a:p>
            <a:pPr lvl="0"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tx1"/>
                </a:solidFill>
              </a:rPr>
              <a:t>Чайник –</a:t>
            </a: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Поэтическая разминка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755576" y="1412776"/>
            <a:ext cx="4320480" cy="331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Задание 1</a:t>
            </a:r>
          </a:p>
          <a:p>
            <a:pPr marL="0" indent="0">
              <a:buNone/>
            </a:pPr>
            <a:r>
              <a:rPr lang="ru-RU" sz="4400" b="1" dirty="0" smtClean="0">
                <a:solidFill>
                  <a:srgbClr val="C00000"/>
                </a:solidFill>
              </a:rPr>
              <a:t>Придумать рифму к словам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 descr="0_653c8_98480bfd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8722" y="3767874"/>
            <a:ext cx="3259222" cy="25877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580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5148064" y="1268760"/>
            <a:ext cx="3168352" cy="5014813"/>
          </a:xfrm>
        </p:spPr>
        <p:txBody>
          <a:bodyPr>
            <a:noAutofit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ru-RU" altLang="ru-RU" sz="3000" b="1" dirty="0" smtClean="0">
                <a:solidFill>
                  <a:schemeClr val="tx1"/>
                </a:solidFill>
              </a:rPr>
              <a:t>Чижик </a:t>
            </a:r>
            <a:r>
              <a:rPr lang="ru-RU" altLang="ru-RU" sz="3000" b="1" dirty="0">
                <a:solidFill>
                  <a:schemeClr val="tx1"/>
                </a:solidFill>
              </a:rPr>
              <a:t>на кусте сидел……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ru-RU" altLang="ru-RU" sz="3000" b="1" dirty="0">
                <a:solidFill>
                  <a:schemeClr val="tx1"/>
                </a:solidFill>
              </a:rPr>
              <a:t>На работу вышел Петя…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ru-RU" altLang="ru-RU" sz="3000" b="1" dirty="0">
                <a:solidFill>
                  <a:schemeClr val="tx1"/>
                </a:solidFill>
              </a:rPr>
              <a:t>Для того, чтобы учиться…</a:t>
            </a:r>
          </a:p>
          <a:p>
            <a:pPr marL="514350" indent="-514350">
              <a:buFont typeface="Wingdings" pitchFamily="2" charset="2"/>
              <a:buChar char="Ø"/>
            </a:pPr>
            <a:r>
              <a:rPr lang="ru-RU" altLang="ru-RU" sz="3000" b="1" dirty="0">
                <a:solidFill>
                  <a:schemeClr val="tx1"/>
                </a:solidFill>
              </a:rPr>
              <a:t>Мы гоняем звонкий мяч…</a:t>
            </a:r>
          </a:p>
        </p:txBody>
      </p:sp>
      <p:sp>
        <p:nvSpPr>
          <p:cNvPr id="7" name="Заголовок 3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Поэтическая разминка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755576" y="1412776"/>
            <a:ext cx="4320480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Задание 2</a:t>
            </a:r>
          </a:p>
          <a:p>
            <a:pPr marL="0" indent="0">
              <a:buNone/>
            </a:pPr>
            <a:r>
              <a:rPr lang="ru-RU" sz="4400" b="1" dirty="0" smtClean="0">
                <a:solidFill>
                  <a:srgbClr val="C00000"/>
                </a:solidFill>
              </a:rPr>
              <a:t>Закончи строчку</a:t>
            </a:r>
            <a:endParaRPr lang="ru-RU" sz="4400" b="1" dirty="0">
              <a:solidFill>
                <a:srgbClr val="C00000"/>
              </a:solidFill>
            </a:endParaRPr>
          </a:p>
        </p:txBody>
      </p:sp>
      <p:pic>
        <p:nvPicPr>
          <p:cNvPr id="6" name="Рисунок 5" descr="0_653cc_8b329b5c_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3144511"/>
            <a:ext cx="3744416" cy="2947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372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Поэтическая разминка</a:t>
            </a:r>
            <a:endParaRPr lang="ru-RU" sz="44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755577" y="1154784"/>
            <a:ext cx="5256584" cy="237626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4400" b="1" dirty="0" smtClean="0">
                <a:solidFill>
                  <a:schemeClr val="tx1"/>
                </a:solidFill>
              </a:rPr>
              <a:t>Задание 3</a:t>
            </a:r>
          </a:p>
          <a:p>
            <a:pPr marL="0" indent="0">
              <a:buFont typeface="Wingdings 2"/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Подобрать определения – прилагательные к сказочному герою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23780"/>
            <a:ext cx="1970472" cy="28149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196" y="3723780"/>
            <a:ext cx="1949227" cy="28149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603475"/>
            <a:ext cx="2602758" cy="194686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803" y="3836853"/>
            <a:ext cx="2449835" cy="26574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936" y="4579522"/>
            <a:ext cx="2221548" cy="1914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408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Примеры лимериков</a:t>
            </a:r>
            <a:endParaRPr lang="ru-RU" sz="4400" b="1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23528" y="1340768"/>
            <a:ext cx="5851376" cy="23788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Жила-была Бабка - </a:t>
            </a:r>
            <a:r>
              <a:rPr lang="ru-RU" sz="2400" dirty="0" err="1"/>
              <a:t>Ёжка</a:t>
            </a:r>
            <a:r>
              <a:rPr lang="ru-RU" sz="2400" dirty="0"/>
              <a:t> костяная ножка,</a:t>
            </a:r>
          </a:p>
          <a:p>
            <a:pPr marL="0" indent="0">
              <a:buNone/>
            </a:pPr>
            <a:r>
              <a:rPr lang="ru-RU" sz="2400" dirty="0"/>
              <a:t>И была она как деревянная ложка.</a:t>
            </a:r>
          </a:p>
          <a:p>
            <a:pPr marL="0" indent="0">
              <a:buNone/>
            </a:pPr>
            <a:r>
              <a:rPr lang="ru-RU" sz="2400" dirty="0"/>
              <a:t>На метле Бабка </a:t>
            </a:r>
            <a:r>
              <a:rPr lang="ru-RU" sz="2400" dirty="0" err="1"/>
              <a:t>Ёжка</a:t>
            </a:r>
            <a:r>
              <a:rPr lang="ru-RU" sz="2400" dirty="0"/>
              <a:t> летала</a:t>
            </a:r>
          </a:p>
          <a:p>
            <a:pPr marL="0" indent="0">
              <a:buNone/>
            </a:pPr>
            <a:r>
              <a:rPr lang="ru-RU" sz="2400" dirty="0"/>
              <a:t>И зайчикам подарки раздавала.</a:t>
            </a:r>
          </a:p>
          <a:p>
            <a:pPr marL="0" indent="0">
              <a:buNone/>
            </a:pPr>
            <a:r>
              <a:rPr lang="ru-RU" sz="2400" dirty="0"/>
              <a:t>Вот какая весёлая Бабка </a:t>
            </a:r>
            <a:r>
              <a:rPr lang="ru-RU" sz="2400" dirty="0" err="1"/>
              <a:t>Ёжка</a:t>
            </a:r>
            <a:r>
              <a:rPr lang="ru-RU" sz="2400" dirty="0"/>
              <a:t>!</a:t>
            </a:r>
          </a:p>
          <a:p>
            <a:endParaRPr lang="ru-RU" sz="3200" dirty="0"/>
          </a:p>
        </p:txBody>
      </p:sp>
      <p:sp>
        <p:nvSpPr>
          <p:cNvPr id="5" name="Объект 3"/>
          <p:cNvSpPr txBox="1">
            <a:spLocks/>
          </p:cNvSpPr>
          <p:nvPr/>
        </p:nvSpPr>
        <p:spPr>
          <a:xfrm>
            <a:off x="395536" y="3933056"/>
            <a:ext cx="5851376" cy="237889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Жила-была собака крылатая </a:t>
            </a:r>
          </a:p>
          <a:p>
            <a:pPr marL="0" indent="0">
              <a:buNone/>
            </a:pPr>
            <a:r>
              <a:rPr lang="ru-RU" sz="2400" dirty="0"/>
              <a:t>И была она вся лохматая.</a:t>
            </a:r>
          </a:p>
          <a:p>
            <a:pPr marL="0" indent="0">
              <a:buNone/>
            </a:pPr>
            <a:r>
              <a:rPr lang="ru-RU" sz="2400" dirty="0"/>
              <a:t>Собака летала и песни пела</a:t>
            </a:r>
          </a:p>
          <a:p>
            <a:pPr marL="0" indent="0">
              <a:buNone/>
            </a:pPr>
            <a:r>
              <a:rPr lang="ru-RU" sz="2400" dirty="0"/>
              <a:t>И с воронами дружить хотела.</a:t>
            </a:r>
          </a:p>
          <a:p>
            <a:pPr marL="0" indent="0">
              <a:buNone/>
            </a:pPr>
            <a:r>
              <a:rPr lang="ru-RU" sz="2400" dirty="0"/>
              <a:t>Вот какая веселая была собака крылатая!</a:t>
            </a:r>
            <a:endParaRPr lang="ru-RU" dirty="0"/>
          </a:p>
        </p:txBody>
      </p:sp>
      <p:sp>
        <p:nvSpPr>
          <p:cNvPr id="6" name="Объект 3"/>
          <p:cNvSpPr txBox="1">
            <a:spLocks/>
          </p:cNvSpPr>
          <p:nvPr/>
        </p:nvSpPr>
        <p:spPr>
          <a:xfrm>
            <a:off x="5299843" y="1916832"/>
            <a:ext cx="3672408" cy="3672407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Жила-была разноцветная птичка</a:t>
            </a:r>
          </a:p>
          <a:p>
            <a:pPr marL="0" indent="0">
              <a:buNone/>
            </a:pPr>
            <a:r>
              <a:rPr lang="ru-RU" sz="2400" dirty="0"/>
              <a:t>Похожа на мягкую рукавичку.</a:t>
            </a:r>
          </a:p>
          <a:p>
            <a:pPr marL="0" indent="0">
              <a:buNone/>
            </a:pPr>
            <a:r>
              <a:rPr lang="ru-RU" sz="2400" dirty="0"/>
              <a:t>Червячков она кушала</a:t>
            </a:r>
          </a:p>
          <a:p>
            <a:pPr marL="0" indent="0">
              <a:buNone/>
            </a:pPr>
            <a:r>
              <a:rPr lang="ru-RU" sz="2400" dirty="0"/>
              <a:t>И весёлую музыку слушала.</a:t>
            </a:r>
          </a:p>
          <a:p>
            <a:pPr marL="0" indent="0">
              <a:buNone/>
            </a:pPr>
            <a:r>
              <a:rPr lang="ru-RU" sz="2400" dirty="0"/>
              <a:t>Вот какая задорная птичка!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623" y="5013176"/>
            <a:ext cx="1733960" cy="1550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183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755576" y="1556792"/>
            <a:ext cx="7886700" cy="244539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200" dirty="0" smtClean="0"/>
              <a:t>Сочинить </a:t>
            </a:r>
            <a:r>
              <a:rPr lang="ru-RU" sz="3200" dirty="0"/>
              <a:t>лимерик про символ 2018 года – </a:t>
            </a:r>
            <a:r>
              <a:rPr lang="ru-RU" sz="3200" b="1" dirty="0"/>
              <a:t>желтая земляная собака.</a:t>
            </a:r>
            <a:r>
              <a:rPr lang="ru-RU" sz="3200" dirty="0"/>
              <a:t> </a:t>
            </a:r>
          </a:p>
          <a:p>
            <a:pPr marL="0" indent="0">
              <a:buNone/>
            </a:pPr>
            <a:r>
              <a:rPr lang="ru-RU" sz="3200" dirty="0" smtClean="0"/>
              <a:t>Продолжите </a:t>
            </a:r>
            <a:r>
              <a:rPr lang="ru-RU" sz="3200" dirty="0"/>
              <a:t>первую строчку нашего лимерика: </a:t>
            </a:r>
            <a:r>
              <a:rPr lang="ru-RU" sz="4400" b="1" dirty="0"/>
              <a:t>«Жила – была желтая земляная собака..»</a:t>
            </a:r>
          </a:p>
          <a:p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сочиняем лимерики</a:t>
            </a:r>
            <a:endParaRPr lang="ru-RU" sz="4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89040"/>
            <a:ext cx="3600400" cy="28361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289112"/>
            <a:ext cx="2639822" cy="354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1180" y="1052736"/>
            <a:ext cx="8424935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СПАСИБО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 </a:t>
            </a:r>
            <a:r>
              <a:rPr lang="ru-RU" sz="96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ЗА ВНИМАНИЕ</a:t>
            </a:r>
            <a:r>
              <a:rPr lang="ru-RU" sz="9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!!!</a:t>
            </a:r>
            <a:endParaRPr lang="ru-RU" sz="9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120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375</TotalTime>
  <Words>669</Words>
  <Application>Microsoft Office PowerPoint</Application>
  <PresentationFormat>Экран (4:3)</PresentationFormat>
  <Paragraphs>133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Трек</vt:lpstr>
      <vt:lpstr>Мастер-класс  «Сочинять лимерики  – это весело!»</vt:lpstr>
      <vt:lpstr>Цели и задачи</vt:lpstr>
      <vt:lpstr>Что такое ли́мерик?</vt:lpstr>
      <vt:lpstr>Историческая справка</vt:lpstr>
      <vt:lpstr>Историческая справка</vt:lpstr>
      <vt:lpstr>Историческая справка</vt:lpstr>
      <vt:lpstr>Историческая справка</vt:lpstr>
      <vt:lpstr>Историческая справка</vt:lpstr>
      <vt:lpstr>Поэтические произведения в русском народном творчестве</vt:lpstr>
      <vt:lpstr>Учимся сочинять лимерики</vt:lpstr>
      <vt:lpstr>Содержание лимерика</vt:lpstr>
      <vt:lpstr>1 Вариант</vt:lpstr>
      <vt:lpstr>2 Вариант</vt:lpstr>
      <vt:lpstr>Схематически лимерик можно представить так: </vt:lpstr>
      <vt:lpstr>Работа  с детьми</vt:lpstr>
      <vt:lpstr>Работа  с детьми</vt:lpstr>
      <vt:lpstr>Работа  с педагоми</vt:lpstr>
      <vt:lpstr>Поэтическая разминка</vt:lpstr>
      <vt:lpstr>Поэтическая разминка</vt:lpstr>
      <vt:lpstr>Поэтическая разминка</vt:lpstr>
      <vt:lpstr>Примеры лимериков</vt:lpstr>
      <vt:lpstr>сочиняем лимерики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«Сочинять лимерики  – это весело!»</dc:title>
  <dc:creator>eflerazh</dc:creator>
  <cp:lastModifiedBy>eflerazh</cp:lastModifiedBy>
  <cp:revision>40</cp:revision>
  <dcterms:created xsi:type="dcterms:W3CDTF">2018-02-26T10:24:40Z</dcterms:created>
  <dcterms:modified xsi:type="dcterms:W3CDTF">2018-02-27T23:03:22Z</dcterms:modified>
</cp:coreProperties>
</file>