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2" r:id="rId3"/>
    <p:sldId id="300" r:id="rId4"/>
    <p:sldId id="286" r:id="rId5"/>
    <p:sldId id="287" r:id="rId6"/>
    <p:sldId id="288" r:id="rId7"/>
    <p:sldId id="291" r:id="rId8"/>
    <p:sldId id="308" r:id="rId9"/>
    <p:sldId id="259" r:id="rId10"/>
    <p:sldId id="264" r:id="rId11"/>
    <p:sldId id="266" r:id="rId12"/>
    <p:sldId id="268" r:id="rId13"/>
    <p:sldId id="305" r:id="rId14"/>
    <p:sldId id="272" r:id="rId15"/>
    <p:sldId id="309" r:id="rId16"/>
    <p:sldId id="274" r:id="rId17"/>
    <p:sldId id="293" r:id="rId18"/>
    <p:sldId id="275" r:id="rId19"/>
    <p:sldId id="296" r:id="rId20"/>
    <p:sldId id="306" r:id="rId21"/>
    <p:sldId id="276" r:id="rId22"/>
    <p:sldId id="277" r:id="rId23"/>
    <p:sldId id="278" r:id="rId24"/>
    <p:sldId id="280" r:id="rId25"/>
    <p:sldId id="284" r:id="rId26"/>
    <p:sldId id="299" r:id="rId27"/>
    <p:sldId id="307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D6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-300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17FDE1-798A-499D-BAA2-6543155C0515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5CE8F53-1966-45D0-8163-458B1581DB40}">
      <dgm:prSet phldrT="[Текст]" custT="1"/>
      <dgm:spPr/>
      <dgm:t>
        <a:bodyPr/>
        <a:lstStyle/>
        <a:p>
          <a:pPr algn="just" defTabSz="925513"/>
          <a:r>
            <a:rPr lang="ru-RU" sz="1800" b="1" dirty="0" smtClean="0">
              <a:solidFill>
                <a:srgbClr val="C00000"/>
              </a:solidFill>
            </a:rPr>
            <a:t>Директивный этап</a:t>
          </a:r>
          <a:r>
            <a:rPr lang="ru-RU" sz="1800" dirty="0" smtClean="0"/>
            <a:t>, когда тьютор выступает в качестве ведущего, в основном направляя действия сопровождаемого.</a:t>
          </a:r>
          <a:endParaRPr lang="ru-RU" sz="1800" dirty="0"/>
        </a:p>
      </dgm:t>
    </dgm:pt>
    <dgm:pt modelId="{9C469177-92C2-4804-B494-79836CC52A8E}" type="parTrans" cxnId="{6AB26645-D921-4670-B2E1-00BCA4F1CBDD}">
      <dgm:prSet/>
      <dgm:spPr/>
      <dgm:t>
        <a:bodyPr/>
        <a:lstStyle/>
        <a:p>
          <a:endParaRPr lang="ru-RU"/>
        </a:p>
      </dgm:t>
    </dgm:pt>
    <dgm:pt modelId="{EF5AFFF8-A689-49FE-9EB6-572AFC785936}" type="sibTrans" cxnId="{6AB26645-D921-4670-B2E1-00BCA4F1CBDD}">
      <dgm:prSet/>
      <dgm:spPr/>
      <dgm:t>
        <a:bodyPr/>
        <a:lstStyle/>
        <a:p>
          <a:endParaRPr lang="ru-RU"/>
        </a:p>
      </dgm:t>
    </dgm:pt>
    <dgm:pt modelId="{F43BD27B-719D-4571-BF74-E52315EB9C34}">
      <dgm:prSet phldrT="[Текст]" custT="1"/>
      <dgm:spPr/>
      <dgm:t>
        <a:bodyPr/>
        <a:lstStyle/>
        <a:p>
          <a:pPr algn="just"/>
          <a:r>
            <a:rPr lang="ru-RU" sz="1800" b="1" dirty="0" smtClean="0">
              <a:solidFill>
                <a:srgbClr val="C00000"/>
              </a:solidFill>
            </a:rPr>
            <a:t>Партнерский этап</a:t>
          </a:r>
          <a:r>
            <a:rPr lang="ru-RU" sz="1800" dirty="0" smtClean="0"/>
            <a:t>, когда тьютор и сопровождаемый взаимодействуют на равных и совместно решают поставленные задачи.</a:t>
          </a:r>
          <a:endParaRPr lang="ru-RU" sz="1800" dirty="0"/>
        </a:p>
      </dgm:t>
    </dgm:pt>
    <dgm:pt modelId="{BC499BF1-A513-493F-8FF6-65BDD5422BDF}" type="parTrans" cxnId="{980A9615-246D-4AE0-9A1A-BAD00CC4E20C}">
      <dgm:prSet/>
      <dgm:spPr/>
      <dgm:t>
        <a:bodyPr/>
        <a:lstStyle/>
        <a:p>
          <a:endParaRPr lang="ru-RU"/>
        </a:p>
      </dgm:t>
    </dgm:pt>
    <dgm:pt modelId="{6B6A3C1A-4FB5-4E0C-BA77-3EED9DB3E7E1}" type="sibTrans" cxnId="{980A9615-246D-4AE0-9A1A-BAD00CC4E20C}">
      <dgm:prSet/>
      <dgm:spPr/>
      <dgm:t>
        <a:bodyPr/>
        <a:lstStyle/>
        <a:p>
          <a:endParaRPr lang="ru-RU"/>
        </a:p>
      </dgm:t>
    </dgm:pt>
    <dgm:pt modelId="{D89E381A-572D-40B0-B9A8-234ADF060807}">
      <dgm:prSet phldrT="[Текст]" custT="1"/>
      <dgm:spPr/>
      <dgm:t>
        <a:bodyPr/>
        <a:lstStyle/>
        <a:p>
          <a:pPr algn="just"/>
          <a:r>
            <a:rPr lang="ru-RU" sz="1800" b="1" dirty="0" smtClean="0">
              <a:solidFill>
                <a:srgbClr val="C00000"/>
              </a:solidFill>
            </a:rPr>
            <a:t>Поддерживающий этап</a:t>
          </a:r>
          <a:r>
            <a:rPr lang="ru-RU" sz="1800" b="1" dirty="0" smtClean="0"/>
            <a:t>, когда сопровождаемый самостоятельно принимает </a:t>
          </a:r>
          <a:r>
            <a:rPr lang="ru-RU" sz="1800" dirty="0" smtClean="0"/>
            <a:t>решения, а тьютор корректирует его при необходимости.</a:t>
          </a:r>
          <a:endParaRPr lang="ru-RU" sz="1800" dirty="0"/>
        </a:p>
      </dgm:t>
    </dgm:pt>
    <dgm:pt modelId="{34E4AC81-E6D5-4692-A53B-F9BC2427A3CD}" type="parTrans" cxnId="{DFEFCBB7-3705-4DE2-92FF-25CBF7823B4C}">
      <dgm:prSet/>
      <dgm:spPr/>
      <dgm:t>
        <a:bodyPr/>
        <a:lstStyle/>
        <a:p>
          <a:endParaRPr lang="ru-RU"/>
        </a:p>
      </dgm:t>
    </dgm:pt>
    <dgm:pt modelId="{B1485099-6840-43AE-88A2-3E389B156BC2}" type="sibTrans" cxnId="{DFEFCBB7-3705-4DE2-92FF-25CBF7823B4C}">
      <dgm:prSet/>
      <dgm:spPr/>
      <dgm:t>
        <a:bodyPr/>
        <a:lstStyle/>
        <a:p>
          <a:endParaRPr lang="ru-RU"/>
        </a:p>
      </dgm:t>
    </dgm:pt>
    <dgm:pt modelId="{21FCD0C0-E8EB-42D7-8B18-BCAF8E27D858}" type="pres">
      <dgm:prSet presAssocID="{B617FDE1-798A-499D-BAA2-6543155C051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F23290-9972-4391-8D94-06B4FFFADF9F}" type="pres">
      <dgm:prSet presAssocID="{B617FDE1-798A-499D-BAA2-6543155C0515}" presName="dummyMaxCanvas" presStyleCnt="0">
        <dgm:presLayoutVars/>
      </dgm:prSet>
      <dgm:spPr/>
    </dgm:pt>
    <dgm:pt modelId="{44C869D6-B8B6-45EA-9A68-D2E56A3C44CF}" type="pres">
      <dgm:prSet presAssocID="{B617FDE1-798A-499D-BAA2-6543155C0515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EB11ED-DCCD-4786-854E-383C252A926A}" type="pres">
      <dgm:prSet presAssocID="{B617FDE1-798A-499D-BAA2-6543155C0515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897F27-2799-42D3-86E7-93B840B04F30}" type="pres">
      <dgm:prSet presAssocID="{B617FDE1-798A-499D-BAA2-6543155C0515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1BE5F6-DC36-4165-ABBF-A99ACF1A01BC}" type="pres">
      <dgm:prSet presAssocID="{B617FDE1-798A-499D-BAA2-6543155C0515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80178C-30C3-4BFE-A96A-2572D32CFE78}" type="pres">
      <dgm:prSet presAssocID="{B617FDE1-798A-499D-BAA2-6543155C0515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D7A3EB-82B4-4220-8288-1E1D1EF69E8E}" type="pres">
      <dgm:prSet presAssocID="{B617FDE1-798A-499D-BAA2-6543155C0515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F92D5C-3234-44E2-A286-086E3F1F8B04}" type="pres">
      <dgm:prSet presAssocID="{B617FDE1-798A-499D-BAA2-6543155C0515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849D0F-2324-4216-A435-DC82B2E23942}" type="pres">
      <dgm:prSet presAssocID="{B617FDE1-798A-499D-BAA2-6543155C0515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ABD307-BE5B-4C43-994B-EA9F1CFA92D2}" type="presOf" srcId="{6B6A3C1A-4FB5-4E0C-BA77-3EED9DB3E7E1}" destId="{5E80178C-30C3-4BFE-A96A-2572D32CFE78}" srcOrd="0" destOrd="0" presId="urn:microsoft.com/office/officeart/2005/8/layout/vProcess5"/>
    <dgm:cxn modelId="{D93FCE09-8CA8-4B19-8225-AF22F0149F2E}" type="presOf" srcId="{F43BD27B-719D-4571-BF74-E52315EB9C34}" destId="{8AF92D5C-3234-44E2-A286-086E3F1F8B04}" srcOrd="1" destOrd="0" presId="urn:microsoft.com/office/officeart/2005/8/layout/vProcess5"/>
    <dgm:cxn modelId="{980A9615-246D-4AE0-9A1A-BAD00CC4E20C}" srcId="{B617FDE1-798A-499D-BAA2-6543155C0515}" destId="{F43BD27B-719D-4571-BF74-E52315EB9C34}" srcOrd="1" destOrd="0" parTransId="{BC499BF1-A513-493F-8FF6-65BDD5422BDF}" sibTransId="{6B6A3C1A-4FB5-4E0C-BA77-3EED9DB3E7E1}"/>
    <dgm:cxn modelId="{BEAF3141-F2C0-4CD5-A8F1-2C4C064EB986}" type="presOf" srcId="{35CE8F53-1966-45D0-8163-458B1581DB40}" destId="{AED7A3EB-82B4-4220-8288-1E1D1EF69E8E}" srcOrd="1" destOrd="0" presId="urn:microsoft.com/office/officeart/2005/8/layout/vProcess5"/>
    <dgm:cxn modelId="{5E911CC0-ED80-4BC9-AD7B-71DCDF267091}" type="presOf" srcId="{35CE8F53-1966-45D0-8163-458B1581DB40}" destId="{44C869D6-B8B6-45EA-9A68-D2E56A3C44CF}" srcOrd="0" destOrd="0" presId="urn:microsoft.com/office/officeart/2005/8/layout/vProcess5"/>
    <dgm:cxn modelId="{547F769E-B8F2-46FA-8D3C-C8E3A53F121A}" type="presOf" srcId="{D89E381A-572D-40B0-B9A8-234ADF060807}" destId="{49849D0F-2324-4216-A435-DC82B2E23942}" srcOrd="1" destOrd="0" presId="urn:microsoft.com/office/officeart/2005/8/layout/vProcess5"/>
    <dgm:cxn modelId="{A0654351-B3DB-421E-A122-F43B550A589B}" type="presOf" srcId="{F43BD27B-719D-4571-BF74-E52315EB9C34}" destId="{8FEB11ED-DCCD-4786-854E-383C252A926A}" srcOrd="0" destOrd="0" presId="urn:microsoft.com/office/officeart/2005/8/layout/vProcess5"/>
    <dgm:cxn modelId="{D2A8C659-CBD6-405B-9264-D9B5C344BD0F}" type="presOf" srcId="{D89E381A-572D-40B0-B9A8-234ADF060807}" destId="{92897F27-2799-42D3-86E7-93B840B04F30}" srcOrd="0" destOrd="0" presId="urn:microsoft.com/office/officeart/2005/8/layout/vProcess5"/>
    <dgm:cxn modelId="{8CD9204D-57F4-498D-8933-894B9B9DACF9}" type="presOf" srcId="{EF5AFFF8-A689-49FE-9EB6-572AFC785936}" destId="{C41BE5F6-DC36-4165-ABBF-A99ACF1A01BC}" srcOrd="0" destOrd="0" presId="urn:microsoft.com/office/officeart/2005/8/layout/vProcess5"/>
    <dgm:cxn modelId="{DFEFCBB7-3705-4DE2-92FF-25CBF7823B4C}" srcId="{B617FDE1-798A-499D-BAA2-6543155C0515}" destId="{D89E381A-572D-40B0-B9A8-234ADF060807}" srcOrd="2" destOrd="0" parTransId="{34E4AC81-E6D5-4692-A53B-F9BC2427A3CD}" sibTransId="{B1485099-6840-43AE-88A2-3E389B156BC2}"/>
    <dgm:cxn modelId="{6AB26645-D921-4670-B2E1-00BCA4F1CBDD}" srcId="{B617FDE1-798A-499D-BAA2-6543155C0515}" destId="{35CE8F53-1966-45D0-8163-458B1581DB40}" srcOrd="0" destOrd="0" parTransId="{9C469177-92C2-4804-B494-79836CC52A8E}" sibTransId="{EF5AFFF8-A689-49FE-9EB6-572AFC785936}"/>
    <dgm:cxn modelId="{B664A407-058C-47DC-BD31-5D55EA8D8B20}" type="presOf" srcId="{B617FDE1-798A-499D-BAA2-6543155C0515}" destId="{21FCD0C0-E8EB-42D7-8B18-BCAF8E27D858}" srcOrd="0" destOrd="0" presId="urn:microsoft.com/office/officeart/2005/8/layout/vProcess5"/>
    <dgm:cxn modelId="{7F0BB6AD-78BD-4686-970E-A88C5F0AC983}" type="presParOf" srcId="{21FCD0C0-E8EB-42D7-8B18-BCAF8E27D858}" destId="{4BF23290-9972-4391-8D94-06B4FFFADF9F}" srcOrd="0" destOrd="0" presId="urn:microsoft.com/office/officeart/2005/8/layout/vProcess5"/>
    <dgm:cxn modelId="{CE7E9E46-74C6-430B-95D3-28066A5685E3}" type="presParOf" srcId="{21FCD0C0-E8EB-42D7-8B18-BCAF8E27D858}" destId="{44C869D6-B8B6-45EA-9A68-D2E56A3C44CF}" srcOrd="1" destOrd="0" presId="urn:microsoft.com/office/officeart/2005/8/layout/vProcess5"/>
    <dgm:cxn modelId="{540778BA-794B-41CC-8DC1-8121E0CF8F26}" type="presParOf" srcId="{21FCD0C0-E8EB-42D7-8B18-BCAF8E27D858}" destId="{8FEB11ED-DCCD-4786-854E-383C252A926A}" srcOrd="2" destOrd="0" presId="urn:microsoft.com/office/officeart/2005/8/layout/vProcess5"/>
    <dgm:cxn modelId="{FC12595E-6421-48D5-A088-381F6C00C56A}" type="presParOf" srcId="{21FCD0C0-E8EB-42D7-8B18-BCAF8E27D858}" destId="{92897F27-2799-42D3-86E7-93B840B04F30}" srcOrd="3" destOrd="0" presId="urn:microsoft.com/office/officeart/2005/8/layout/vProcess5"/>
    <dgm:cxn modelId="{6D073822-2248-4CFC-84B7-1EC0A76E49B0}" type="presParOf" srcId="{21FCD0C0-E8EB-42D7-8B18-BCAF8E27D858}" destId="{C41BE5F6-DC36-4165-ABBF-A99ACF1A01BC}" srcOrd="4" destOrd="0" presId="urn:microsoft.com/office/officeart/2005/8/layout/vProcess5"/>
    <dgm:cxn modelId="{54AB7B15-A451-41E5-8FC5-89ECE1716C5F}" type="presParOf" srcId="{21FCD0C0-E8EB-42D7-8B18-BCAF8E27D858}" destId="{5E80178C-30C3-4BFE-A96A-2572D32CFE78}" srcOrd="5" destOrd="0" presId="urn:microsoft.com/office/officeart/2005/8/layout/vProcess5"/>
    <dgm:cxn modelId="{E3BCF0BD-F6A2-486A-B5AE-409F00BE4105}" type="presParOf" srcId="{21FCD0C0-E8EB-42D7-8B18-BCAF8E27D858}" destId="{AED7A3EB-82B4-4220-8288-1E1D1EF69E8E}" srcOrd="6" destOrd="0" presId="urn:microsoft.com/office/officeart/2005/8/layout/vProcess5"/>
    <dgm:cxn modelId="{56829E3E-2EC4-4A39-A3B9-A1E5738465B3}" type="presParOf" srcId="{21FCD0C0-E8EB-42D7-8B18-BCAF8E27D858}" destId="{8AF92D5C-3234-44E2-A286-086E3F1F8B04}" srcOrd="7" destOrd="0" presId="urn:microsoft.com/office/officeart/2005/8/layout/vProcess5"/>
    <dgm:cxn modelId="{D3E82262-9569-4FA3-AC55-770CBED18F37}" type="presParOf" srcId="{21FCD0C0-E8EB-42D7-8B18-BCAF8E27D858}" destId="{49849D0F-2324-4216-A435-DC82B2E23942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C869D6-B8B6-45EA-9A68-D2E56A3C44CF}">
      <dsp:nvSpPr>
        <dsp:cNvPr id="0" name=""/>
        <dsp:cNvSpPr/>
      </dsp:nvSpPr>
      <dsp:spPr>
        <a:xfrm>
          <a:off x="0" y="0"/>
          <a:ext cx="5036515" cy="97598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925513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</a:rPr>
            <a:t>Директивный этап</a:t>
          </a:r>
          <a:r>
            <a:rPr lang="ru-RU" sz="1800" kern="1200" dirty="0" smtClean="0"/>
            <a:t>, когда тьютор выступает в качестве ведущего, в основном направляя действия сопровождаемого.</a:t>
          </a:r>
          <a:endParaRPr lang="ru-RU" sz="1800" kern="1200" dirty="0"/>
        </a:p>
      </dsp:txBody>
      <dsp:txXfrm>
        <a:off x="28586" y="28586"/>
        <a:ext cx="3983349" cy="918814"/>
      </dsp:txXfrm>
    </dsp:sp>
    <dsp:sp modelId="{8FEB11ED-DCCD-4786-854E-383C252A926A}">
      <dsp:nvSpPr>
        <dsp:cNvPr id="0" name=""/>
        <dsp:cNvSpPr/>
      </dsp:nvSpPr>
      <dsp:spPr>
        <a:xfrm>
          <a:off x="444398" y="1138650"/>
          <a:ext cx="5036515" cy="975986"/>
        </a:xfrm>
        <a:prstGeom prst="roundRect">
          <a:avLst>
            <a:gd name="adj" fmla="val 10000"/>
          </a:avLst>
        </a:prstGeom>
        <a:solidFill>
          <a:schemeClr val="accent5">
            <a:hueOff val="-3676672"/>
            <a:satOff val="-5114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</a:rPr>
            <a:t>Партнерский этап</a:t>
          </a:r>
          <a:r>
            <a:rPr lang="ru-RU" sz="1800" kern="1200" dirty="0" smtClean="0"/>
            <a:t>, когда тьютор и сопровождаемый взаимодействуют на равных и совместно решают поставленные задачи.</a:t>
          </a:r>
          <a:endParaRPr lang="ru-RU" sz="1800" kern="1200" dirty="0"/>
        </a:p>
      </dsp:txBody>
      <dsp:txXfrm>
        <a:off x="472984" y="1167236"/>
        <a:ext cx="3900553" cy="918814"/>
      </dsp:txXfrm>
    </dsp:sp>
    <dsp:sp modelId="{92897F27-2799-42D3-86E7-93B840B04F30}">
      <dsp:nvSpPr>
        <dsp:cNvPr id="0" name=""/>
        <dsp:cNvSpPr/>
      </dsp:nvSpPr>
      <dsp:spPr>
        <a:xfrm>
          <a:off x="888796" y="2277301"/>
          <a:ext cx="5036515" cy="975986"/>
        </a:xfrm>
        <a:prstGeom prst="roundRect">
          <a:avLst>
            <a:gd name="adj" fmla="val 10000"/>
          </a:avLst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</a:rPr>
            <a:t>Поддерживающий этап</a:t>
          </a:r>
          <a:r>
            <a:rPr lang="ru-RU" sz="1800" b="1" kern="1200" dirty="0" smtClean="0"/>
            <a:t>, когда сопровождаемый самостоятельно принимает </a:t>
          </a:r>
          <a:r>
            <a:rPr lang="ru-RU" sz="1800" kern="1200" dirty="0" smtClean="0"/>
            <a:t>решения, а тьютор корректирует его при необходимости.</a:t>
          </a:r>
          <a:endParaRPr lang="ru-RU" sz="1800" kern="1200" dirty="0"/>
        </a:p>
      </dsp:txBody>
      <dsp:txXfrm>
        <a:off x="917382" y="2305887"/>
        <a:ext cx="3900553" cy="918814"/>
      </dsp:txXfrm>
    </dsp:sp>
    <dsp:sp modelId="{C41BE5F6-DC36-4165-ABBF-A99ACF1A01BC}">
      <dsp:nvSpPr>
        <dsp:cNvPr id="0" name=""/>
        <dsp:cNvSpPr/>
      </dsp:nvSpPr>
      <dsp:spPr>
        <a:xfrm>
          <a:off x="4402124" y="740123"/>
          <a:ext cx="634391" cy="63439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4544862" y="740123"/>
        <a:ext cx="348915" cy="477379"/>
      </dsp:txXfrm>
    </dsp:sp>
    <dsp:sp modelId="{5E80178C-30C3-4BFE-A96A-2572D32CFE78}">
      <dsp:nvSpPr>
        <dsp:cNvPr id="0" name=""/>
        <dsp:cNvSpPr/>
      </dsp:nvSpPr>
      <dsp:spPr>
        <a:xfrm>
          <a:off x="4846522" y="1872267"/>
          <a:ext cx="634391" cy="634391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-7391755"/>
            <a:satOff val="-12816"/>
            <a:lumOff val="-128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4989260" y="1872267"/>
        <a:ext cx="348915" cy="4773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495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88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525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157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698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94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782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397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060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757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3574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Автор и дата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600670" y="5929931"/>
            <a:ext cx="10985502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1800" b="1"/>
            </a:lvl1pPr>
          </a:lstStyle>
          <a:p>
            <a:r>
              <a:t>Автор и дата</a:t>
            </a:r>
          </a:p>
        </p:txBody>
      </p:sp>
      <p:sp>
        <p:nvSpPr>
          <p:cNvPr id="12" name="Заголовок презентации"/>
          <p:cNvSpPr txBox="1">
            <a:spLocks noGrp="1"/>
          </p:cNvSpPr>
          <p:nvPr>
            <p:ph type="title" hasCustomPrompt="1"/>
          </p:nvPr>
        </p:nvSpPr>
        <p:spPr>
          <a:xfrm>
            <a:off x="603248" y="1287496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5800" spc="-116"/>
            </a:lvl1pPr>
          </a:lstStyle>
          <a:p>
            <a:r>
              <a:t>Заголовок презентации</a:t>
            </a:r>
          </a:p>
        </p:txBody>
      </p:sp>
      <p:sp>
        <p:nvSpPr>
          <p:cNvPr id="13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0671" y="3611595"/>
            <a:ext cx="10985501" cy="952501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Подзаголовок презентации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3692312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 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>
            <a:spLocks noGrp="1"/>
          </p:cNvSpPr>
          <p:nvPr>
            <p:ph type="pic" idx="13"/>
          </p:nvPr>
        </p:nvSpPr>
        <p:spPr>
          <a:xfrm>
            <a:off x="-577850" y="-647700"/>
            <a:ext cx="13373100" cy="800946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2" name="Заголовок презентации"/>
          <p:cNvSpPr txBox="1">
            <a:spLocks noGrp="1"/>
          </p:cNvSpPr>
          <p:nvPr>
            <p:ph type="title" hasCustomPrompt="1"/>
          </p:nvPr>
        </p:nvSpPr>
        <p:spPr>
          <a:xfrm>
            <a:off x="603250" y="3562350"/>
            <a:ext cx="10985500" cy="2324100"/>
          </a:xfrm>
          <a:prstGeom prst="rect">
            <a:avLst/>
          </a:prstGeom>
        </p:spPr>
        <p:txBody>
          <a:bodyPr anchor="b"/>
          <a:lstStyle>
            <a:lvl1pPr>
              <a:defRPr sz="5800" spc="-116"/>
            </a:lvl1pPr>
          </a:lstStyle>
          <a:p>
            <a:r>
              <a:t>Заголовок презентации</a:t>
            </a:r>
          </a:p>
        </p:txBody>
      </p:sp>
      <p:sp>
        <p:nvSpPr>
          <p:cNvPr id="23" name="Автор и дата"/>
          <p:cNvSpPr txBox="1">
            <a:spLocks noGrp="1"/>
          </p:cNvSpPr>
          <p:nvPr>
            <p:ph type="body" sz="quarter" idx="14" hasCustomPrompt="1"/>
          </p:nvPr>
        </p:nvSpPr>
        <p:spPr>
          <a:xfrm>
            <a:off x="603845" y="553069"/>
            <a:ext cx="10984311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1800" b="1"/>
            </a:lvl1pPr>
          </a:lstStyle>
          <a:p>
            <a:r>
              <a:t>Автор и дата</a:t>
            </a:r>
          </a:p>
        </p:txBody>
      </p:sp>
      <p:sp>
        <p:nvSpPr>
          <p:cNvPr id="24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3250" y="5804955"/>
            <a:ext cx="10985500" cy="558476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Подзаголовок презентации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41827323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 фото (вариан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>
            <a:spLocks noGrp="1"/>
          </p:cNvSpPr>
          <p:nvPr>
            <p:ph type="pic" idx="13"/>
          </p:nvPr>
        </p:nvSpPr>
        <p:spPr>
          <a:xfrm>
            <a:off x="5486400" y="-101600"/>
            <a:ext cx="6072419" cy="706755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3" name="Заголовок слайда"/>
          <p:cNvSpPr txBox="1">
            <a:spLocks noGrp="1"/>
          </p:cNvSpPr>
          <p:nvPr>
            <p:ph type="title" hasCustomPrompt="1"/>
          </p:nvPr>
        </p:nvSpPr>
        <p:spPr>
          <a:xfrm>
            <a:off x="603250" y="635000"/>
            <a:ext cx="4889500" cy="2941137"/>
          </a:xfrm>
          <a:prstGeom prst="rect">
            <a:avLst/>
          </a:prstGeom>
        </p:spPr>
        <p:txBody>
          <a:bodyPr anchor="b"/>
          <a:lstStyle/>
          <a:p>
            <a:r>
              <a:t>Заголовок слайда</a:t>
            </a:r>
          </a:p>
        </p:txBody>
      </p:sp>
      <p:sp>
        <p:nvSpPr>
          <p:cNvPr id="34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603250" y="3530288"/>
            <a:ext cx="4889500" cy="2692712"/>
          </a:xfrm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  <a:lvl2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2pPr>
            <a:lvl3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3pPr>
            <a:lvl4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4pPr>
            <a:lvl5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5pPr>
          </a:lstStyle>
          <a:p>
            <a:r>
              <a:t>Подзаголовок слайда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35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5971049" y="6488825"/>
            <a:ext cx="243656" cy="2410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17277392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Заголовок слайда"/>
          <p:cNvSpPr txBox="1">
            <a:spLocks noGrp="1"/>
          </p:cNvSpPr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Заголовок слайда</a:t>
            </a:r>
          </a:p>
        </p:txBody>
      </p:sp>
      <p:sp>
        <p:nvSpPr>
          <p:cNvPr id="43" name="Подзаголовок слайда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603250" y="1186481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Подзаголовок слайда</a:t>
            </a:r>
          </a:p>
        </p:txBody>
      </p:sp>
      <p:sp>
        <p:nvSpPr>
          <p:cNvPr id="44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пункта на слайде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0229057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r>
              <a:t>Текст пункта на слайде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26276818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Подзаголовок слайда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603250" y="1186481"/>
            <a:ext cx="4889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Подзаголовок слайда</a:t>
            </a:r>
          </a:p>
        </p:txBody>
      </p:sp>
      <p:sp>
        <p:nvSpPr>
          <p:cNvPr id="61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3250" y="2124252"/>
            <a:ext cx="4889500" cy="4128315"/>
          </a:xfrm>
          <a:prstGeom prst="rect">
            <a:avLst/>
          </a:prstGeom>
        </p:spPr>
        <p:txBody>
          <a:bodyPr/>
          <a:lstStyle/>
          <a:p>
            <a:r>
              <a:t>Текст пункта на слайде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62" name="660384004_1290x1720.jpg"/>
          <p:cNvSpPr>
            <a:spLocks noGrp="1"/>
          </p:cNvSpPr>
          <p:nvPr>
            <p:ph type="pic" idx="14"/>
          </p:nvPr>
        </p:nvSpPr>
        <p:spPr>
          <a:xfrm>
            <a:off x="6096000" y="-203633"/>
            <a:ext cx="5458437" cy="727791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3" name="Заголовок слайда"/>
          <p:cNvSpPr txBox="1">
            <a:spLocks noGrp="1"/>
          </p:cNvSpPr>
          <p:nvPr>
            <p:ph type="title" hasCustomPrompt="1"/>
          </p:nvPr>
        </p:nvSpPr>
        <p:spPr>
          <a:xfrm>
            <a:off x="603250" y="539750"/>
            <a:ext cx="4889500" cy="717550"/>
          </a:xfrm>
          <a:prstGeom prst="rect">
            <a:avLst/>
          </a:prstGeom>
        </p:spPr>
        <p:txBody>
          <a:bodyPr/>
          <a:lstStyle/>
          <a:p>
            <a:r>
              <a:t>Заголовок слайда</a:t>
            </a:r>
          </a:p>
        </p:txBody>
      </p:sp>
      <p:sp>
        <p:nvSpPr>
          <p:cNvPr id="6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01592713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азде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Заголовок раздела"/>
          <p:cNvSpPr txBox="1">
            <a:spLocks noGrp="1"/>
          </p:cNvSpPr>
          <p:nvPr>
            <p:ph type="title" hasCustomPrompt="1"/>
          </p:nvPr>
        </p:nvSpPr>
        <p:spPr>
          <a:xfrm>
            <a:off x="603248" y="2266950"/>
            <a:ext cx="10985502" cy="2324100"/>
          </a:xfrm>
          <a:prstGeom prst="rect">
            <a:avLst/>
          </a:prstGeom>
        </p:spPr>
        <p:txBody>
          <a:bodyPr anchor="ctr"/>
          <a:lstStyle>
            <a:lvl1pPr>
              <a:defRPr sz="5800" b="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Заголовок раздела</a:t>
            </a:r>
          </a:p>
        </p:txBody>
      </p:sp>
      <p:sp>
        <p:nvSpPr>
          <p:cNvPr id="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5971049" y="6488825"/>
            <a:ext cx="243656" cy="24109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5787473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Заголовок слайда"/>
          <p:cNvSpPr txBox="1">
            <a:spLocks noGrp="1"/>
          </p:cNvSpPr>
          <p:nvPr>
            <p:ph type="title" hasCustomPrompt="1"/>
          </p:nvPr>
        </p:nvSpPr>
        <p:spPr>
          <a:xfrm>
            <a:off x="603250" y="539750"/>
            <a:ext cx="10985500" cy="717475"/>
          </a:xfrm>
          <a:prstGeom prst="rect">
            <a:avLst/>
          </a:prstGeom>
        </p:spPr>
        <p:txBody>
          <a:bodyPr/>
          <a:lstStyle/>
          <a:p>
            <a:r>
              <a:t>Заголовок слайда</a:t>
            </a:r>
          </a:p>
        </p:txBody>
      </p:sp>
      <p:sp>
        <p:nvSpPr>
          <p:cNvPr id="80" name="Подзаголовок слайда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603250" y="1186481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Подзаголовок слайда</a:t>
            </a:r>
          </a:p>
        </p:txBody>
      </p:sp>
      <p:sp>
        <p:nvSpPr>
          <p:cNvPr id="8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91254121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овестка д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Заголовок повестки дня"/>
          <p:cNvSpPr txBox="1">
            <a:spLocks noGrp="1"/>
          </p:cNvSpPr>
          <p:nvPr>
            <p:ph type="title" hasCustomPrompt="1"/>
          </p:nvPr>
        </p:nvSpPr>
        <p:spPr>
          <a:xfrm>
            <a:off x="603250" y="539750"/>
            <a:ext cx="10985500" cy="717550"/>
          </a:xfrm>
          <a:prstGeom prst="rect">
            <a:avLst/>
          </a:prstGeom>
        </p:spPr>
        <p:txBody>
          <a:bodyPr/>
          <a:lstStyle/>
          <a:p>
            <a:r>
              <a:t>Заголовок повестки дня</a:t>
            </a:r>
          </a:p>
        </p:txBody>
      </p:sp>
      <p:sp>
        <p:nvSpPr>
          <p:cNvPr id="89" name="Подзаголовок повестки дня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603250" y="1186481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Подзаголовок повестки дня</a:t>
            </a:r>
          </a:p>
        </p:txBody>
      </p:sp>
      <p:sp>
        <p:nvSpPr>
          <p:cNvPr id="90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412750">
              <a:lnSpc>
                <a:spcPct val="100000"/>
              </a:lnSpc>
              <a:spcBef>
                <a:spcPts val="900"/>
              </a:spcBef>
              <a:buSzTx/>
              <a:buNone/>
              <a:defRPr sz="2750" spc="-28"/>
            </a:lvl1pPr>
            <a:lvl2pPr marL="0" indent="0" defTabSz="412750">
              <a:lnSpc>
                <a:spcPct val="100000"/>
              </a:lnSpc>
              <a:spcBef>
                <a:spcPts val="900"/>
              </a:spcBef>
              <a:buSzTx/>
              <a:buNone/>
              <a:defRPr sz="2750" spc="-28"/>
            </a:lvl2pPr>
            <a:lvl3pPr marL="0" indent="0" defTabSz="412750">
              <a:lnSpc>
                <a:spcPct val="100000"/>
              </a:lnSpc>
              <a:spcBef>
                <a:spcPts val="900"/>
              </a:spcBef>
              <a:buSzTx/>
              <a:buNone/>
              <a:defRPr sz="2750" spc="-28"/>
            </a:lvl3pPr>
            <a:lvl4pPr marL="0" indent="0" defTabSz="412750">
              <a:lnSpc>
                <a:spcPct val="100000"/>
              </a:lnSpc>
              <a:spcBef>
                <a:spcPts val="900"/>
              </a:spcBef>
              <a:buSzTx/>
              <a:buNone/>
              <a:defRPr sz="2750" spc="-28"/>
            </a:lvl4pPr>
            <a:lvl5pPr marL="0" indent="0" defTabSz="412750">
              <a:lnSpc>
                <a:spcPct val="100000"/>
              </a:lnSpc>
              <a:spcBef>
                <a:spcPts val="900"/>
              </a:spcBef>
              <a:buSzTx/>
              <a:buNone/>
              <a:defRPr sz="2750" spc="-28"/>
            </a:lvl5pPr>
          </a:lstStyle>
          <a:p>
            <a:r>
              <a:t>Темы повестки дня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1655448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Информационное сообщ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3250" y="2460422"/>
            <a:ext cx="10985500" cy="193715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5800" spc="-116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Информационное сообщение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9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3745012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Важный фа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xfrm>
            <a:off x="603250" y="537964"/>
            <a:ext cx="10985500" cy="3620792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2500" b="1" spc="-125"/>
            </a:lvl5pPr>
          </a:lstStyle>
          <a:p>
            <a:r>
              <a:t>100 %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7" name="Информация о факте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603250" y="4131090"/>
            <a:ext cx="10985500" cy="4673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412750">
              <a:lnSpc>
                <a:spcPct val="100000"/>
              </a:lnSpc>
              <a:spcBef>
                <a:spcPts val="0"/>
              </a:spcBef>
              <a:buSzTx/>
              <a:buNone/>
              <a:defRPr sz="2750" b="1"/>
            </a:lvl1pPr>
          </a:lstStyle>
          <a:p>
            <a:r>
              <a:t>Информация о факте</a:t>
            </a:r>
          </a:p>
        </p:txBody>
      </p:sp>
      <p:sp>
        <p:nvSpPr>
          <p:cNvPr id="10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47936261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Авторство"/>
          <p:cNvSpPr txBox="1">
            <a:spLocks noGrp="1"/>
          </p:cNvSpPr>
          <p:nvPr>
            <p:ph type="body" sz="quarter" idx="13" hasCustomPrompt="1"/>
          </p:nvPr>
        </p:nvSpPr>
        <p:spPr>
          <a:xfrm>
            <a:off x="1215012" y="5337727"/>
            <a:ext cx="10100026" cy="31849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412750">
              <a:lnSpc>
                <a:spcPct val="100000"/>
              </a:lnSpc>
              <a:spcBef>
                <a:spcPts val="0"/>
              </a:spcBef>
              <a:buSzTx/>
              <a:buNone/>
              <a:defRPr sz="1800" b="1"/>
            </a:lvl1pPr>
          </a:lstStyle>
          <a:p>
            <a:r>
              <a:t>Авторство</a:t>
            </a:r>
          </a:p>
        </p:txBody>
      </p:sp>
      <p:sp>
        <p:nvSpPr>
          <p:cNvPr id="116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876962" y="2469930"/>
            <a:ext cx="10438077" cy="1918140"/>
          </a:xfrm>
          <a:prstGeom prst="rect">
            <a:avLst/>
          </a:prstGeom>
        </p:spPr>
        <p:txBody>
          <a:bodyPr/>
          <a:lstStyle>
            <a:lvl1pPr marL="319462" indent="-234950">
              <a:spcBef>
                <a:spcPts val="0"/>
              </a:spcBef>
              <a:buSzTx/>
              <a:buNone/>
              <a:defRPr sz="4250" spc="-85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319462" indent="-234950">
              <a:spcBef>
                <a:spcPts val="0"/>
              </a:spcBef>
              <a:buSzTx/>
              <a:buNone/>
              <a:defRPr sz="4250" spc="-85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319462" indent="-234950">
              <a:spcBef>
                <a:spcPts val="0"/>
              </a:spcBef>
              <a:buSzTx/>
              <a:buNone/>
              <a:defRPr sz="4250" spc="-85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319462" indent="-234950">
              <a:spcBef>
                <a:spcPts val="0"/>
              </a:spcBef>
              <a:buSzTx/>
              <a:buNone/>
              <a:defRPr sz="4250" spc="-85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319462" indent="-234950">
              <a:spcBef>
                <a:spcPts val="0"/>
              </a:spcBef>
              <a:buSzTx/>
              <a:buNone/>
              <a:defRPr sz="4250" spc="-85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r>
              <a:t>«Важная цитата»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7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78144069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 (3 шт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Изображение"/>
          <p:cNvSpPr>
            <a:spLocks noGrp="1"/>
          </p:cNvSpPr>
          <p:nvPr>
            <p:ph type="pic" sz="quarter" idx="13"/>
          </p:nvPr>
        </p:nvSpPr>
        <p:spPr>
          <a:xfrm>
            <a:off x="7880350" y="508000"/>
            <a:ext cx="3719550" cy="297483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5" name="Изображение"/>
          <p:cNvSpPr>
            <a:spLocks noGrp="1"/>
          </p:cNvSpPr>
          <p:nvPr>
            <p:ph type="pic" sz="half" idx="14"/>
          </p:nvPr>
        </p:nvSpPr>
        <p:spPr>
          <a:xfrm>
            <a:off x="6750050" y="1989138"/>
            <a:ext cx="5219700" cy="607509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6" name="Изображение"/>
          <p:cNvSpPr>
            <a:spLocks noGrp="1"/>
          </p:cNvSpPr>
          <p:nvPr>
            <p:ph type="pic" idx="15"/>
          </p:nvPr>
        </p:nvSpPr>
        <p:spPr>
          <a:xfrm>
            <a:off x="-69850" y="247650"/>
            <a:ext cx="8305800" cy="622935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27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94115250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Изображение"/>
          <p:cNvSpPr>
            <a:spLocks noGrp="1"/>
          </p:cNvSpPr>
          <p:nvPr>
            <p:ph type="pic" idx="13"/>
          </p:nvPr>
        </p:nvSpPr>
        <p:spPr>
          <a:xfrm>
            <a:off x="-666750" y="-2762250"/>
            <a:ext cx="13525500" cy="10820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76724874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79427953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9AED0-B008-43E0-AC25-E16B37C66A5D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D6674-7151-4078-9741-57461A5EF3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038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слайда"/>
          <p:cNvSpPr txBox="1">
            <a:spLocks noGrp="1"/>
          </p:cNvSpPr>
          <p:nvPr>
            <p:ph type="title"/>
          </p:nvPr>
        </p:nvSpPr>
        <p:spPr>
          <a:xfrm>
            <a:off x="603250" y="539750"/>
            <a:ext cx="10985500" cy="7165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Заголовок слайда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603250" y="2124252"/>
            <a:ext cx="10985500" cy="41280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Текст пункта на слайде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5971049" y="6486708"/>
            <a:ext cx="243656" cy="241092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292100">
              <a:lnSpc>
                <a:spcPct val="100000"/>
              </a:lnSpc>
              <a:spcBef>
                <a:spcPts val="0"/>
              </a:spcBef>
              <a:defRPr sz="9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5446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ransition spd="med"/>
  <p:txStyles>
    <p:titleStyle>
      <a:lvl1pPr marL="0" marR="0" indent="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l" defTabSz="1219169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50" b="1" i="0" u="none" strike="noStrike" cap="none" spc="-85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3048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6096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9144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12192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15240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18288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21336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24384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2743200" marR="0" indent="-304800" algn="l" defTabSz="1219169" rtl="0" latinLnBrk="0">
        <a:lnSpc>
          <a:spcPct val="90000"/>
        </a:lnSpc>
        <a:spcBef>
          <a:spcPts val="2250"/>
        </a:spcBef>
        <a:spcAft>
          <a:spcPts val="0"/>
        </a:spcAft>
        <a:buClrTx/>
        <a:buSzPct val="123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2921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B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Фигура">
            <a:extLst>
              <a:ext uri="{FF2B5EF4-FFF2-40B4-BE49-F238E27FC236}">
                <a16:creationId xmlns:a16="http://schemas.microsoft.com/office/drawing/2014/main" xmlns="" id="{9DD8E525-99F1-9D4B-A079-9F1DB4C4AFB6}"/>
              </a:ext>
            </a:extLst>
          </p:cNvPr>
          <p:cNvSpPr/>
          <p:nvPr/>
        </p:nvSpPr>
        <p:spPr>
          <a:xfrm>
            <a:off x="0" y="-11113"/>
            <a:ext cx="9557011" cy="68691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2" h="21600" extrusionOk="0">
                <a:moveTo>
                  <a:pt x="0" y="0"/>
                </a:moveTo>
                <a:lnTo>
                  <a:pt x="0" y="21600"/>
                </a:lnTo>
                <a:lnTo>
                  <a:pt x="5671" y="21600"/>
                </a:lnTo>
                <a:lnTo>
                  <a:pt x="19983" y="16602"/>
                </a:lnTo>
                <a:cubicBezTo>
                  <a:pt x="20530" y="16411"/>
                  <a:pt x="20859" y="16297"/>
                  <a:pt x="21055" y="16093"/>
                </a:cubicBezTo>
                <a:cubicBezTo>
                  <a:pt x="21341" y="15823"/>
                  <a:pt x="21528" y="15390"/>
                  <a:pt x="21563" y="14910"/>
                </a:cubicBezTo>
                <a:cubicBezTo>
                  <a:pt x="21600" y="14573"/>
                  <a:pt x="21517" y="14116"/>
                  <a:pt x="21380" y="13353"/>
                </a:cubicBezTo>
                <a:lnTo>
                  <a:pt x="18978" y="0"/>
                </a:lnTo>
                <a:lnTo>
                  <a:pt x="0" y="0"/>
                </a:lnTo>
                <a:close/>
              </a:path>
            </a:pathLst>
          </a:custGeom>
          <a:solidFill>
            <a:srgbClr val="263C86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roy ExtraBold" pitchFamily="2" charset="0"/>
              <a:sym typeface="Helvetica Neue Medium"/>
            </a:endParaRPr>
          </a:p>
        </p:txBody>
      </p:sp>
      <p:sp>
        <p:nvSpPr>
          <p:cNvPr id="272" name="Фигура"/>
          <p:cNvSpPr/>
          <p:nvPr/>
        </p:nvSpPr>
        <p:spPr>
          <a:xfrm>
            <a:off x="7114032" y="4215384"/>
            <a:ext cx="4892039" cy="26426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7" h="21600" extrusionOk="0">
                <a:moveTo>
                  <a:pt x="21557" y="0"/>
                </a:moveTo>
                <a:lnTo>
                  <a:pt x="2475" y="4916"/>
                </a:lnTo>
                <a:cubicBezTo>
                  <a:pt x="1623" y="5136"/>
                  <a:pt x="1111" y="5267"/>
                  <a:pt x="806" y="5501"/>
                </a:cubicBezTo>
                <a:cubicBezTo>
                  <a:pt x="360" y="5811"/>
                  <a:pt x="70" y="6309"/>
                  <a:pt x="14" y="6860"/>
                </a:cubicBezTo>
                <a:cubicBezTo>
                  <a:pt x="-43" y="7247"/>
                  <a:pt x="85" y="7773"/>
                  <a:pt x="299" y="8648"/>
                </a:cubicBezTo>
                <a:lnTo>
                  <a:pt x="3457" y="21600"/>
                </a:lnTo>
                <a:lnTo>
                  <a:pt x="21557" y="21600"/>
                </a:lnTo>
                <a:lnTo>
                  <a:pt x="21557" y="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roy ExtraBold" pitchFamily="2" charset="0"/>
              <a:sym typeface="Helvetica Neue Medium"/>
            </a:endParaRPr>
          </a:p>
        </p:txBody>
      </p:sp>
      <p:sp>
        <p:nvSpPr>
          <p:cNvPr id="277" name="Рост"/>
          <p:cNvSpPr/>
          <p:nvPr/>
        </p:nvSpPr>
        <p:spPr>
          <a:xfrm>
            <a:off x="2035937" y="5566337"/>
            <a:ext cx="1020021" cy="7889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6" h="21598" extrusionOk="0">
                <a:moveTo>
                  <a:pt x="21464" y="6"/>
                </a:moveTo>
                <a:cubicBezTo>
                  <a:pt x="21442" y="-2"/>
                  <a:pt x="21417" y="-2"/>
                  <a:pt x="21392" y="8"/>
                </a:cubicBezTo>
                <a:lnTo>
                  <a:pt x="18267" y="1242"/>
                </a:lnTo>
                <a:cubicBezTo>
                  <a:pt x="18161" y="1283"/>
                  <a:pt x="18132" y="1450"/>
                  <a:pt x="18212" y="1547"/>
                </a:cubicBezTo>
                <a:lnTo>
                  <a:pt x="18753" y="2202"/>
                </a:lnTo>
                <a:cubicBezTo>
                  <a:pt x="18809" y="2274"/>
                  <a:pt x="18815" y="2386"/>
                  <a:pt x="18759" y="2459"/>
                </a:cubicBezTo>
                <a:lnTo>
                  <a:pt x="13208" y="10155"/>
                </a:lnTo>
                <a:cubicBezTo>
                  <a:pt x="13152" y="10227"/>
                  <a:pt x="13058" y="10235"/>
                  <a:pt x="13002" y="10155"/>
                </a:cubicBezTo>
                <a:lnTo>
                  <a:pt x="9056" y="4932"/>
                </a:lnTo>
                <a:cubicBezTo>
                  <a:pt x="9000" y="4859"/>
                  <a:pt x="8907" y="4859"/>
                  <a:pt x="8851" y="4932"/>
                </a:cubicBezTo>
                <a:lnTo>
                  <a:pt x="39" y="17166"/>
                </a:lnTo>
                <a:cubicBezTo>
                  <a:pt x="-17" y="17238"/>
                  <a:pt x="-11" y="17350"/>
                  <a:pt x="45" y="17423"/>
                </a:cubicBezTo>
                <a:lnTo>
                  <a:pt x="941" y="18503"/>
                </a:lnTo>
                <a:cubicBezTo>
                  <a:pt x="997" y="18576"/>
                  <a:pt x="1084" y="18568"/>
                  <a:pt x="1140" y="18495"/>
                </a:cubicBezTo>
                <a:lnTo>
                  <a:pt x="8877" y="7770"/>
                </a:lnTo>
                <a:cubicBezTo>
                  <a:pt x="8933" y="7697"/>
                  <a:pt x="9025" y="7689"/>
                  <a:pt x="9081" y="7770"/>
                </a:cubicBezTo>
                <a:lnTo>
                  <a:pt x="13047" y="13016"/>
                </a:lnTo>
                <a:cubicBezTo>
                  <a:pt x="13103" y="13096"/>
                  <a:pt x="13201" y="13089"/>
                  <a:pt x="13251" y="13008"/>
                </a:cubicBezTo>
                <a:lnTo>
                  <a:pt x="13706" y="12315"/>
                </a:lnTo>
                <a:lnTo>
                  <a:pt x="19848" y="3796"/>
                </a:lnTo>
                <a:cubicBezTo>
                  <a:pt x="19904" y="3723"/>
                  <a:pt x="19992" y="3716"/>
                  <a:pt x="20048" y="3788"/>
                </a:cubicBezTo>
                <a:lnTo>
                  <a:pt x="20589" y="4441"/>
                </a:lnTo>
                <a:cubicBezTo>
                  <a:pt x="20670" y="4537"/>
                  <a:pt x="20802" y="4490"/>
                  <a:pt x="20826" y="4353"/>
                </a:cubicBezTo>
                <a:lnTo>
                  <a:pt x="21560" y="235"/>
                </a:lnTo>
                <a:cubicBezTo>
                  <a:pt x="21583" y="126"/>
                  <a:pt x="21533" y="30"/>
                  <a:pt x="21464" y="6"/>
                </a:cubicBezTo>
                <a:close/>
                <a:moveTo>
                  <a:pt x="20260" y="5385"/>
                </a:moveTo>
                <a:cubicBezTo>
                  <a:pt x="20232" y="5392"/>
                  <a:pt x="20204" y="5410"/>
                  <a:pt x="20179" y="5440"/>
                </a:cubicBezTo>
                <a:lnTo>
                  <a:pt x="17857" y="8656"/>
                </a:lnTo>
                <a:lnTo>
                  <a:pt x="17347" y="9429"/>
                </a:lnTo>
                <a:cubicBezTo>
                  <a:pt x="17328" y="9462"/>
                  <a:pt x="17316" y="9510"/>
                  <a:pt x="17316" y="9550"/>
                </a:cubicBezTo>
                <a:lnTo>
                  <a:pt x="17316" y="21412"/>
                </a:lnTo>
                <a:cubicBezTo>
                  <a:pt x="17316" y="21516"/>
                  <a:pt x="17377" y="21598"/>
                  <a:pt x="17458" y="21598"/>
                </a:cubicBezTo>
                <a:lnTo>
                  <a:pt x="20290" y="21598"/>
                </a:lnTo>
                <a:cubicBezTo>
                  <a:pt x="20371" y="21598"/>
                  <a:pt x="20434" y="21516"/>
                  <a:pt x="20434" y="21412"/>
                </a:cubicBezTo>
                <a:lnTo>
                  <a:pt x="20434" y="5561"/>
                </a:lnTo>
                <a:cubicBezTo>
                  <a:pt x="20434" y="5440"/>
                  <a:pt x="20346" y="5364"/>
                  <a:pt x="20260" y="5385"/>
                </a:cubicBezTo>
                <a:close/>
                <a:moveTo>
                  <a:pt x="9174" y="9548"/>
                </a:moveTo>
                <a:cubicBezTo>
                  <a:pt x="9094" y="9530"/>
                  <a:pt x="9007" y="9606"/>
                  <a:pt x="9007" y="9727"/>
                </a:cubicBezTo>
                <a:lnTo>
                  <a:pt x="9007" y="21412"/>
                </a:lnTo>
                <a:cubicBezTo>
                  <a:pt x="9007" y="21516"/>
                  <a:pt x="9068" y="21598"/>
                  <a:pt x="9149" y="21598"/>
                </a:cubicBezTo>
                <a:lnTo>
                  <a:pt x="11981" y="21598"/>
                </a:lnTo>
                <a:cubicBezTo>
                  <a:pt x="12062" y="21598"/>
                  <a:pt x="12125" y="21516"/>
                  <a:pt x="12125" y="21412"/>
                </a:cubicBezTo>
                <a:lnTo>
                  <a:pt x="12125" y="13474"/>
                </a:lnTo>
                <a:cubicBezTo>
                  <a:pt x="12125" y="13426"/>
                  <a:pt x="12113" y="13386"/>
                  <a:pt x="12082" y="13345"/>
                </a:cubicBezTo>
                <a:lnTo>
                  <a:pt x="9250" y="9598"/>
                </a:lnTo>
                <a:cubicBezTo>
                  <a:pt x="9228" y="9570"/>
                  <a:pt x="9201" y="9554"/>
                  <a:pt x="9174" y="9548"/>
                </a:cubicBezTo>
                <a:close/>
                <a:moveTo>
                  <a:pt x="16102" y="10653"/>
                </a:moveTo>
                <a:cubicBezTo>
                  <a:pt x="16074" y="10659"/>
                  <a:pt x="16045" y="10676"/>
                  <a:pt x="16021" y="10704"/>
                </a:cubicBezTo>
                <a:lnTo>
                  <a:pt x="13700" y="13917"/>
                </a:lnTo>
                <a:lnTo>
                  <a:pt x="13189" y="14693"/>
                </a:lnTo>
                <a:cubicBezTo>
                  <a:pt x="13170" y="14725"/>
                  <a:pt x="13158" y="14773"/>
                  <a:pt x="13158" y="14814"/>
                </a:cubicBezTo>
                <a:lnTo>
                  <a:pt x="13158" y="21412"/>
                </a:lnTo>
                <a:cubicBezTo>
                  <a:pt x="13158" y="21516"/>
                  <a:pt x="13221" y="21598"/>
                  <a:pt x="13301" y="21598"/>
                </a:cubicBezTo>
                <a:lnTo>
                  <a:pt x="16133" y="21598"/>
                </a:lnTo>
                <a:cubicBezTo>
                  <a:pt x="16214" y="21598"/>
                  <a:pt x="16275" y="21516"/>
                  <a:pt x="16275" y="21412"/>
                </a:cubicBezTo>
                <a:lnTo>
                  <a:pt x="16275" y="10832"/>
                </a:lnTo>
                <a:cubicBezTo>
                  <a:pt x="16275" y="10711"/>
                  <a:pt x="16188" y="10636"/>
                  <a:pt x="16102" y="10653"/>
                </a:cubicBezTo>
                <a:close/>
                <a:moveTo>
                  <a:pt x="7801" y="10923"/>
                </a:moveTo>
                <a:cubicBezTo>
                  <a:pt x="7774" y="10930"/>
                  <a:pt x="7747" y="10946"/>
                  <a:pt x="7725" y="10976"/>
                </a:cubicBezTo>
                <a:lnTo>
                  <a:pt x="4894" y="14902"/>
                </a:lnTo>
                <a:cubicBezTo>
                  <a:pt x="4869" y="14934"/>
                  <a:pt x="4855" y="14974"/>
                  <a:pt x="4855" y="15023"/>
                </a:cubicBezTo>
                <a:lnTo>
                  <a:pt x="4855" y="21412"/>
                </a:lnTo>
                <a:cubicBezTo>
                  <a:pt x="4855" y="21516"/>
                  <a:pt x="4918" y="21598"/>
                  <a:pt x="4999" y="21598"/>
                </a:cubicBezTo>
                <a:lnTo>
                  <a:pt x="7830" y="21598"/>
                </a:lnTo>
                <a:cubicBezTo>
                  <a:pt x="7911" y="21598"/>
                  <a:pt x="7974" y="21516"/>
                  <a:pt x="7974" y="21412"/>
                </a:cubicBezTo>
                <a:lnTo>
                  <a:pt x="7974" y="11097"/>
                </a:lnTo>
                <a:cubicBezTo>
                  <a:pt x="7974" y="10976"/>
                  <a:pt x="7884" y="10902"/>
                  <a:pt x="7801" y="10923"/>
                </a:cubicBezTo>
                <a:close/>
                <a:moveTo>
                  <a:pt x="3680" y="16498"/>
                </a:moveTo>
                <a:cubicBezTo>
                  <a:pt x="3652" y="16505"/>
                  <a:pt x="3626" y="16524"/>
                  <a:pt x="3604" y="16554"/>
                </a:cubicBezTo>
                <a:lnTo>
                  <a:pt x="772" y="20477"/>
                </a:lnTo>
                <a:cubicBezTo>
                  <a:pt x="747" y="20510"/>
                  <a:pt x="735" y="20550"/>
                  <a:pt x="735" y="20598"/>
                </a:cubicBezTo>
                <a:lnTo>
                  <a:pt x="735" y="21412"/>
                </a:lnTo>
                <a:cubicBezTo>
                  <a:pt x="735" y="21516"/>
                  <a:pt x="798" y="21598"/>
                  <a:pt x="879" y="21598"/>
                </a:cubicBezTo>
                <a:lnTo>
                  <a:pt x="3711" y="21598"/>
                </a:lnTo>
                <a:cubicBezTo>
                  <a:pt x="3792" y="21598"/>
                  <a:pt x="3853" y="21516"/>
                  <a:pt x="3853" y="21412"/>
                </a:cubicBezTo>
                <a:lnTo>
                  <a:pt x="3853" y="16682"/>
                </a:lnTo>
                <a:cubicBezTo>
                  <a:pt x="3853" y="16555"/>
                  <a:pt x="3762" y="16478"/>
                  <a:pt x="3680" y="16498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25400" tIns="25400" rIns="25400" bIns="25400" anchor="ctr"/>
          <a:lstStyle/>
          <a:p>
            <a:pPr marL="0" marR="0" lvl="0" indent="0" algn="ctr" defTabSz="4127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Gilroy ExtraBold" pitchFamily="2" charset="0"/>
              <a:sym typeface="Helvetica Neue Medium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2927" y="75188"/>
            <a:ext cx="1023689" cy="119202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170" y="2698358"/>
            <a:ext cx="8730229" cy="213378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30151"/>
          <a:stretch/>
        </p:blipFill>
        <p:spPr>
          <a:xfrm>
            <a:off x="7517862" y="5731678"/>
            <a:ext cx="4675669" cy="104860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114"/>
            <a:ext cx="1572904" cy="6869113"/>
          </a:xfrm>
          <a:prstGeom prst="rect">
            <a:avLst/>
          </a:prstGeom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2232236" y="189417"/>
            <a:ext cx="7997952" cy="5578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Хабаровский краевой институт развития образования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Практика инклюзии - РООИ «Перспектива»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2932" y="3326996"/>
            <a:ext cx="2433504" cy="2404682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95076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918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«Законодательная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база тьюторского сопровождения развита в достаточной мере на Федеральном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уровне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и требует доработки на уровне учреждений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СПО»</a:t>
            </a:r>
          </a:p>
          <a:p>
            <a:pPr marL="0" indent="0" algn="ctr"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(</a:t>
            </a:r>
            <a:r>
              <a:rPr lang="ru-RU" sz="14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Солдатов </a:t>
            </a:r>
            <a:r>
              <a:rPr lang="ru-RU" sz="1400" i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Дмитрий Вячеславович, кандидат психологических наук, доцент факультета педагогики и психологии ГОУ ВО МО «Государственный гуманитарно-технологический университет</a:t>
            </a:r>
            <a:r>
              <a:rPr lang="ru-RU" sz="1400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»)</a:t>
            </a:r>
            <a:r>
              <a:rPr lang="ru-RU" sz="14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Ассистент или тьютор: сопровождение ребенка с ОВЗ (РАС) в инклюзивном  учебном процессе - EduNe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007" y="3511297"/>
            <a:ext cx="5103873" cy="2986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Создание логотипа сервиса «Тьютор»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5" y="108775"/>
            <a:ext cx="1832299" cy="171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0048" y="108775"/>
            <a:ext cx="7946136" cy="1463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10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4008" y="154813"/>
            <a:ext cx="6108192" cy="1325563"/>
          </a:xfrm>
        </p:spPr>
        <p:txBody>
          <a:bodyPr>
            <a:noAutofit/>
          </a:bodyPr>
          <a:lstStyle/>
          <a:p>
            <a:pPr marL="228600" lvl="0" indent="-228600" algn="ctr">
              <a:spcBef>
                <a:spcPts val="10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Содержание психолого-педагогического сопровождения в ПОО: </a:t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7472" y="1197864"/>
            <a:ext cx="5486400" cy="332841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) организация комплексной диагностики уровня актуального развития обучающихся как при поступлении на обучение, так и в процессе получения образования;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2) психолого-педагогическое консультирование обучающихся, их родителей (законных представителей) и педагогических работников;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3) разработка индивидуального учебного маршрута;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4) внедрение коррекционно-развивающих и компенсирующих дисциплин в учебный план;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5) разработка и реализация комплексных программ сопровождения;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6) разработка и реализация комплекса реабилитационных мероприятий для обучающихся и групп учащихся с ОВЗ;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7) разработка и реализация программ профилактической работы;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8) помощь обучающимся в профориентации, получении профессии и социальной адаптации в профессиональной образовательной организации;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9) психологическое просвещение и развитие обучающихся, включающее тренинги личностного и профессионального развития и саморазвития, самоэффективности, осознанного принятия решений, самоуправления, саморегуляции;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10) профессиональная психодиагностика и мониторинг профессионального становления студентов. </a:t>
            </a:r>
            <a:endParaRPr lang="ru-RU" sz="12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959352"/>
              </p:ext>
            </p:extLst>
          </p:nvPr>
        </p:nvGraphicFramePr>
        <p:xfrm>
          <a:off x="6208776" y="246888"/>
          <a:ext cx="5733288" cy="64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6644">
                  <a:extLst>
                    <a:ext uri="{9D8B030D-6E8A-4147-A177-3AD203B41FA5}">
                      <a16:colId xmlns:a16="http://schemas.microsoft.com/office/drawing/2014/main" xmlns="" val="592578618"/>
                    </a:ext>
                  </a:extLst>
                </a:gridCol>
                <a:gridCol w="2866644">
                  <a:extLst>
                    <a:ext uri="{9D8B030D-6E8A-4147-A177-3AD203B41FA5}">
                      <a16:colId xmlns:a16="http://schemas.microsoft.com/office/drawing/2014/main" xmlns="" val="1186802133"/>
                    </a:ext>
                  </a:extLst>
                </a:gridCol>
              </a:tblGrid>
              <a:tr h="616617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ОТЛИЧИЕ </a:t>
                      </a:r>
                    </a:p>
                    <a:p>
                      <a:pPr algn="ctr"/>
                      <a:r>
                        <a:rPr lang="ru-RU" dirty="0" smtClean="0"/>
                        <a:t>ОПОП               от                     АООП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51214686"/>
                  </a:ext>
                </a:extLst>
              </a:tr>
              <a:tr h="5549551">
                <a:tc>
                  <a:txBody>
                    <a:bodyPr/>
                    <a:lstStyle/>
                    <a:p>
                      <a:r>
                        <a:rPr lang="ru-RU" sz="1200" b="1" u="sng" dirty="0" smtClean="0"/>
                        <a:t>Учебные циклы: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ru-RU" sz="1200" b="0" u="none" dirty="0" smtClean="0"/>
                        <a:t>общественно-гуманитарный и социально-экономический;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ru-RU" sz="1200" b="0" u="none" dirty="0" smtClean="0"/>
                        <a:t>математический и общий естественнонаучный;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ru-RU" sz="1200" b="0" u="none" dirty="0" smtClean="0"/>
                        <a:t>профессиональный: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1200" b="0" u="none" dirty="0" smtClean="0"/>
                        <a:t>-    учебная практика;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200" b="0" u="none" baseline="0" dirty="0" smtClean="0"/>
                        <a:t>п</a:t>
                      </a:r>
                      <a:r>
                        <a:rPr lang="ru-RU" sz="1200" b="0" u="none" dirty="0" smtClean="0"/>
                        <a:t>роизводственная практика (по профилю</a:t>
                      </a:r>
                      <a:r>
                        <a:rPr lang="ru-RU" sz="1200" b="0" u="none" baseline="0" dirty="0" smtClean="0"/>
                        <a:t> специальности);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200" b="0" u="none" baseline="0" dirty="0" smtClean="0"/>
                        <a:t>производственная практика (преддипломная);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200" b="0" u="none" baseline="0" dirty="0" smtClean="0"/>
                        <a:t>промежуточная аттестация;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200" b="0" u="none" baseline="0" dirty="0" smtClean="0"/>
                        <a:t>государственная итоговая аттестация.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ru-RU" sz="1200" b="1" u="sng" baseline="0" dirty="0" smtClean="0"/>
                        <a:t>Разделы: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200" b="0" u="none" baseline="0" dirty="0" smtClean="0"/>
                        <a:t>Общие положения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200" b="0" u="none" baseline="0" dirty="0" smtClean="0"/>
                        <a:t>Характеристика профессиональной деятельности выпускников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200" b="0" u="none" baseline="0" dirty="0" smtClean="0"/>
                        <a:t>Планируемые результаты освоения ОП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200" b="0" u="none" baseline="0" dirty="0" smtClean="0"/>
                        <a:t>Структура ОП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200" b="0" u="none" baseline="0" dirty="0" smtClean="0"/>
                        <a:t>Контроль и оценка результатов освоения ОПОП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200" b="0" u="none" baseline="0" dirty="0" smtClean="0"/>
                        <a:t>Условия реализации ОПОП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u="sng" dirty="0" smtClean="0"/>
                        <a:t>Учебные циклы: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общественно-гуманитарный и социально-экономический;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Математический и общий естественнонаучный;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адаптационный;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профессиональный: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учебная практика;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производственная практика (по профилю специальности);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производственная практика (преддипломная);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промежуточная аттестация;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государственная итоговая аттестация.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Разделы: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Общие положения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Характеристика профессиональной деятельности выпускников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Документы, определяющие содержание и организацию образовательного процесса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Контроль и оценка результатов освоения АООП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Обеспечение специальных условий для обучающихся с ОВЗ и инвалидностью</a:t>
                      </a:r>
                    </a:p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ru-RU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Характеристика социокультурной  образовательной среды организации, обеспечивающей социальную адаптацию обучающихся с ОВЗ и инвалидностью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73502031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 rotWithShape="1">
          <a:blip r:embed="rId2"/>
          <a:srcRect l="40407" t="25371" r="16781" b="7639"/>
          <a:stretch/>
        </p:blipFill>
        <p:spPr bwMode="auto">
          <a:xfrm>
            <a:off x="2084832" y="4818030"/>
            <a:ext cx="3749040" cy="18296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Стрелка влево 3"/>
          <p:cNvSpPr/>
          <p:nvPr/>
        </p:nvSpPr>
        <p:spPr>
          <a:xfrm rot="20568872">
            <a:off x="5771696" y="5343012"/>
            <a:ext cx="3571538" cy="11881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68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8912" y="118237"/>
            <a:ext cx="11457432" cy="1325563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Модель психолого-педагогического сопровождения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обучающихся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с инвалидностью и ОВЗ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в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инклюзивном пространстве профессиональных образовательных организаций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01384" y="1520800"/>
            <a:ext cx="5468112" cy="5154320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ru-RU" sz="29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Условия психолого-педагогического сопровождения студентов с инвалидностью и ОВЗ в профессиональной образовательной организации включают: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обеспечение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оптимального режима учебных нагрузок;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создание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психолого-педагогических условий (коррекционно-развивающая направленность учебно-воспитательного процесса);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учет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индивидуальных особенностей студента;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соблюдение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комфортного психоэмоционального режима;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использование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современных педагогических технологий, в том числе информационных, компьютерных для оптимизации образовательного процесса, повышения его эффективности, доступности;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создание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специализированных условий при необходимости, в том числе с использованием современных технических средств реабилитации;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дифференцированное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и индивидуализированное обучение с учетом специфики нозологии и профессии/специальности, получаемой студентом с инвалидностью и ОВЗ;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з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доровьесберегающий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режим образовательного процесса (оздоровительный и охранный режим, укрепление физического и психического здоровья, профилактика физических, умственных и психологических перегрузок обучающихся, соблюдение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санитарно-гигиенических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правил и норм). 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911" y="1520799"/>
            <a:ext cx="5824233" cy="465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74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18237"/>
            <a:ext cx="10515600" cy="1325563"/>
          </a:xfrm>
        </p:spPr>
        <p:txBody>
          <a:bodyPr>
            <a:normAutofit/>
          </a:bodyPr>
          <a:lstStyle/>
          <a:p>
            <a:pPr lvl="0" algn="ctr">
              <a:spcBef>
                <a:spcPts val="100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Механизм  инклюзивного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образования студентов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с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инвалидностью и ОВЗ в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ПОО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48057" y="1243584"/>
            <a:ext cx="5376671" cy="5449824"/>
          </a:xfrm>
          <a:prstGeom prst="roundRect">
            <a:avLst/>
          </a:prstGeom>
          <a:solidFill>
            <a:srgbClr val="BCD6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включить в штатное расписание и принять на работу в ПОО специалистов сопровождения (психолог, социальный педагог, тьютор, ассистент (помощник) и др.) в зависимости от численности обучающихся с инвалидностью и ОВЗ и их нозологий;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создать психолого-педагогическую службу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зависимости от численности обучающихся с инвалидностью и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ОВЗ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 и психолого-педагогический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консилиум ОО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ознакомиться с рекомендациями ПМПК, ИПРА (при наличии);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провести диагностику уровня актуального развития обучающихся с инвалидностью и ОВЗ;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определить (при необходимости разработать) адаптированную образовательную программу обучения или индивидуальный образовательный маршрут, включающий: индивидуальный учебный план для каждого обучающегося, учитывая его особенности, на основе базисного учебного плана (индивидуальная траектория);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провести адаптацию учебного и контрольно-измерительного материала под различные нозологические группы обучающихся;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обеспечить комфортную доступную среду в соответствии с нозологией обучающегося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;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364224" y="1243584"/>
            <a:ext cx="5477256" cy="5376672"/>
          </a:xfrm>
          <a:prstGeom prst="roundRect">
            <a:avLst/>
          </a:prstGeom>
          <a:solidFill>
            <a:srgbClr val="BCD6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предоставить на основании заключения ППк тьютора, сурдопереводчика, тифлопереводчика, тифлосурдопереводчика, в том числе на период: адаптации обучающегося в организации, полугодие, учебный год, на постоянной основе; индивидуально или на группу обучающихся;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оказать помощь родителям в гармонизации внутрисемейных отношений и оптимизации их состояния;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провести индивидуальную, групповую, фронтальную коррекционно-развивающую работу в группе, в которой обучается студент с ОВЗ;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использовать специальные технические средства обучения коллективного и индивидуального пользования, средства альтернативной коммуникации;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регулярно проводить анализ эффективности обучаемости студентов с инвалидностью и ОВЗ и при необходимости вносить правки в траекторию профессионального и психоэмоционального развития;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максимально возможно обеспечить организацию и прохождение практической подготовки обучающихся с инвалидностью и ОВЗ на предприятиях; </a:t>
            </a:r>
          </a:p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обеспечить трудоустройство выпускника с инвалидностью и ОВЗ, закрепляемости на рабочем месте, в том числе через организацию сопровождения. </a:t>
            </a:r>
          </a:p>
        </p:txBody>
      </p:sp>
    </p:spTree>
    <p:extLst>
      <p:ext uri="{BB962C8B-B14F-4D97-AF65-F5344CB8AC3E}">
        <p14:creationId xmlns:p14="http://schemas.microsoft.com/office/powerpoint/2010/main" val="2322851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27965"/>
            <a:ext cx="10515600" cy="540131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Алгоритм организации психолого-педагогического сопровождения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3561" t="18355" r="7761" b="12508"/>
          <a:stretch/>
        </p:blipFill>
        <p:spPr>
          <a:xfrm>
            <a:off x="329184" y="768096"/>
            <a:ext cx="11731752" cy="590702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t="11664"/>
          <a:stretch/>
        </p:blipFill>
        <p:spPr>
          <a:xfrm>
            <a:off x="8275321" y="914400"/>
            <a:ext cx="3312482" cy="128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22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" y="161733"/>
            <a:ext cx="12042648" cy="1325563"/>
          </a:xfrm>
        </p:spPr>
        <p:txBody>
          <a:bodyPr>
            <a:noAutofit/>
          </a:bodyPr>
          <a:lstStyle/>
          <a:p>
            <a:pPr marL="228600" lvl="0" indent="-228600" algn="ctr">
              <a:spcBef>
                <a:spcPts val="100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Психолого-педагогическое сопровождение в ПОО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предполагает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использование следующих форм, средств и приемов: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4152" y="1106424"/>
            <a:ext cx="5251704" cy="5376671"/>
          </a:xfrm>
        </p:spPr>
        <p:txBody>
          <a:bodyPr>
            <a:normAutofit fontScale="62500" lnSpcReduction="20000"/>
          </a:bodyPr>
          <a:lstStyle/>
          <a:p>
            <a:endParaRPr lang="ru-RU" sz="2400" b="0" i="0" u="none" strike="noStrike" baseline="0" dirty="0" smtClean="0">
              <a:latin typeface="Times New Roman" panose="02020603050405020304" pitchFamily="18" charset="0"/>
            </a:endParaRPr>
          </a:p>
          <a:p>
            <a:pPr algn="just"/>
            <a:r>
              <a:rPr lang="ru-RU" sz="2900" dirty="0" smtClean="0">
                <a:latin typeface="Times New Roman" panose="02020603050405020304" pitchFamily="18" charset="0"/>
              </a:rPr>
              <a:t>изучение </a:t>
            </a:r>
            <a:r>
              <a:rPr lang="ru-RU" sz="2900" dirty="0">
                <a:latin typeface="Times New Roman" panose="02020603050405020304" pitchFamily="18" charset="0"/>
              </a:rPr>
              <a:t>процесса профессионального становления, адаптации к условиям обучения на протяжении всего процесса обучения; </a:t>
            </a:r>
          </a:p>
          <a:p>
            <a:pPr algn="just"/>
            <a:r>
              <a:rPr lang="ru-RU" sz="2900" dirty="0" smtClean="0">
                <a:latin typeface="Times New Roman" panose="02020603050405020304" pitchFamily="18" charset="0"/>
              </a:rPr>
              <a:t>психодиагностика </a:t>
            </a:r>
            <a:r>
              <a:rPr lang="ru-RU" sz="2900" dirty="0">
                <a:latin typeface="Times New Roman" panose="02020603050405020304" pitchFamily="18" charset="0"/>
              </a:rPr>
              <a:t>и консультирование; </a:t>
            </a:r>
          </a:p>
          <a:p>
            <a:pPr algn="just"/>
            <a:r>
              <a:rPr lang="ru-RU" sz="2900" dirty="0" smtClean="0">
                <a:latin typeface="Times New Roman" panose="02020603050405020304" pitchFamily="18" charset="0"/>
              </a:rPr>
              <a:t>оказание </a:t>
            </a:r>
            <a:r>
              <a:rPr lang="ru-RU" sz="2900" dirty="0">
                <a:latin typeface="Times New Roman" panose="02020603050405020304" pitchFamily="18" charset="0"/>
              </a:rPr>
              <a:t>помощи в преодолении дезадаптационных процессов (в том числе кризиса профессионального становления) путем групповой </a:t>
            </a:r>
            <a:r>
              <a:rPr lang="ru-RU" sz="2900" dirty="0" smtClean="0">
                <a:latin typeface="Times New Roman" panose="02020603050405020304" pitchFamily="18" charset="0"/>
              </a:rPr>
              <a:t>и </a:t>
            </a:r>
            <a:r>
              <a:rPr lang="ru-RU" sz="2900" dirty="0">
                <a:latin typeface="Times New Roman" panose="02020603050405020304" pitchFamily="18" charset="0"/>
              </a:rPr>
              <a:t>индивидуальной работы; </a:t>
            </a:r>
            <a:endParaRPr lang="ru-RU" sz="2900" dirty="0" smtClean="0">
              <a:latin typeface="Times New Roman" panose="02020603050405020304" pitchFamily="18" charset="0"/>
            </a:endParaRPr>
          </a:p>
          <a:p>
            <a:pPr algn="just"/>
            <a:r>
              <a:rPr lang="ru-RU" sz="2900" dirty="0" smtClean="0">
                <a:latin typeface="Times New Roman" panose="02020603050405020304" pitchFamily="18" charset="0"/>
              </a:rPr>
              <a:t>участие </a:t>
            </a:r>
            <a:r>
              <a:rPr lang="ru-RU" sz="2900" dirty="0">
                <a:latin typeface="Times New Roman" panose="02020603050405020304" pitchFamily="18" charset="0"/>
              </a:rPr>
              <a:t>в конкурсах профессионального мастерства, в том числе конкурсе «Абилимпикс»; </a:t>
            </a:r>
          </a:p>
          <a:p>
            <a:pPr algn="just"/>
            <a:r>
              <a:rPr lang="ru-RU" sz="2900" dirty="0" smtClean="0">
                <a:latin typeface="Times New Roman" panose="02020603050405020304" pitchFamily="18" charset="0"/>
              </a:rPr>
              <a:t>прохождение </a:t>
            </a:r>
            <a:r>
              <a:rPr lang="ru-RU" sz="2900" dirty="0">
                <a:latin typeface="Times New Roman" panose="02020603050405020304" pitchFamily="18" charset="0"/>
              </a:rPr>
              <a:t>тренингов, направленных на профессиональную деятельность студентов и коммуникативных умений; </a:t>
            </a:r>
          </a:p>
          <a:p>
            <a:pPr algn="just"/>
            <a:r>
              <a:rPr lang="ru-RU" sz="2900" dirty="0" smtClean="0">
                <a:latin typeface="Times New Roman" panose="02020603050405020304" pitchFamily="18" charset="0"/>
              </a:rPr>
              <a:t>консультации </a:t>
            </a:r>
            <a:r>
              <a:rPr lang="ru-RU" sz="2900" dirty="0">
                <a:latin typeface="Times New Roman" panose="02020603050405020304" pitchFamily="18" charset="0"/>
              </a:rPr>
              <a:t>для педагогического состава по вопросам психологических трудностей в обучении, воспитании, общении со студентами с инвалидностью и ОВЗ различных нозологий, по уточнению знаний о психологических особенностях данного контингента обучающихся. </a:t>
            </a:r>
          </a:p>
          <a:p>
            <a:pPr algn="just"/>
            <a:endParaRPr lang="ru-RU" sz="2900" dirty="0"/>
          </a:p>
        </p:txBody>
      </p:sp>
      <p:pic>
        <p:nvPicPr>
          <p:cNvPr id="3074" name="Picture 2" descr="Доступность ВУЗа, адаптация для инвалид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856" y="1106424"/>
            <a:ext cx="4335438" cy="2655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xn---7-dlc6agxs.xn--p1ai/upload/site_files/20/IMG_54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1783" y="6746033"/>
            <a:ext cx="7803562" cy="520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7290" y="3892331"/>
            <a:ext cx="4845556" cy="277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49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9872" y="1631196"/>
            <a:ext cx="6184392" cy="5032376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задачам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тьютора можно отнести следующее: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выявление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индивидуальных образовательных и социальных потребностей обучающегося, определение возможностей и способов их реализации;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помощь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мастеру производственного обучения или куратору группы в разработке и реализации ИУП </a:t>
            </a:r>
            <a:r>
              <a:rPr lang="ru-RU" dirty="0" smtClean="0">
                <a:latin typeface="Times New Roman" panose="02020603050405020304" pitchFamily="18" charset="0"/>
              </a:rPr>
              <a:t>как </a:t>
            </a:r>
            <a:r>
              <a:rPr lang="ru-RU" dirty="0">
                <a:latin typeface="Times New Roman" panose="02020603050405020304" pitchFamily="18" charset="0"/>
              </a:rPr>
              <a:t>в рамках учебной деятельности, так и с целью развития социальных компетенций;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создание </a:t>
            </a:r>
            <a:r>
              <a:rPr lang="ru-RU" dirty="0">
                <a:latin typeface="Times New Roman" panose="02020603050405020304" pitchFamily="18" charset="0"/>
              </a:rPr>
              <a:t>условий для реальной индивидуализации процесса обучения в рамках учебной деятельности;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организация </a:t>
            </a:r>
            <a:r>
              <a:rPr lang="ru-RU" dirty="0">
                <a:latin typeface="Times New Roman" panose="02020603050405020304" pitchFamily="18" charset="0"/>
              </a:rPr>
              <a:t>и стимулирование разных видов деятельности обучающихся, в том числе в получении ими дополнительного образования;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психолого-педагогическое </a:t>
            </a:r>
            <a:r>
              <a:rPr lang="ru-RU" dirty="0">
                <a:latin typeface="Times New Roman" panose="02020603050405020304" pitchFamily="18" charset="0"/>
              </a:rPr>
              <a:t>сопровождение обучающихся, имеющих затруднения в вопросах формирования и реализации ИУП;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мониторинг </a:t>
            </a:r>
            <a:r>
              <a:rPr lang="ru-RU" dirty="0">
                <a:latin typeface="Times New Roman" panose="02020603050405020304" pitchFamily="18" charset="0"/>
              </a:rPr>
              <a:t>эффективности реализации индивидуального плана сопровождения ИУП. </a:t>
            </a:r>
          </a:p>
          <a:p>
            <a:pPr algn="just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6304" y="0"/>
            <a:ext cx="118414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0" u="none" strike="noStrike" baseline="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Главная функция тьюторского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b="1" i="0" u="none" strike="noStrike" baseline="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сопровождения заключается </a:t>
            </a:r>
          </a:p>
          <a:p>
            <a:pPr algn="ctr"/>
            <a:r>
              <a:rPr lang="ru-RU" sz="2800" b="1" i="0" u="none" strike="noStrike" baseline="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в помощи обучающемуся с</a:t>
            </a:r>
            <a:r>
              <a:rPr lang="ru-RU" sz="2800" b="1" i="0" u="none" strike="noStrike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b="1" i="0" u="none" strike="noStrike" baseline="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ОВЗ или инвалидностью включиться </a:t>
            </a:r>
          </a:p>
          <a:p>
            <a:pPr algn="ctr"/>
            <a:r>
              <a:rPr lang="ru-RU" sz="2800" b="1" i="0" u="none" strike="noStrike" baseline="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в микросоциум</a:t>
            </a:r>
            <a:r>
              <a:rPr lang="ru-RU" sz="2800" b="1" i="0" u="none" strike="noStrike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b="1" i="0" u="none" strike="noStrike" baseline="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организации, приобщиться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b="1" i="0" u="none" strike="noStrike" baseline="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к профессии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https://www.mgpu.ru/wp-content/uploads/2021/03/tyuto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136" y="2221596"/>
            <a:ext cx="5111496" cy="3536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333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192" y="365125"/>
            <a:ext cx="11210544" cy="823595"/>
          </a:xfrm>
        </p:spPr>
        <p:txBody>
          <a:bodyPr>
            <a:noAutofit/>
          </a:bodyPr>
          <a:lstStyle/>
          <a:p>
            <a:pPr lvl="0" algn="ctr">
              <a:spcBef>
                <a:spcPts val="1000"/>
              </a:spcBef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Содержание и специфика деятельности тьютора обусловливается многими факторами, в том числе: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5176" y="1380744"/>
            <a:ext cx="5312664" cy="524865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спецификой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нарушений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развития;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уровнем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активности обучающегося;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степенью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готовности профессионального образовательного учреждения к инклюзивному образованию, стадии его включенности в работу по развитию инклюзивной практики;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степенью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подготовленности педагогического коллектива и возможностью дополнительного образования;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степенью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заинтересованности в коррекционном процессе родителей (законных представителей) и самих обучающихся с инвалидностью; </a:t>
            </a: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уровнем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профессиональной компетентности тьютора. 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8464" y="1188720"/>
            <a:ext cx="5980694" cy="554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259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6928" y="365125"/>
            <a:ext cx="5184648" cy="594995"/>
          </a:xfrm>
        </p:spPr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Предварительный этап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632" y="1094104"/>
            <a:ext cx="5788152" cy="5434711"/>
          </a:xfrm>
        </p:spPr>
        <p:txBody>
          <a:bodyPr>
            <a:normAutofit fontScale="70000" lnSpcReduction="20000"/>
          </a:bodyPr>
          <a:lstStyle/>
          <a:p>
            <a:pPr marL="0" indent="447675" algn="just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Данный этап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включает в себя получение запроса на сопровождение. Решение о необходимости сопровождения может осуществляться по заявлению родителей (законных представителей) несовершеннолетних обучающихся с ОВЗ, самого обучающегося с инвалидностью и/или на основании заключения психолого-медико-педагогической комиссии (ПМПК), рекомендаций ИПРА.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На предварительном этапе тьютор знакомится с результатами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диагностики,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проведенной специалистами, с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утвержденным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образовательным маршрутом; встречается со специалистами и представителями ПМПК для получения рекомендаций по индивидуальному образовательному плану (ИОП).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Часто необходимо заранее познакомить обучающегося с инвалидностью с помещениями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ПОО,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где он будет заниматься, его рабочим местом, расположением кабинетов, мастерских, лабораторий, спортзала, столовой, туалетов.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2644" y="232816"/>
            <a:ext cx="5060119" cy="8596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0661" y="865140"/>
            <a:ext cx="5596613" cy="566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178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37109"/>
            <a:ext cx="10515600" cy="439547"/>
          </a:xfrm>
        </p:spPr>
        <p:txBody>
          <a:bodyPr>
            <a:noAutofit/>
          </a:bodyPr>
          <a:lstStyle/>
          <a:p>
            <a:r>
              <a:rPr lang="ru-RU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Основной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этап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95528"/>
            <a:ext cx="5824728" cy="555955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 снижении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тревожности 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напряжения акцент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тьюторства переносится в сферу углубления социализации и коррекции поведения. Здесь важно поддерживать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мотивацию   сопровождаемого,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дать ему возможность почувствовать свои успехи. 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Постепенно увеличивается доля самостоятельности сопровождаемого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выполнении той или иной деятельности, а кроме того, постепенно обеспечивается его способность взаимодействовать с другими субъектами образовательного процесса, в первую очередь с мастером производственного обучения, преподавателями и с одногруппниками. Помощь должна быть разумно дозирована, носить направляющий характер и побуждать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его к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самостоятельности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При необходимости тьютор организует консультации сопровождаемого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ведущих специалистов: психологов, социальных педагогов, сурдопедагогов, тифлопедагогов.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2835" y="109690"/>
            <a:ext cx="5474682" cy="85961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9738" y="795528"/>
            <a:ext cx="4928861" cy="3502152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 rotWithShape="1">
          <a:blip r:embed="rId4"/>
          <a:srcRect l="43912" t="42278" r="38121" b="40442"/>
          <a:stretch/>
        </p:blipFill>
        <p:spPr bwMode="auto">
          <a:xfrm>
            <a:off x="7052835" y="4012056"/>
            <a:ext cx="4669773" cy="267220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29934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168" y="154813"/>
            <a:ext cx="10515600" cy="81445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Стили взаимодействия тьютора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в условиях инклюзивного профессионального образования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7133981" y="2967203"/>
            <a:ext cx="4718304" cy="1951746"/>
          </a:xfrm>
        </p:spPr>
        <p:txBody>
          <a:bodyPr>
            <a:noAutofit/>
          </a:bodyPr>
          <a:lstStyle/>
          <a:p>
            <a:pPr algn="just"/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Тьютор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может и должен сопровождать не только образовательный 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интерес сопровождаемого ,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но и его семью, сформировать вокруг ребенка толерантную к нему социокультурную среду. </a:t>
            </a:r>
            <a:endParaRPr lang="ru-RU" sz="14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Кроме 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того, тьютор в инклюзивном образовании может учитывать потребности всех участников, стать платформой для приобретения ими представлений в области регулирования человеческих отношений, формирования качества толерантности, что позволит более успешно решать вопросы адаптации детей с ОВЗ в современном мире</a:t>
            </a:r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».</a:t>
            </a:r>
            <a:endParaRPr lang="ru-RU" sz="1400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402552656"/>
              </p:ext>
            </p:extLst>
          </p:nvPr>
        </p:nvGraphicFramePr>
        <p:xfrm>
          <a:off x="1014984" y="3337560"/>
          <a:ext cx="5925312" cy="3253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50767" y="2467693"/>
            <a:ext cx="67863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Можно выделить три этапа в деятельности тьютора в условиях инклюзивного профессионального образования, каждый из которых предполагает определенный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стиль взаимодействия тьютора и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сопровождаемого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: 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3981" y="5312664"/>
            <a:ext cx="4877075" cy="147633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175129" y="1169245"/>
            <a:ext cx="4636008" cy="183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Перед тьютором в инклюзивном образовании стоит важная задача: помочь обучающимся с ОВЗ стать успешными в обществе. А это значит, что «объектом сопровождения становится сама жизнь обучающихся с особенностями в развитии, главным аспектом которой является создание условий для полноценной и качественной жизни человека со специальными нуждами в рамках нового образовательного пространства.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0766" y="1138546"/>
            <a:ext cx="66895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</a:rPr>
              <a:t>Тьюторское сопровождение в системе среднего профессионального образования занимает в среднем два-три года, нацелено на формирование у обучающегося навыков самостоятельности и независимости посредством выстраивания помогающих отношений. Данная цель определяет весь процесс построения и поддержания помогающих отношений, который в динамике условно может быть разделен на этапы по критерию распределения активности. 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851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6858" y="237870"/>
            <a:ext cx="11320272" cy="1325563"/>
          </a:xfrm>
        </p:spPr>
        <p:txBody>
          <a:bodyPr>
            <a:noAutofit/>
          </a:bodyPr>
          <a:lstStyle/>
          <a:p>
            <a:pPr lvl="0" algn="ctr">
              <a:spcBef>
                <a:spcPts val="1000"/>
              </a:spcBef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На профессиональное развитие обучающегося с инвалидностью или ОВЗ будут влиять следующие факторы: </a:t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59880" y="2072513"/>
            <a:ext cx="5138928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1.  Вид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</a:rPr>
              <a:t>(тип)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нарушения.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2. Степень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</a:rPr>
              <a:t>и качество первичного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дефекта.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3. Время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</a:rPr>
              <a:t>возникновения первичного дефекта. </a:t>
            </a:r>
            <a:endParaRPr lang="ru-RU" b="1" dirty="0" smtClean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 smtClean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Выбор форм, методов и технологий тьюторской работы является индивидуальным выбором тьютора и определяется возрастными и личностными особенностями сопровождаемого. </a:t>
            </a:r>
          </a:p>
          <a:p>
            <a:pPr algn="ctr"/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858" y="1734504"/>
            <a:ext cx="5712447" cy="4756784"/>
          </a:xfrm>
          <a:prstGeom prst="rect">
            <a:avLst/>
          </a:prstGeom>
        </p:spPr>
      </p:pic>
      <p:sp>
        <p:nvSpPr>
          <p:cNvPr id="4" name="Выгнутая вверх стрелка 3"/>
          <p:cNvSpPr/>
          <p:nvPr/>
        </p:nvSpPr>
        <p:spPr>
          <a:xfrm rot="3773809">
            <a:off x="10275428" y="1454899"/>
            <a:ext cx="1780075" cy="72615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5361185" y="576986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488614" y="3989080"/>
            <a:ext cx="993734" cy="518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055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0533"/>
            <a:ext cx="10515600" cy="47612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i="1" dirty="0">
                <a:solidFill>
                  <a:srgbClr val="002060"/>
                </a:solidFill>
                <a:latin typeface="Times New Roman" panose="02020603050405020304" pitchFamily="18" charset="0"/>
              </a:rPr>
              <a:t>Методы и формы тьюторского сопровождения 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8328" y="914400"/>
            <a:ext cx="6291072" cy="5824728"/>
          </a:xfrm>
        </p:spPr>
        <p:txBody>
          <a:bodyPr>
            <a:normAutofit/>
          </a:bodyPr>
          <a:lstStyle/>
          <a:p>
            <a:pPr algn="just"/>
            <a:r>
              <a:rPr lang="ru-RU" sz="18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Индивидуальная консультация (беседа). </a:t>
            </a:r>
            <a:endParaRPr lang="ru-RU" sz="1800" i="1" dirty="0" smtClean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Это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обсуждение значимых вопросов, связанных с личным развитием и образованием каждого обучающегося. Цель такой беседы – активизация каждого студента с учетом именно его способностей, особенностей его характера, навыков общения и т. д. на дальнейшую работу по формированию и реализации своей профессиональной образовательной программы.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ru-RU" sz="18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Групповая консультация. </a:t>
            </a:r>
            <a:endParaRPr lang="ru-RU" sz="1800" i="1" dirty="0" smtClean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Организуется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для обучающихся с похожими проблемами или образовательными интересами. </a:t>
            </a:r>
            <a:endParaRPr lang="ru-RU" sz="18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ru-RU" sz="18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Учебный тьюторский семинар (тьюториал). </a:t>
            </a:r>
            <a:endParaRPr lang="ru-RU" sz="1800" i="1" dirty="0" smtClean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Это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занятие с применением методов интерактивного и </a:t>
            </a:r>
            <a:r>
              <a:rPr lang="ru-RU" sz="1800" dirty="0" smtClean="0">
                <a:latin typeface="Times New Roman" panose="02020603050405020304" pitchFamily="18" charset="0"/>
              </a:rPr>
              <a:t>коррекционного </a:t>
            </a:r>
            <a:r>
              <a:rPr lang="ru-RU" sz="1800" dirty="0">
                <a:latin typeface="Times New Roman" panose="02020603050405020304" pitchFamily="18" charset="0"/>
              </a:rPr>
              <a:t>обучения, направленное на приобретение опыта использования модельных ситуаций в построении индивидуальных образовательных программ</a:t>
            </a:r>
            <a:r>
              <a:rPr lang="ru-RU" sz="1800" dirty="0" smtClean="0">
                <a:latin typeface="Times New Roman" panose="02020603050405020304" pitchFamily="18" charset="0"/>
              </a:rPr>
              <a:t>.</a:t>
            </a:r>
            <a:r>
              <a:rPr lang="ru-RU" sz="18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ru-RU" sz="1800" i="1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i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Тренинг</a:t>
            </a:r>
            <a:r>
              <a:rPr lang="ru-RU" sz="18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. </a:t>
            </a:r>
            <a:endParaRPr lang="ru-RU" sz="1800" i="1" dirty="0" smtClean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 </a:t>
            </a: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основе лежит групповое взаимодействие, направленное на индивидуальное развитие участников тренинга. </a:t>
            </a:r>
            <a:endParaRPr lang="ru-RU" sz="1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56367" t="30207" r="29987" b="36339"/>
          <a:stretch/>
        </p:blipFill>
        <p:spPr>
          <a:xfrm>
            <a:off x="7104887" y="978408"/>
            <a:ext cx="2402297" cy="33924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4395" t="37849" r="74465" b="32294"/>
          <a:stretch/>
        </p:blipFill>
        <p:spPr>
          <a:xfrm>
            <a:off x="9427464" y="2699671"/>
            <a:ext cx="2560320" cy="386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823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73101"/>
            <a:ext cx="10515600" cy="54013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Сопровождение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лиц с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нарушениями зрения 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3880" y="1020952"/>
            <a:ext cx="5401056" cy="5425567"/>
          </a:xfrm>
        </p:spPr>
        <p:txBody>
          <a:bodyPr>
            <a:normAutofit fontScale="55000" lnSpcReduction="20000"/>
          </a:bodyPr>
          <a:lstStyle/>
          <a:p>
            <a:endParaRPr lang="ru-RU" sz="2400" b="0" i="0" u="none" strike="noStrike" baseline="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47675" indent="-265113" algn="just">
              <a:buFont typeface="Wingdings" panose="05000000000000000000" pitchFamily="2" charset="2"/>
              <a:buChar char="ü"/>
            </a:pP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  <a:t>В процессе обучения необходимо проводить работу по развитию навыков предметно-пространственного ориентирования с учетом умений, сформированных ранее. </a:t>
            </a:r>
            <a:endParaRPr lang="ru-RU" sz="2900" b="0" i="0" u="none" strike="noStrike" baseline="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47675" indent="-265113" algn="just">
              <a:buFont typeface="Wingdings" panose="05000000000000000000" pitchFamily="2" charset="2"/>
              <a:buChar char="ü"/>
            </a:pP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Продолжение формирования навыков продуктивной коммуникации. </a:t>
            </a:r>
          </a:p>
          <a:p>
            <a:pPr marL="447675" indent="-265113" algn="just">
              <a:buFont typeface="Wingdings" panose="05000000000000000000" pitchFamily="2" charset="2"/>
              <a:buChar char="ü"/>
            </a:pPr>
            <a:r>
              <a:rPr lang="ru-RU" sz="2900" dirty="0" smtClean="0">
                <a:latin typeface="Times New Roman" panose="02020603050405020304" pitchFamily="18" charset="0"/>
              </a:rPr>
              <a:t>Рабочее </a:t>
            </a:r>
            <a:r>
              <a:rPr lang="ru-RU" sz="2900" dirty="0">
                <a:latin typeface="Times New Roman" panose="02020603050405020304" pitchFamily="18" charset="0"/>
              </a:rPr>
              <a:t>место </a:t>
            </a:r>
            <a:r>
              <a:rPr lang="ru-RU" sz="2900" dirty="0" smtClean="0">
                <a:latin typeface="Times New Roman" panose="02020603050405020304" pitchFamily="18" charset="0"/>
              </a:rPr>
              <a:t>сопровождаемого с </a:t>
            </a:r>
            <a:r>
              <a:rPr lang="ru-RU" sz="2900" dirty="0">
                <a:latin typeface="Times New Roman" panose="02020603050405020304" pitchFamily="18" charset="0"/>
              </a:rPr>
              <a:t>нарушением </a:t>
            </a:r>
            <a:r>
              <a:rPr lang="ru-RU" sz="2900" dirty="0" smtClean="0">
                <a:latin typeface="Times New Roman" panose="02020603050405020304" pitchFamily="18" charset="0"/>
              </a:rPr>
              <a:t>зрения необходимо </a:t>
            </a:r>
            <a:r>
              <a:rPr lang="ru-RU" sz="2900" dirty="0">
                <a:latin typeface="Times New Roman" panose="02020603050405020304" pitchFamily="18" charset="0"/>
              </a:rPr>
              <a:t>располагать </a:t>
            </a:r>
            <a:r>
              <a:rPr lang="ru-RU" sz="2900" dirty="0" smtClean="0">
                <a:latin typeface="Times New Roman" panose="02020603050405020304" pitchFamily="18" charset="0"/>
              </a:rPr>
              <a:t>за первым-вторым столом</a:t>
            </a:r>
            <a:r>
              <a:rPr lang="ru-RU" sz="2900" dirty="0" smtClean="0">
                <a:latin typeface="Times New Roman" panose="02020603050405020304" pitchFamily="18" charset="0"/>
              </a:rPr>
              <a:t>. </a:t>
            </a:r>
            <a:endParaRPr lang="ru-RU" sz="2900" dirty="0" smtClean="0">
              <a:latin typeface="Times New Roman" panose="02020603050405020304" pitchFamily="18" charset="0"/>
            </a:endParaRPr>
          </a:p>
          <a:p>
            <a:pPr marL="447675" indent="-265113" algn="just">
              <a:buFont typeface="Wingdings" panose="05000000000000000000" pitchFamily="2" charset="2"/>
              <a:buChar char="ü"/>
            </a:pPr>
            <a:r>
              <a:rPr lang="ru-RU" sz="2900" dirty="0">
                <a:latin typeface="Times New Roman" panose="02020603050405020304" pitchFamily="18" charset="0"/>
              </a:rPr>
              <a:t>Н</a:t>
            </a:r>
            <a:r>
              <a:rPr lang="ru-RU" sz="2900" dirty="0" smtClean="0">
                <a:latin typeface="Times New Roman" panose="02020603050405020304" pitchFamily="18" charset="0"/>
              </a:rPr>
              <a:t>еобходимо </a:t>
            </a:r>
            <a:r>
              <a:rPr lang="ru-RU" sz="2900" dirty="0">
                <a:latin typeface="Times New Roman" panose="02020603050405020304" pitchFamily="18" charset="0"/>
              </a:rPr>
              <a:t>четко дозировать </a:t>
            </a:r>
            <a:r>
              <a:rPr lang="ru-RU" sz="2900" dirty="0" smtClean="0">
                <a:latin typeface="Times New Roman" panose="02020603050405020304" pitchFamily="18" charset="0"/>
              </a:rPr>
              <a:t>зрительную нагрузку.</a:t>
            </a:r>
          </a:p>
          <a:p>
            <a:pPr marL="447675" indent="-265113" algn="just">
              <a:buFont typeface="Wingdings" panose="05000000000000000000" pitchFamily="2" charset="2"/>
              <a:buChar char="ü"/>
            </a:pPr>
            <a:r>
              <a:rPr lang="ru-RU" sz="2900" dirty="0" smtClean="0">
                <a:latin typeface="Times New Roman" panose="02020603050405020304" pitchFamily="18" charset="0"/>
              </a:rPr>
              <a:t>Тьютору, преподавателю</a:t>
            </a:r>
            <a:r>
              <a:rPr lang="ru-RU" sz="2900" dirty="0">
                <a:latin typeface="Times New Roman" panose="02020603050405020304" pitchFamily="18" charset="0"/>
              </a:rPr>
              <a:t>, мастеру производственного </a:t>
            </a:r>
            <a:r>
              <a:rPr lang="ru-RU" sz="2900" dirty="0" smtClean="0">
                <a:latin typeface="Times New Roman" panose="02020603050405020304" pitchFamily="18" charset="0"/>
              </a:rPr>
              <a:t>обучения, работающему </a:t>
            </a:r>
            <a:r>
              <a:rPr lang="ru-RU" sz="2900" dirty="0">
                <a:latin typeface="Times New Roman" panose="02020603050405020304" pitchFamily="18" charset="0"/>
              </a:rPr>
              <a:t>с таким студентом, рекомендуется </a:t>
            </a:r>
            <a:r>
              <a:rPr lang="ru-RU" sz="2900" dirty="0" smtClean="0">
                <a:latin typeface="Times New Roman" panose="02020603050405020304" pitchFamily="18" charset="0"/>
              </a:rPr>
              <a:t>не стоять </a:t>
            </a:r>
            <a:r>
              <a:rPr lang="ru-RU" sz="2900" dirty="0">
                <a:latin typeface="Times New Roman" panose="02020603050405020304" pitchFamily="18" charset="0"/>
              </a:rPr>
              <a:t>в помещении против света, на фоне окна</a:t>
            </a:r>
            <a:r>
              <a:rPr lang="ru-RU" sz="2900" dirty="0" smtClean="0">
                <a:latin typeface="Times New Roman" panose="02020603050405020304" pitchFamily="18" charset="0"/>
              </a:rPr>
              <a:t>.</a:t>
            </a:r>
          </a:p>
          <a:p>
            <a:pPr marL="447675" indent="-265113" algn="just">
              <a:buFont typeface="Wingdings" panose="05000000000000000000" pitchFamily="2" charset="2"/>
              <a:buChar char="ü"/>
            </a:pPr>
            <a:r>
              <a:rPr lang="ru-RU" sz="2900" dirty="0">
                <a:latin typeface="Times New Roman" panose="02020603050405020304" pitchFamily="18" charset="0"/>
              </a:rPr>
              <a:t>Речь тьютора, преподавателя, </a:t>
            </a:r>
            <a:r>
              <a:rPr lang="ru-RU" sz="2900" dirty="0" smtClean="0">
                <a:latin typeface="Times New Roman" panose="02020603050405020304" pitchFamily="18" charset="0"/>
              </a:rPr>
              <a:t>мастера производственного </a:t>
            </a:r>
            <a:r>
              <a:rPr lang="ru-RU" sz="2900" dirty="0">
                <a:latin typeface="Times New Roman" panose="02020603050405020304" pitchFamily="18" charset="0"/>
              </a:rPr>
              <a:t>обучения должна </a:t>
            </a:r>
            <a:r>
              <a:rPr lang="ru-RU" sz="2900" dirty="0" smtClean="0">
                <a:latin typeface="Times New Roman" panose="02020603050405020304" pitchFamily="18" charset="0"/>
              </a:rPr>
              <a:t>быть выразительной </a:t>
            </a:r>
            <a:r>
              <a:rPr lang="ru-RU" sz="2900" dirty="0">
                <a:latin typeface="Times New Roman" panose="02020603050405020304" pitchFamily="18" charset="0"/>
              </a:rPr>
              <a:t>и точной, ему </a:t>
            </a:r>
            <a:r>
              <a:rPr lang="ru-RU" sz="2900" dirty="0" smtClean="0">
                <a:latin typeface="Times New Roman" panose="02020603050405020304" pitchFamily="18" charset="0"/>
              </a:rPr>
              <a:t>необходимо проговаривать </a:t>
            </a:r>
            <a:r>
              <a:rPr lang="ru-RU" sz="2900" dirty="0">
                <a:latin typeface="Times New Roman" panose="02020603050405020304" pitchFamily="18" charset="0"/>
              </a:rPr>
              <a:t>все, что он делает, пишет или рисует</a:t>
            </a:r>
            <a:r>
              <a:rPr lang="ru-RU" sz="2900" dirty="0" smtClean="0">
                <a:latin typeface="Times New Roman" panose="02020603050405020304" pitchFamily="18" charset="0"/>
              </a:rPr>
              <a:t>.</a:t>
            </a:r>
          </a:p>
          <a:p>
            <a:pPr marL="447675" indent="-265113" algn="just">
              <a:buFont typeface="Wingdings" panose="05000000000000000000" pitchFamily="2" charset="2"/>
              <a:buChar char="ü"/>
            </a:pPr>
            <a:r>
              <a:rPr lang="ru-RU" sz="2900" dirty="0" smtClean="0">
                <a:latin typeface="Times New Roman" panose="02020603050405020304" pitchFamily="18" charset="0"/>
              </a:rPr>
              <a:t>Не </a:t>
            </a:r>
            <a:r>
              <a:rPr lang="ru-RU" sz="2900" dirty="0">
                <a:latin typeface="Times New Roman" panose="02020603050405020304" pitchFamily="18" charset="0"/>
              </a:rPr>
              <a:t>следует </a:t>
            </a:r>
            <a:r>
              <a:rPr lang="ru-RU" sz="2900" dirty="0" smtClean="0">
                <a:latin typeface="Times New Roman" panose="02020603050405020304" pitchFamily="18" charset="0"/>
              </a:rPr>
              <a:t>менять обстановку </a:t>
            </a:r>
            <a:r>
              <a:rPr lang="ru-RU" sz="2900" dirty="0">
                <a:latin typeface="Times New Roman" panose="02020603050405020304" pitchFamily="18" charset="0"/>
              </a:rPr>
              <a:t>и </a:t>
            </a:r>
            <a:r>
              <a:rPr lang="ru-RU" sz="2900" dirty="0" smtClean="0">
                <a:latin typeface="Times New Roman" panose="02020603050405020304" pitchFamily="18" charset="0"/>
              </a:rPr>
              <a:t>место сопровождаемого, </a:t>
            </a:r>
            <a:r>
              <a:rPr lang="ru-RU" sz="2900" dirty="0">
                <a:latin typeface="Times New Roman" panose="02020603050405020304" pitchFamily="18" charset="0"/>
              </a:rPr>
              <a:t>особенно на первых </a:t>
            </a:r>
            <a:r>
              <a:rPr lang="ru-RU" sz="2900" dirty="0" smtClean="0">
                <a:latin typeface="Times New Roman" panose="02020603050405020304" pitchFamily="18" charset="0"/>
              </a:rPr>
              <a:t>порах, пока </a:t>
            </a:r>
            <a:r>
              <a:rPr lang="ru-RU" sz="2900" dirty="0">
                <a:latin typeface="Times New Roman" panose="02020603050405020304" pitchFamily="18" charset="0"/>
              </a:rPr>
              <a:t>он не выработает автоматизма движения </a:t>
            </a:r>
            <a:r>
              <a:rPr lang="ru-RU" sz="2900" dirty="0" smtClean="0">
                <a:latin typeface="Times New Roman" panose="02020603050405020304" pitchFamily="18" charset="0"/>
              </a:rPr>
              <a:t>в знакомом помещении.</a:t>
            </a:r>
          </a:p>
          <a:p>
            <a:pPr marL="447675" indent="-265113" algn="just">
              <a:buFont typeface="Wingdings" panose="05000000000000000000" pitchFamily="2" charset="2"/>
              <a:buChar char="ü"/>
            </a:pPr>
            <a:r>
              <a:rPr lang="ru-RU" sz="29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Адаптация </a:t>
            </a: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</a:rPr>
              <a:t>учебного материала должна производиться в соответствии со спецификой и тяжестью нозологии, отдельно для слепых, слабовидящих. </a:t>
            </a:r>
          </a:p>
          <a:p>
            <a:pPr marL="447675" indent="-265113" algn="just">
              <a:buFont typeface="Wingdings" panose="05000000000000000000" pitchFamily="2" charset="2"/>
              <a:buChar char="ü"/>
            </a:pPr>
            <a:endParaRPr lang="ru-RU" sz="29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300216" y="1251776"/>
            <a:ext cx="55686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0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Так, для обучения слепых обучающихся необходимо использование рельефно-точечного шрифта Л. Брайля, а также специально созданных предметных пособий и учебно-методических материалов для тактильного восприятия.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b="0" i="0" u="none" strike="noStrike" baseline="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Необходимо использовать все сохранные органы чувств, опираться и развивать компенсаторные навыки, которые были сформированы в процессе школьного обучения. </a:t>
            </a:r>
            <a:endParaRPr lang="ru-RU" sz="1600" dirty="0"/>
          </a:p>
        </p:txBody>
      </p:sp>
      <p:pic>
        <p:nvPicPr>
          <p:cNvPr id="7170" name="Picture 2" descr="Организация учебного процесса для студентов с ограниченными возможностями  здоровь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980" y="3511296"/>
            <a:ext cx="5384932" cy="307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282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7875"/>
          </a:xfrm>
        </p:spPr>
        <p:txBody>
          <a:bodyPr>
            <a:noAutofit/>
          </a:bodyPr>
          <a:lstStyle/>
          <a:p>
            <a:pPr lvl="0" algn="ctr">
              <a:spcBef>
                <a:spcPts val="1000"/>
              </a:spcBef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Практические рекомендации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при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коммуникации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с лицом с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нарушением зрения: </a:t>
            </a:r>
            <a:b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2608" y="1289304"/>
            <a:ext cx="6867144" cy="5568696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встрече необходимо представиться и представить всех присутствующих рядом, сообщая при этом об их местонахождении относительно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сопровождаемого,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используя слова: «справа», «слева», «спереди» и т. д.;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обращении к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сопровождаемому с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нарушением зрения на учебном занятии необходимо назвать его по имени и дотронуться рукой до его плеча;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ри выполнении задания руками, приемлемо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употреблять слово «смотреть», так как для человека, имеющего нарушения зрения, это означает «видеть руками», осязать;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процессе коммуникации с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сопровождаемым с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нарушением зрения необходимо озвучивать все свои действия;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необходимо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предупреждать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его о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том, что будет прочитана информация (задание, текст и т. д.);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т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ьютор должен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говорить спокойным голосом, не пропускать информацию, если об этом не попросил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сам сопровождаемый. 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ри работе с текстом, прочитать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текст при необходимости лучше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тьютору;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н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е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следует пропускать строки и заменять чтение пересказом, если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сопровождаемый не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попросил кратко описать, что написано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;</a:t>
            </a: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в процессе коммуникации с преподавателем или мастером, необходимо, чтобы они обращались непосредственно к самому сопровождаемому, а не к тьютору.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ru-RU" sz="1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9680" t="23545" r="35053" b="14431"/>
          <a:stretch/>
        </p:blipFill>
        <p:spPr>
          <a:xfrm>
            <a:off x="7232904" y="1289304"/>
            <a:ext cx="4809744" cy="370707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232904" y="5042118"/>
            <a:ext cx="47365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algn="just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необходимо уточнять, в каком виде сопровождаемый хочет получить информацию: обычный текст; текст, написанный шрифтом Брайля; крупно-шрифтовой формат текста (размер шрифта не менее 16–18); аудио воспроизведение; </a:t>
            </a:r>
          </a:p>
        </p:txBody>
      </p:sp>
    </p:spTree>
    <p:extLst>
      <p:ext uri="{BB962C8B-B14F-4D97-AF65-F5344CB8AC3E}">
        <p14:creationId xmlns:p14="http://schemas.microsoft.com/office/powerpoint/2010/main" val="36622058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86435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200" b="1" dirty="0">
                <a:solidFill>
                  <a:srgbClr val="002060"/>
                </a:solidFill>
                <a:latin typeface="Times New Roman,Bold"/>
              </a:rPr>
              <a:t>Сопровождение </a:t>
            </a:r>
            <a:r>
              <a:rPr lang="ru-RU" sz="3200" b="1" dirty="0" smtClean="0">
                <a:solidFill>
                  <a:srgbClr val="002060"/>
                </a:solidFill>
                <a:latin typeface="Times New Roman,Bold"/>
              </a:rPr>
              <a:t>лиц с нарушениями функций опорно-двигательного аппарата (НОДА)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632" y="1289304"/>
            <a:ext cx="5971032" cy="531266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Следует  приближаться </a:t>
            </a:r>
            <a:r>
              <a:rPr lang="ru-RU" dirty="0">
                <a:latin typeface="Times New Roman" panose="02020603050405020304" pitchFamily="18" charset="0"/>
              </a:rPr>
              <a:t>к </a:t>
            </a:r>
            <a:r>
              <a:rPr lang="ru-RU" dirty="0" smtClean="0">
                <a:latin typeface="Times New Roman" panose="02020603050405020304" pitchFamily="18" charset="0"/>
              </a:rPr>
              <a:t>сопровождаемому со </a:t>
            </a:r>
            <a:r>
              <a:rPr lang="ru-RU" dirty="0">
                <a:latin typeface="Times New Roman" panose="02020603050405020304" pitchFamily="18" charset="0"/>
              </a:rPr>
              <a:t>стороны лица, а если </a:t>
            </a:r>
            <a:r>
              <a:rPr lang="ru-RU" dirty="0" smtClean="0">
                <a:latin typeface="Times New Roman" panose="02020603050405020304" pitchFamily="18" charset="0"/>
              </a:rPr>
              <a:t>это невозможно</a:t>
            </a:r>
            <a:r>
              <a:rPr lang="ru-RU" dirty="0">
                <a:latin typeface="Times New Roman" panose="02020603050405020304" pitchFamily="18" charset="0"/>
              </a:rPr>
              <a:t>, нужно словесно обозначить свои действия.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</a:rPr>
              <a:t>Нельзя сажать людей с </a:t>
            </a:r>
            <a:r>
              <a:rPr lang="ru-RU" dirty="0" smtClean="0">
                <a:latin typeface="Times New Roman" panose="02020603050405020304" pitchFamily="18" charset="0"/>
              </a:rPr>
              <a:t>НОДА спиной </a:t>
            </a:r>
            <a:r>
              <a:rPr lang="ru-RU" dirty="0">
                <a:latin typeface="Times New Roman" panose="02020603050405020304" pitchFamily="18" charset="0"/>
              </a:rPr>
              <a:t>к двери и лицом </a:t>
            </a:r>
            <a:r>
              <a:rPr lang="ru-RU" dirty="0" smtClean="0">
                <a:latin typeface="Times New Roman" panose="02020603050405020304" pitchFamily="18" charset="0"/>
              </a:rPr>
              <a:t>к окну</a:t>
            </a:r>
            <a:r>
              <a:rPr lang="ru-RU" dirty="0">
                <a:latin typeface="Times New Roman" panose="02020603050405020304" pitchFamily="18" charset="0"/>
              </a:rPr>
              <a:t>. Дверь и окно должны быть </a:t>
            </a:r>
            <a:r>
              <a:rPr lang="ru-RU" dirty="0" smtClean="0">
                <a:latin typeface="Times New Roman" panose="02020603050405020304" pitchFamily="18" charset="0"/>
              </a:rPr>
              <a:t>сбоку.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Сопровождаемый  с НОДА должен иметь </a:t>
            </a:r>
            <a:r>
              <a:rPr lang="ru-RU" dirty="0">
                <a:latin typeface="Times New Roman" panose="02020603050405020304" pitchFamily="18" charset="0"/>
              </a:rPr>
              <a:t>возможность передвигаться </a:t>
            </a:r>
            <a:r>
              <a:rPr lang="ru-RU" dirty="0" smtClean="0">
                <a:latin typeface="Times New Roman" panose="02020603050405020304" pitchFamily="18" charset="0"/>
              </a:rPr>
              <a:t>по образовательному учреждению</a:t>
            </a:r>
            <a:r>
              <a:rPr lang="ru-RU" dirty="0">
                <a:latin typeface="Times New Roman" panose="02020603050405020304" pitchFamily="18" charset="0"/>
              </a:rPr>
              <a:t>, кабинету, другим помещениям </a:t>
            </a:r>
            <a:r>
              <a:rPr lang="ru-RU" dirty="0" smtClean="0">
                <a:latin typeface="Times New Roman" panose="02020603050405020304" pitchFamily="18" charset="0"/>
              </a:rPr>
              <a:t>тем способом</a:t>
            </a:r>
            <a:r>
              <a:rPr lang="ru-RU" dirty="0">
                <a:latin typeface="Times New Roman" panose="02020603050405020304" pitchFamily="18" charset="0"/>
              </a:rPr>
              <a:t>, которым он может; говорить и писать так, </a:t>
            </a:r>
            <a:r>
              <a:rPr lang="ru-RU" dirty="0" smtClean="0">
                <a:latin typeface="Times New Roman" panose="02020603050405020304" pitchFamily="18" charset="0"/>
              </a:rPr>
              <a:t>как позволяют </a:t>
            </a:r>
            <a:r>
              <a:rPr lang="ru-RU" dirty="0">
                <a:latin typeface="Times New Roman" panose="02020603050405020304" pitchFamily="18" charset="0"/>
              </a:rPr>
              <a:t>его моторные </a:t>
            </a:r>
            <a:r>
              <a:rPr lang="ru-RU" dirty="0" smtClean="0">
                <a:latin typeface="Times New Roman" panose="02020603050405020304" pitchFamily="18" charset="0"/>
              </a:rPr>
              <a:t>возможности.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</a:rPr>
              <a:t>Следует увеличить время, отведённое на </a:t>
            </a:r>
            <a:r>
              <a:rPr lang="ru-RU" dirty="0" smtClean="0">
                <a:latin typeface="Times New Roman" panose="02020603050405020304" pitchFamily="18" charset="0"/>
              </a:rPr>
              <a:t>выполнение заданий</a:t>
            </a:r>
            <a:r>
              <a:rPr lang="ru-RU" dirty="0">
                <a:latin typeface="Times New Roman" panose="02020603050405020304" pitchFamily="18" charset="0"/>
              </a:rPr>
              <a:t>, и категорически исключить задания на время</a:t>
            </a:r>
            <a:r>
              <a:rPr lang="ru-RU" dirty="0" smtClean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</a:rPr>
              <a:t>При нарушении моторики рук, </a:t>
            </a:r>
            <a:r>
              <a:rPr lang="ru-RU" dirty="0" smtClean="0">
                <a:latin typeface="Times New Roman" panose="02020603050405020304" pitchFamily="18" charset="0"/>
              </a:rPr>
              <a:t>необходим индивидуальный </a:t>
            </a:r>
            <a:r>
              <a:rPr lang="ru-RU" dirty="0">
                <a:latin typeface="Times New Roman" panose="02020603050405020304" pitchFamily="18" charset="0"/>
              </a:rPr>
              <a:t>подбор заданий в тестовой </a:t>
            </a:r>
            <a:r>
              <a:rPr lang="ru-RU" dirty="0" smtClean="0">
                <a:latin typeface="Times New Roman" panose="02020603050405020304" pitchFamily="18" charset="0"/>
              </a:rPr>
              <a:t>форме, позволяющий сопровождаемому не </a:t>
            </a:r>
            <a:r>
              <a:rPr lang="ru-RU" dirty="0">
                <a:latin typeface="Times New Roman" panose="02020603050405020304" pitchFamily="18" charset="0"/>
              </a:rPr>
              <a:t>давать развернутый </a:t>
            </a:r>
            <a:r>
              <a:rPr lang="ru-RU" dirty="0" smtClean="0">
                <a:latin typeface="Times New Roman" panose="02020603050405020304" pitchFamily="18" charset="0"/>
              </a:rPr>
              <a:t>речевой ответ</a:t>
            </a:r>
            <a:r>
              <a:rPr lang="ru-RU" dirty="0">
                <a:latin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4098" name="Picture 2" descr="В БФУ прошел круглый стол «Инклюзивные практики в высшей школе: история,  современное состояние, перспективы и проблемы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271" y="1399032"/>
            <a:ext cx="5006848" cy="281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2827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0" y="0"/>
            <a:ext cx="11772900" cy="1143635"/>
          </a:xfrm>
        </p:spPr>
        <p:txBody>
          <a:bodyPr>
            <a:noAutofit/>
          </a:bodyPr>
          <a:lstStyle/>
          <a:p>
            <a:pPr lvl="0" algn="ctr">
              <a:spcBef>
                <a:spcPts val="1000"/>
              </a:spcBef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Практические рекомендации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при сопровождении лиц с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НОДА: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1312" y="925830"/>
            <a:ext cx="11113008" cy="557555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знакомстве со студентом, передвигающимся на коляске, 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предложить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пожать руку: тем, кому трудно двигать рукой, или тем, кто пользуется протезом, правую или левую; </a:t>
            </a:r>
          </a:p>
          <a:p>
            <a:pPr algn="just"/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присядьте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на корточки или отойдите 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от сопровождаемого,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использующего инвалидную коляску, на метр в ходе объяснения материала, чтобы 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он 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мог смотреть 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на говорящего; </a:t>
            </a:r>
            <a:endParaRPr lang="ru-RU" sz="2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если сопровождаемый передвигается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с помощью коляски, не прикасайтесь к коляске, пока студент не попросит сам; </a:t>
            </a:r>
          </a:p>
          <a:p>
            <a:pPr algn="just"/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так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как коляска относится к личному пространству человека, опираться на нее не рекомендуется. Начать катить коляску без разрешения, поднять коляску с инвалидом и пронести ее в тех местах, где нет пандуса или лифта — грубейшее нарушение. Не рекомендуется хлопать человека, находящегося в инвалидной коляске, по спине или по плечу; </a:t>
            </a:r>
          </a:p>
          <a:p>
            <a:pPr algn="just"/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при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получении разрешения на перемещение коляски, катите ее медленно, так как она быстро набирает скорость и неожиданный толчок может привести к потере 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равновесия; </a:t>
            </a:r>
            <a:endParaRPr lang="ru-RU" sz="2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коляски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с электромотором, как правило, имеют табличку, где указано кто является владельцем коляски; тип батареи; имеется схема, как ее отсоединить, как перевести коляску в режим ручного движения. </a:t>
            </a:r>
            <a:endParaRPr lang="ru-RU" sz="26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0" algn="just"/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для начала общения необходимо подойти и представиться, предложить свою помощь, но не быть назойливым; </a:t>
            </a:r>
          </a:p>
          <a:p>
            <a:pPr lvl="0" algn="just"/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 организации профессионального обучения необходимо подготовить рабочее место так, чтобы человек, использующий коляску, мог дотянуться до нужных ему вещей; </a:t>
            </a:r>
          </a:p>
          <a:p>
            <a:pPr lvl="0" algn="just"/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 существовании архитектурных барьеров предупредите о них; </a:t>
            </a:r>
          </a:p>
          <a:p>
            <a:pPr lvl="0" algn="just"/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</a:rPr>
              <a:t>всегда лично убеждайтесь в доступности мест, где запланированы мероприятия. </a:t>
            </a:r>
          </a:p>
          <a:p>
            <a:pPr algn="just"/>
            <a:endParaRPr lang="ru-RU" sz="21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99324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13867"/>
          </a:xfrm>
        </p:spPr>
        <p:txBody>
          <a:bodyPr>
            <a:noAutofit/>
          </a:bodyPr>
          <a:lstStyle/>
          <a:p>
            <a:pPr marL="228600" lvl="0" indent="-228600" algn="ctr">
              <a:spcBef>
                <a:spcPts val="1000"/>
              </a:spcBef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Практические рекомендации при коммуникации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с лицами с 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нарушением слуха: </a:t>
            </a:r>
            <a:b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74486"/>
          <a:stretch/>
        </p:blipFill>
        <p:spPr>
          <a:xfrm>
            <a:off x="413789" y="932689"/>
            <a:ext cx="5682211" cy="2185416"/>
          </a:xfrm>
          <a:prstGeom prst="rect">
            <a:avLst/>
          </a:prstGeom>
        </p:spPr>
      </p:pic>
      <p:pic>
        <p:nvPicPr>
          <p:cNvPr id="6146" name="Picture 2" descr="Студенты с нарушениями слуха и зрения учатся в НГТУ - Рамблер/ново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791" y="1304417"/>
            <a:ext cx="5476875" cy="261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две девушки и парень разговаривают на языке жестов. трое глухих студентов  общаются в университетском классе. Стоковое Фото - изображение  насчитывающей помощь, слух: 22591098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727" y="4148201"/>
            <a:ext cx="5353939" cy="251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270" y="3118105"/>
            <a:ext cx="5995650" cy="360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0574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4192" y="209677"/>
            <a:ext cx="10515600" cy="6955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,Bold"/>
              </a:rPr>
              <a:t>Сопровождение </a:t>
            </a:r>
            <a:r>
              <a:rPr lang="ru-RU" sz="3200" b="1" dirty="0" smtClean="0">
                <a:solidFill>
                  <a:srgbClr val="002060"/>
                </a:solidFill>
                <a:latin typeface="Times New Roman,Bold"/>
              </a:rPr>
              <a:t>лица </a:t>
            </a:r>
            <a:br>
              <a:rPr lang="ru-RU" sz="3200" b="1" dirty="0" smtClean="0">
                <a:solidFill>
                  <a:srgbClr val="002060"/>
                </a:solidFill>
                <a:latin typeface="Times New Roman,Bold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,Bold"/>
              </a:rPr>
              <a:t>с</a:t>
            </a:r>
            <a:r>
              <a:rPr lang="ru-RU" sz="3200" b="1" dirty="0">
                <a:solidFill>
                  <a:srgbClr val="002060"/>
                </a:solidFill>
                <a:latin typeface="Times New Roman,Bold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Times New Roman,Bold"/>
              </a:rPr>
              <a:t>интеллектуальными </a:t>
            </a:r>
            <a:r>
              <a:rPr lang="ru-RU" sz="3200" b="1" dirty="0">
                <a:solidFill>
                  <a:srgbClr val="002060"/>
                </a:solidFill>
                <a:latin typeface="Times New Roman,Bold"/>
              </a:rPr>
              <a:t>нарушениями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" y="1167256"/>
            <a:ext cx="6510528" cy="530669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</a:rPr>
              <a:t>должны быть значительно снижены объем и </a:t>
            </a:r>
            <a:r>
              <a:rPr lang="ru-RU" dirty="0" smtClean="0">
                <a:latin typeface="Times New Roman" panose="02020603050405020304" pitchFamily="18" charset="0"/>
              </a:rPr>
              <a:t>глубина изучаемого материала: метод </a:t>
            </a:r>
            <a:r>
              <a:rPr lang="ru-RU" dirty="0">
                <a:latin typeface="Times New Roman" panose="02020603050405020304" pitchFamily="18" charset="0"/>
              </a:rPr>
              <a:t>маленьких порций</a:t>
            </a:r>
            <a:r>
              <a:rPr lang="ru-RU" dirty="0" smtClean="0">
                <a:latin typeface="Times New Roman" panose="02020603050405020304" pitchFamily="18" charset="0"/>
              </a:rPr>
              <a:t>. Широко </a:t>
            </a:r>
            <a:r>
              <a:rPr lang="ru-RU" dirty="0">
                <a:latin typeface="Times New Roman" panose="02020603050405020304" pitchFamily="18" charset="0"/>
              </a:rPr>
              <a:t>используется наглядность.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</a:rPr>
              <a:t>Практическая направленность обучения, </a:t>
            </a:r>
            <a:r>
              <a:rPr lang="ru-RU" dirty="0" smtClean="0">
                <a:latin typeface="Times New Roman" panose="02020603050405020304" pitchFamily="18" charset="0"/>
              </a:rPr>
              <a:t>что обусловлено </a:t>
            </a:r>
            <a:r>
              <a:rPr lang="ru-RU" dirty="0">
                <a:latin typeface="Times New Roman" panose="02020603050405020304" pitchFamily="18" charset="0"/>
              </a:rPr>
              <a:t>снижением способностей к </a:t>
            </a:r>
            <a:r>
              <a:rPr lang="ru-RU" dirty="0" smtClean="0">
                <a:latin typeface="Times New Roman" panose="02020603050405020304" pitchFamily="18" charset="0"/>
              </a:rPr>
              <a:t>усвоению теоретических </a:t>
            </a:r>
            <a:r>
              <a:rPr lang="ru-RU" dirty="0">
                <a:latin typeface="Times New Roman" panose="02020603050405020304" pitchFamily="18" charset="0"/>
              </a:rPr>
              <a:t>знаний</a:t>
            </a:r>
            <a:r>
              <a:rPr lang="ru-RU" dirty="0" smtClean="0">
                <a:latin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</a:rPr>
              <a:t>Д</a:t>
            </a:r>
            <a:r>
              <a:rPr lang="ru-RU" dirty="0" smtClean="0">
                <a:latin typeface="Times New Roman" panose="02020603050405020304" pitchFamily="18" charset="0"/>
              </a:rPr>
              <a:t>олжна </a:t>
            </a:r>
            <a:r>
              <a:rPr lang="ru-RU" dirty="0">
                <a:latin typeface="Times New Roman" panose="02020603050405020304" pitchFamily="18" charset="0"/>
              </a:rPr>
              <a:t>быть упрощена структура </a:t>
            </a:r>
            <a:r>
              <a:rPr lang="ru-RU" dirty="0" smtClean="0">
                <a:latin typeface="Times New Roman" panose="02020603050405020304" pitchFamily="18" charset="0"/>
              </a:rPr>
              <a:t>изучаемого материала;</a:t>
            </a:r>
            <a:r>
              <a:rPr lang="ru-RU" dirty="0">
                <a:latin typeface="Times New Roman" panose="02020603050405020304" pitchFamily="18" charset="0"/>
              </a:rPr>
              <a:t> </a:t>
            </a:r>
            <a:endParaRPr lang="ru-RU" dirty="0" smtClean="0">
              <a:latin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Целесообразно </a:t>
            </a:r>
            <a:r>
              <a:rPr lang="ru-RU" dirty="0">
                <a:latin typeface="Times New Roman" panose="02020603050405020304" pitchFamily="18" charset="0"/>
              </a:rPr>
              <a:t>систематизирование </a:t>
            </a:r>
            <a:r>
              <a:rPr lang="ru-RU" dirty="0" smtClean="0">
                <a:latin typeface="Times New Roman" panose="02020603050405020304" pitchFamily="18" charset="0"/>
              </a:rPr>
              <a:t>использования памяток</a:t>
            </a:r>
            <a:r>
              <a:rPr lang="ru-RU" dirty="0">
                <a:latin typeface="Times New Roman" panose="02020603050405020304" pitchFamily="18" charset="0"/>
              </a:rPr>
              <a:t>, алгоритмов, схем, технологических </a:t>
            </a:r>
            <a:r>
              <a:rPr lang="ru-RU" dirty="0" smtClean="0">
                <a:latin typeface="Times New Roman" panose="02020603050405020304" pitchFamily="18" charset="0"/>
              </a:rPr>
              <a:t>карт, определяющих </a:t>
            </a:r>
            <a:r>
              <a:rPr lang="ru-RU" dirty="0">
                <a:latin typeface="Times New Roman" panose="02020603050405020304" pitchFamily="18" charset="0"/>
              </a:rPr>
              <a:t>последовательность операций.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</a:rPr>
              <a:t>Замедленность темпа </a:t>
            </a:r>
            <a:r>
              <a:rPr lang="ru-RU" dirty="0" smtClean="0">
                <a:latin typeface="Times New Roman" panose="02020603050405020304" pitchFamily="18" charset="0"/>
              </a:rPr>
              <a:t>обучения, ряд </a:t>
            </a:r>
            <a:r>
              <a:rPr lang="ru-RU" dirty="0">
                <a:latin typeface="Times New Roman" panose="02020603050405020304" pitchFamily="18" charset="0"/>
              </a:rPr>
              <a:t>понятий не изучается.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272" y="1271142"/>
            <a:ext cx="5184648" cy="248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1856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145669"/>
            <a:ext cx="10789920" cy="777875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200" b="1" dirty="0">
                <a:solidFill>
                  <a:srgbClr val="002060"/>
                </a:solidFill>
                <a:latin typeface="Times New Roman,Bold"/>
              </a:rPr>
              <a:t>Сопровождение </a:t>
            </a:r>
            <a:r>
              <a:rPr lang="ru-RU" sz="3200" b="1" dirty="0" smtClean="0">
                <a:solidFill>
                  <a:srgbClr val="002060"/>
                </a:solidFill>
                <a:latin typeface="Times New Roman,Bold"/>
              </a:rPr>
              <a:t>лица с расстройствами аутистического </a:t>
            </a:r>
            <a:r>
              <a:rPr lang="ru-RU" sz="3200" b="1" dirty="0">
                <a:solidFill>
                  <a:srgbClr val="002060"/>
                </a:solidFill>
                <a:latin typeface="Times New Roman,Bold"/>
              </a:rPr>
              <a:t>спектра (РАС)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8640" y="1112392"/>
            <a:ext cx="11064240" cy="5297552"/>
          </a:xfrm>
        </p:spPr>
        <p:txBody>
          <a:bodyPr>
            <a:normAutofit fontScale="92500"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Для сопровождаемого с </a:t>
            </a:r>
            <a:r>
              <a:rPr lang="ru-RU" dirty="0">
                <a:latin typeface="Times New Roman" panose="02020603050405020304" pitchFamily="18" charset="0"/>
              </a:rPr>
              <a:t>РАС </a:t>
            </a:r>
            <a:r>
              <a:rPr lang="ru-RU" dirty="0" smtClean="0">
                <a:latin typeface="Times New Roman" panose="02020603050405020304" pitchFamily="18" charset="0"/>
              </a:rPr>
              <a:t>важна продолжительность контактов (привыкание). Должно </a:t>
            </a:r>
            <a:r>
              <a:rPr lang="ru-RU" dirty="0">
                <a:latin typeface="Times New Roman" panose="02020603050405020304" pitchFamily="18" charset="0"/>
              </a:rPr>
              <a:t>быть достаточно </a:t>
            </a:r>
            <a:r>
              <a:rPr lang="ru-RU" dirty="0" smtClean="0">
                <a:latin typeface="Times New Roman" panose="02020603050405020304" pitchFamily="18" charset="0"/>
              </a:rPr>
              <a:t>свободного времени </a:t>
            </a:r>
            <a:r>
              <a:rPr lang="ru-RU" dirty="0">
                <a:latin typeface="Times New Roman" panose="02020603050405020304" pitchFamily="18" charset="0"/>
              </a:rPr>
              <a:t>в одиночестве, чтобы он смог </a:t>
            </a:r>
            <a:r>
              <a:rPr lang="ru-RU" dirty="0" smtClean="0">
                <a:latin typeface="Times New Roman" panose="02020603050405020304" pitchFamily="18" charset="0"/>
              </a:rPr>
              <a:t>восстановиться после </a:t>
            </a:r>
            <a:r>
              <a:rPr lang="ru-RU" dirty="0">
                <a:latin typeface="Times New Roman" panose="02020603050405020304" pitchFamily="18" charset="0"/>
              </a:rPr>
              <a:t>чрезмерной </a:t>
            </a:r>
            <a:r>
              <a:rPr lang="ru-RU" dirty="0" smtClean="0">
                <a:latin typeface="Times New Roman" panose="02020603050405020304" pitchFamily="18" charset="0"/>
              </a:rPr>
              <a:t>стимуляции.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Ему предпочтительнее сидеть </a:t>
            </a:r>
            <a:r>
              <a:rPr lang="ru-RU" dirty="0">
                <a:latin typeface="Times New Roman" panose="02020603050405020304" pitchFamily="18" charset="0"/>
              </a:rPr>
              <a:t>на последней парте, где он будет </a:t>
            </a:r>
            <a:r>
              <a:rPr lang="ru-RU" dirty="0" smtClean="0">
                <a:latin typeface="Times New Roman" panose="02020603050405020304" pitchFamily="18" charset="0"/>
              </a:rPr>
              <a:t>постепенно привыкать </a:t>
            </a:r>
            <a:r>
              <a:rPr lang="ru-RU" dirty="0">
                <a:latin typeface="Times New Roman" panose="02020603050405020304" pitchFamily="18" charset="0"/>
              </a:rPr>
              <a:t>к обстановке</a:t>
            </a:r>
            <a:r>
              <a:rPr lang="ru-RU" dirty="0" smtClean="0">
                <a:latin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</a:rPr>
              <a:t> Нужно дозировать </a:t>
            </a:r>
            <a:r>
              <a:rPr lang="ru-RU" dirty="0" smtClean="0">
                <a:latin typeface="Times New Roman" panose="02020603050405020304" pitchFamily="18" charset="0"/>
              </a:rPr>
              <a:t>контакты сопровождаемого, </a:t>
            </a:r>
            <a:r>
              <a:rPr lang="ru-RU" dirty="0">
                <a:latin typeface="Times New Roman" panose="02020603050405020304" pitchFamily="18" charset="0"/>
              </a:rPr>
              <a:t>так </a:t>
            </a:r>
            <a:r>
              <a:rPr lang="ru-RU" dirty="0" smtClean="0">
                <a:latin typeface="Times New Roman" panose="02020603050405020304" pitchFamily="18" charset="0"/>
              </a:rPr>
              <a:t>как может </a:t>
            </a:r>
            <a:r>
              <a:rPr lang="ru-RU" dirty="0">
                <a:latin typeface="Times New Roman" panose="02020603050405020304" pitchFamily="18" charset="0"/>
              </a:rPr>
              <a:t>наступить </a:t>
            </a:r>
            <a:r>
              <a:rPr lang="ru-RU" dirty="0" smtClean="0">
                <a:latin typeface="Times New Roman" panose="02020603050405020304" pitchFamily="18" charset="0"/>
              </a:rPr>
              <a:t>пресыщение.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</a:rPr>
              <a:t>Общение с таким обучающимся должно </a:t>
            </a:r>
            <a:r>
              <a:rPr lang="ru-RU" dirty="0" smtClean="0">
                <a:latin typeface="Times New Roman" panose="02020603050405020304" pitchFamily="18" charset="0"/>
              </a:rPr>
              <a:t>осуществляться негромким </a:t>
            </a:r>
            <a:r>
              <a:rPr lang="ru-RU" dirty="0">
                <a:latin typeface="Times New Roman" panose="02020603050405020304" pitchFamily="18" charset="0"/>
              </a:rPr>
              <a:t>голосом, в некоторых случаях, </a:t>
            </a:r>
            <a:r>
              <a:rPr lang="ru-RU" dirty="0" smtClean="0">
                <a:latin typeface="Times New Roman" panose="02020603050405020304" pitchFamily="18" charset="0"/>
              </a:rPr>
              <a:t>особенно если </a:t>
            </a:r>
            <a:r>
              <a:rPr lang="ru-RU" dirty="0">
                <a:latin typeface="Times New Roman" panose="02020603050405020304" pitchFamily="18" charset="0"/>
              </a:rPr>
              <a:t>студент возбужден, даже шепотом</a:t>
            </a:r>
            <a:r>
              <a:rPr lang="ru-RU" dirty="0" smtClean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</a:rPr>
              <a:t>Не следует обращаться к нему с </a:t>
            </a:r>
            <a:r>
              <a:rPr lang="ru-RU" dirty="0" smtClean="0">
                <a:latin typeface="Times New Roman" panose="02020603050405020304" pitchFamily="18" charset="0"/>
              </a:rPr>
              <a:t>прямыми вопросами </a:t>
            </a:r>
            <a:r>
              <a:rPr lang="ru-RU" dirty="0">
                <a:latin typeface="Times New Roman" panose="02020603050405020304" pitchFamily="18" charset="0"/>
              </a:rPr>
              <a:t>или настаивать на </a:t>
            </a:r>
            <a:r>
              <a:rPr lang="ru-RU" dirty="0" smtClean="0">
                <a:latin typeface="Times New Roman" panose="02020603050405020304" pitchFamily="18" charset="0"/>
              </a:rPr>
              <a:t>продолжительности выполнения </a:t>
            </a:r>
            <a:r>
              <a:rPr lang="ru-RU" dirty="0">
                <a:latin typeface="Times New Roman" panose="02020603050405020304" pitchFamily="18" charset="0"/>
              </a:rPr>
              <a:t>задания в случае отказа</a:t>
            </a:r>
            <a:r>
              <a:rPr lang="ru-RU" dirty="0" smtClean="0"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</a:rPr>
              <a:t>Важно выявить </a:t>
            </a:r>
            <a:r>
              <a:rPr lang="ru-RU" dirty="0">
                <a:latin typeface="Times New Roman" panose="02020603050405020304" pitchFamily="18" charset="0"/>
              </a:rPr>
              <a:t>стимулы, на </a:t>
            </a:r>
            <a:r>
              <a:rPr lang="ru-RU" dirty="0" smtClean="0">
                <a:latin typeface="Times New Roman" panose="02020603050405020304" pitchFamily="18" charset="0"/>
              </a:rPr>
              <a:t>которые необходимо </a:t>
            </a:r>
            <a:r>
              <a:rPr lang="ru-RU" dirty="0">
                <a:latin typeface="Times New Roman" panose="02020603050405020304" pitchFamily="18" charset="0"/>
              </a:rPr>
              <a:t>опираться в ходе коррекционной </a:t>
            </a:r>
            <a:r>
              <a:rPr lang="ru-RU" dirty="0" smtClean="0">
                <a:latin typeface="Times New Roman" panose="02020603050405020304" pitchFamily="18" charset="0"/>
              </a:rPr>
              <a:t>работы.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8317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9093"/>
            <a:ext cx="10515600" cy="851027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,Bold"/>
              </a:rPr>
              <a:t>Задачи тьютора в </a:t>
            </a:r>
            <a:r>
              <a:rPr lang="ru-RU" sz="3200" b="1" dirty="0" smtClean="0">
                <a:solidFill>
                  <a:srgbClr val="002060"/>
                </a:solidFill>
                <a:latin typeface="Times New Roman,Bold"/>
              </a:rPr>
              <a:t>организации деятельности сопровождаемого  на учебном </a:t>
            </a:r>
            <a:r>
              <a:rPr lang="ru-RU" sz="3200" b="1" dirty="0">
                <a:solidFill>
                  <a:srgbClr val="002060"/>
                </a:solidFill>
                <a:latin typeface="Times New Roman,Bold"/>
              </a:rPr>
              <a:t>занятии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3568" y="1295272"/>
            <a:ext cx="5160264" cy="53889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</a:rPr>
              <a:t>Профессиональные задачи тьютора в </a:t>
            </a:r>
            <a:r>
              <a:rPr lang="ru-RU" dirty="0" smtClean="0">
                <a:latin typeface="Times New Roman" panose="02020603050405020304" pitchFamily="18" charset="0"/>
              </a:rPr>
              <a:t>организации деятельности </a:t>
            </a:r>
            <a:r>
              <a:rPr lang="ru-RU" dirty="0">
                <a:latin typeface="Times New Roman" panose="02020603050405020304" pitchFamily="18" charset="0"/>
              </a:rPr>
              <a:t>«особого» студента на занятии </a:t>
            </a:r>
            <a:r>
              <a:rPr lang="ru-RU" dirty="0" smtClean="0">
                <a:latin typeface="Times New Roman" panose="02020603050405020304" pitchFamily="18" charset="0"/>
              </a:rPr>
              <a:t>должны быть </a:t>
            </a:r>
            <a:r>
              <a:rPr lang="ru-RU" dirty="0">
                <a:latin typeface="Times New Roman" panose="02020603050405020304" pitchFamily="18" charset="0"/>
              </a:rPr>
              <a:t>направлены на оказание </a:t>
            </a:r>
            <a:r>
              <a:rPr lang="ru-RU" dirty="0" smtClean="0">
                <a:latin typeface="Times New Roman" panose="02020603050405020304" pitchFamily="18" charset="0"/>
              </a:rPr>
              <a:t>ему необходимой поддержки и </a:t>
            </a:r>
            <a:r>
              <a:rPr lang="ru-RU" dirty="0">
                <a:latin typeface="Times New Roman" panose="02020603050405020304" pitchFamily="18" charset="0"/>
              </a:rPr>
              <a:t>помощи </a:t>
            </a:r>
            <a:r>
              <a:rPr lang="ru-RU" dirty="0" smtClean="0">
                <a:latin typeface="Times New Roman" panose="02020603050405020304" pitchFamily="18" charset="0"/>
              </a:rPr>
              <a:t>по </a:t>
            </a:r>
            <a:r>
              <a:rPr lang="ru-RU" dirty="0">
                <a:latin typeface="Times New Roman" panose="02020603050405020304" pitchFamily="18" charset="0"/>
              </a:rPr>
              <a:t>освоению программы </a:t>
            </a:r>
            <a:r>
              <a:rPr lang="ru-RU" dirty="0" smtClean="0">
                <a:latin typeface="Times New Roman" panose="02020603050405020304" pitchFamily="18" charset="0"/>
              </a:rPr>
              <a:t>того или </a:t>
            </a:r>
            <a:r>
              <a:rPr lang="ru-RU" dirty="0">
                <a:latin typeface="Times New Roman" panose="02020603050405020304" pitchFamily="18" charset="0"/>
              </a:rPr>
              <a:t>иного курса, а также в накоплении </a:t>
            </a:r>
            <a:r>
              <a:rPr lang="ru-RU" dirty="0" smtClean="0">
                <a:latin typeface="Times New Roman" panose="02020603050405020304" pitchFamily="18" charset="0"/>
              </a:rPr>
              <a:t>им знаний</a:t>
            </a:r>
            <a:r>
              <a:rPr lang="ru-RU" dirty="0">
                <a:latin typeface="Times New Roman" panose="02020603050405020304" pitchFamily="18" charset="0"/>
              </a:rPr>
              <a:t>, умений и навыков, максимально </a:t>
            </a:r>
            <a:r>
              <a:rPr lang="ru-RU" dirty="0" smtClean="0">
                <a:latin typeface="Times New Roman" panose="02020603050405020304" pitchFamily="18" charset="0"/>
              </a:rPr>
              <a:t>расширяющих жизненные </a:t>
            </a:r>
            <a:r>
              <a:rPr lang="ru-RU" dirty="0">
                <a:latin typeface="Times New Roman" panose="02020603050405020304" pitchFamily="18" charset="0"/>
              </a:rPr>
              <a:t>и профессиональные компетенции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9672" y="1802869"/>
            <a:ext cx="5425643" cy="46162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4034" y="1266375"/>
            <a:ext cx="6267231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8530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4995"/>
          </a:xfrm>
        </p:spPr>
        <p:txBody>
          <a:bodyPr>
            <a:normAutofit fontScale="90000"/>
          </a:bodyPr>
          <a:lstStyle/>
          <a:p>
            <a:pPr lvl="0" algn="ctr">
              <a:spcBef>
                <a:spcPts val="1000"/>
              </a:spcBef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Деятельность тьютора по сопровождению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лица с ОВЗ и/или инвалидностью на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занятии условно можно разделить на:</a:t>
            </a:r>
            <a:b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7472" y="960120"/>
            <a:ext cx="5212080" cy="795528"/>
          </a:xfrm>
          <a:prstGeom prst="rect">
            <a:avLst/>
          </a:prstGeom>
          <a:solidFill>
            <a:srgbClr val="BCD6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90000"/>
              </a:lnSpc>
              <a:spcBef>
                <a:spcPts val="1000"/>
              </a:spcBef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1) </a:t>
            </a: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действия, направленные на оказание необходимой поддержки и помощи </a:t>
            </a:r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сопровождаемому по </a:t>
            </a: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освоению им «академического компонента» и компонента «профессиональной компетенции</a:t>
            </a:r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»</a:t>
            </a:r>
            <a:endParaRPr lang="ru-RU" sz="1400" b="1" dirty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56248" y="960120"/>
            <a:ext cx="5157216" cy="795528"/>
          </a:xfrm>
          <a:prstGeom prst="rect">
            <a:avLst/>
          </a:prstGeom>
          <a:solidFill>
            <a:srgbClr val="BCD6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90000"/>
              </a:lnSpc>
              <a:spcBef>
                <a:spcPts val="1000"/>
              </a:spcBef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2) </a:t>
            </a: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действия, обеспечивающие включение </a:t>
            </a:r>
            <a:r>
              <a:rPr lang="ru-RU" sz="1400" b="1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сопровождаемого в </a:t>
            </a: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</a:rPr>
              <a:t>образовательный процесс, помогающие преодолеть различные ограничения.</a:t>
            </a:r>
            <a:endParaRPr lang="ru-RU" sz="1400" b="1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312" y="1901952"/>
            <a:ext cx="5468112" cy="314553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b="27754"/>
          <a:stretch/>
        </p:blipFill>
        <p:spPr>
          <a:xfrm>
            <a:off x="6556248" y="1901952"/>
            <a:ext cx="5157216" cy="32735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0024" y="5047488"/>
            <a:ext cx="4663440" cy="16824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313" y="5391869"/>
            <a:ext cx="5349240" cy="993734"/>
          </a:xfrm>
          <a:prstGeom prst="rect">
            <a:avLst/>
          </a:prstGeom>
        </p:spPr>
      </p:pic>
      <p:sp>
        <p:nvSpPr>
          <p:cNvPr id="10" name="Выгнутая вниз стрелка 9"/>
          <p:cNvSpPr/>
          <p:nvPr/>
        </p:nvSpPr>
        <p:spPr>
          <a:xfrm>
            <a:off x="4005072" y="6015271"/>
            <a:ext cx="3044952" cy="74066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7889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616" y="365125"/>
            <a:ext cx="11329416" cy="713867"/>
          </a:xfrm>
        </p:spPr>
        <p:txBody>
          <a:bodyPr>
            <a:noAutofit/>
          </a:bodyPr>
          <a:lstStyle/>
          <a:p>
            <a:pPr marL="228600" lvl="0" indent="-228600" algn="just">
              <a:spcBef>
                <a:spcPts val="1000"/>
              </a:spcBef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Сопровождение в процессе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внеаудиторной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деятельности включает:</a:t>
            </a: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455664" y="1280159"/>
            <a:ext cx="5376672" cy="5349241"/>
          </a:xfrm>
          <a:prstGeom prst="roundRect">
            <a:avLst/>
          </a:prstGeom>
          <a:solidFill>
            <a:srgbClr val="BCD6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50863" lvl="0" indent="-285750" algn="just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</a:rPr>
              <a:t> модификацию стратегий и технологий обучения (использование демонстраций с пошаговыми инструкциями, так называемыми «визуальными опорами»; повышение интерактивности или, наоборот, изменение темпа предъявления инструкций и поручений с более длительными паузами и повторением ключевых слов и т.д.);</a:t>
            </a:r>
          </a:p>
          <a:p>
            <a:pPr marL="550863" lvl="0" indent="-285750" algn="just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</a:rPr>
              <a:t> модификация инструментария для оценки результатов обучения (использование заданий, схожих с теми, что даются всем студентам, но в упрощенной форме; отбор для оценивания тех критериев, достижение которых доступно сопровождаемому; </a:t>
            </a:r>
          </a:p>
          <a:p>
            <a:pPr marL="550863" lvl="0" indent="-285750" algn="just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</a:rPr>
              <a:t> использование для оценивания результатов обучения практико-ориентированных заданий, отражающих степень овладения социальными и профессиональными навыками.</a:t>
            </a: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92608" y="1078992"/>
            <a:ext cx="5504688" cy="5550408"/>
          </a:xfrm>
          <a:prstGeom prst="roundRect">
            <a:avLst/>
          </a:prstGeom>
          <a:solidFill>
            <a:srgbClr val="BCD6E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</a:rPr>
              <a:t>модификацию используемых преподавателем или мастером производственного обучения учебных пособий (выделение шрифтом или цветом ключевых слов, сокращение подробностей, дополнение текста иллюстрациями, рисунками;</a:t>
            </a:r>
          </a:p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</a:rPr>
              <a:t>упрощение языковых конструкций и т.д.);</a:t>
            </a:r>
          </a:p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</a:rPr>
              <a:t>модификацию ресурсов (использование альтернативных источников подачи и восприятия учебной информации, например, программ для распознавания речи, программ экранного доступа;</a:t>
            </a:r>
          </a:p>
          <a:p>
            <a:pPr marL="285750" lvl="0" indent="-28575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</a:rPr>
              <a:t>сотрудничество с другими преподавателями, организация помощи сверстниками или родителями;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4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5632" y="85915"/>
            <a:ext cx="10515600" cy="375539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Документация тьютора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2168" y="461454"/>
            <a:ext cx="5260848" cy="581558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Дневник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– форма отчетности, которая позволяет фиксировать изменения и отслеживать динамику развития ребенка. Ежедневные записи дневника помогут проследить, как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сопровождаемый включается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в задания, в коммуникацию, что меняется, с какими трудностями он сталкивается.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Дневники могут иметь различия по структуре, объему, функциям: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Дневник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, в котором тьютор фиксирует значимые проявления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сопровождаемого с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целью отслеживания динамики учебной и социальной жизни. Помимо особенностей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поведения,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тьютор фиксирует и свои действия, и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действия куратора;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отмечаются различные виды сопровождения: учебный материал (разъяснять, объяснять, упрощать),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обучение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методике учебы, поддержка при эмоциональных проблемах; отмечаются контакты с родителями,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специалистами,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а также эмоциональные </a:t>
            </a:r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реакции сопровождаемого. 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ru-RU" sz="1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Дневник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как форма приложения к отчетности перед вышестоящей психолого-педагогической инстанцией. Такая форма отчетности должна вестись в соответствии с требованиями этой инстанции. Логика документа такого рода предполагает наличие даты записей, цели (она может быть общей, в начале дневника), задач, используемых методов и отметки типа «удалось – не удалось». </a:t>
            </a:r>
            <a:endParaRPr lang="ru-RU" sz="1600" dirty="0"/>
          </a:p>
        </p:txBody>
      </p:sp>
      <p:pic>
        <p:nvPicPr>
          <p:cNvPr id="1026" name="Picture 2" descr="Дневник тьютора | Дефектология Проф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46"/>
          <a:stretch/>
        </p:blipFill>
        <p:spPr bwMode="auto">
          <a:xfrm>
            <a:off x="7150608" y="2830386"/>
            <a:ext cx="3867912" cy="402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7442" y="597317"/>
            <a:ext cx="5468318" cy="209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9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>
              <a:spcBef>
                <a:spcPts val="1000"/>
              </a:spcBef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Успешность модели психолого-педагогического взаимодействия в ходе образовательного процесса в системе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СПО и ПО возможна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  <a:t>при соблюдении следующих основных условий: </a:t>
            </a:r>
            <a:b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+mn-cs"/>
              </a:rPr>
            </a:b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2168" y="1496440"/>
            <a:ext cx="10957560" cy="5032375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Согласие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лица с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инвалидностью и ОВЗ на помощь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Либо сам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просит о помощи, либо не отвергает ее, когда предлагают. Необходимое вмешательство осуществляется только в случае опасности для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жизни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и здоровья в ситуациях асоциального поведения.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Приоритет самого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сопровождаемого с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инвалидностью и ОВЗ в решение собственных проблем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Тьютор, психолог м другими специалисты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лишь создают для этого условия, вникают в суть проблемы и предлагают свою помощь, оказывая влияние на самостоятельность действий.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Сотрудничество, содействие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Условие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предполагает процесс совместного движения к преодолению препятствий и трудностей.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Соблюдение принципа конфиденциальности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Данное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условие крайне важно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особенно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 проведении диагностических методик, бесед, психологических консультаций и т. п.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Доброжелательность и безоценочность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Педагогам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недопустимо сравнивать действия одного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сопровождаемого с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действиями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другого,  отмечать рост или отставание только относительного самого себя.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6721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kumimoji="0" sz="4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3292</Words>
  <Application>Microsoft Office PowerPoint</Application>
  <PresentationFormat>Произвольный</PresentationFormat>
  <Paragraphs>217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Тема Office</vt:lpstr>
      <vt:lpstr>21_BasicWhite</vt:lpstr>
      <vt:lpstr>Презентация PowerPoint</vt:lpstr>
      <vt:lpstr>Презентация PowerPoint</vt:lpstr>
      <vt:lpstr>Содержание психолого-педагогического сопровождения в ПОО:  </vt:lpstr>
      <vt:lpstr>Модель психолого-педагогического сопровождения  обучающихся с инвалидностью и ОВЗ  в инклюзивном пространстве профессиональных образовательных организаций </vt:lpstr>
      <vt:lpstr>Механизм  инклюзивного образования студентов  с инвалидностью и ОВЗ в ПОО  </vt:lpstr>
      <vt:lpstr>Алгоритм организации психолого-педагогического сопровождения</vt:lpstr>
      <vt:lpstr>Психолого-педагогическое сопровождение в ПОО   предполагает использование следующих форм, средств и приемов:  </vt:lpstr>
      <vt:lpstr>Презентация PowerPoint</vt:lpstr>
      <vt:lpstr>Содержание и специфика деятельности тьютора обусловливается многими факторами, в том числе:  </vt:lpstr>
      <vt:lpstr>Предварительный этап</vt:lpstr>
      <vt:lpstr>Основной этап</vt:lpstr>
      <vt:lpstr>Стили взаимодействия тьютора в условиях инклюзивного профессионального образования</vt:lpstr>
      <vt:lpstr>На профессиональное развитие обучающегося с инвалидностью или ОВЗ будут влиять следующие факторы:  </vt:lpstr>
      <vt:lpstr>Методы и формы тьюторского сопровождения </vt:lpstr>
      <vt:lpstr>Сопровождение лиц с нарушениями зрения </vt:lpstr>
      <vt:lpstr>Практические рекомендации  при коммуникации с лицом с нарушением зрения:  </vt:lpstr>
      <vt:lpstr>Сопровождение лиц с нарушениями функций опорно-двигательного аппарата (НОДА)</vt:lpstr>
      <vt:lpstr>Практические рекомендации  при сопровождении лиц с НОДА:  </vt:lpstr>
      <vt:lpstr>Практические рекомендации при коммуникации  с лицами с нарушением слуха:  </vt:lpstr>
      <vt:lpstr>Сопровождение лица  с интеллектуальными нарушениями</vt:lpstr>
      <vt:lpstr>Сопровождение лица с расстройствами аутистического спектра (РАС)</vt:lpstr>
      <vt:lpstr>Задачи тьютора в организации деятельности сопровождаемого  на учебном занятии</vt:lpstr>
      <vt:lpstr>Деятельность тьютора по сопровождению лица с ОВЗ и/или инвалидностью на занятии условно можно разделить на: </vt:lpstr>
      <vt:lpstr>Сопровождение в процессе внеаудиторной деятельности включает: </vt:lpstr>
      <vt:lpstr>Документация тьютора</vt:lpstr>
      <vt:lpstr>Успешность модели психолого-педагогического взаимодействия в ходе образовательного процесса в системе СПО и ПО возможна при соблюдении следующих основных условий: 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Григорьевна Сальникова</dc:creator>
  <cp:lastModifiedBy>Татьяна</cp:lastModifiedBy>
  <cp:revision>71</cp:revision>
  <dcterms:created xsi:type="dcterms:W3CDTF">2022-12-22T22:47:17Z</dcterms:created>
  <dcterms:modified xsi:type="dcterms:W3CDTF">2023-01-24T04:07:38Z</dcterms:modified>
</cp:coreProperties>
</file>