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2"/>
  </p:notesMasterIdLst>
  <p:sldIdLst>
    <p:sldId id="268" r:id="rId2"/>
    <p:sldId id="269" r:id="rId3"/>
    <p:sldId id="288" r:id="rId4"/>
    <p:sldId id="265" r:id="rId5"/>
    <p:sldId id="289" r:id="rId6"/>
    <p:sldId id="291" r:id="rId7"/>
    <p:sldId id="258" r:id="rId8"/>
    <p:sldId id="273" r:id="rId9"/>
    <p:sldId id="281" r:id="rId10"/>
    <p:sldId id="282" r:id="rId11"/>
    <p:sldId id="272" r:id="rId12"/>
    <p:sldId id="274" r:id="rId13"/>
    <p:sldId id="263" r:id="rId14"/>
    <p:sldId id="283" r:id="rId15"/>
    <p:sldId id="280" r:id="rId16"/>
    <p:sldId id="271" r:id="rId17"/>
    <p:sldId id="270" r:id="rId18"/>
    <p:sldId id="261" r:id="rId19"/>
    <p:sldId id="266" r:id="rId20"/>
    <p:sldId id="262" r:id="rId21"/>
    <p:sldId id="275" r:id="rId22"/>
    <p:sldId id="264" r:id="rId23"/>
    <p:sldId id="259" r:id="rId24"/>
    <p:sldId id="276" r:id="rId25"/>
    <p:sldId id="277" r:id="rId26"/>
    <p:sldId id="279" r:id="rId27"/>
    <p:sldId id="284" r:id="rId28"/>
    <p:sldId id="287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5C981-DEFA-43A2-9328-6FB6CF046AD9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73340-4B1F-472B-A0BD-D1F4BE8FE8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FA95DA5-076E-45E1-9266-2A7B577771DD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C91C9BB-4668-458E-9D3C-D9DCAC8B4E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530522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МБОУ «</a:t>
            </a:r>
            <a:r>
              <a:rPr lang="ru-RU" sz="2400" dirty="0" err="1" smtClean="0"/>
              <a:t>Овгортской</a:t>
            </a:r>
            <a:r>
              <a:rPr lang="ru-RU" sz="2400" dirty="0" smtClean="0"/>
              <a:t>  </a:t>
            </a:r>
            <a:r>
              <a:rPr lang="ru-RU" sz="2400" dirty="0" err="1" smtClean="0"/>
              <a:t>школы-интернат</a:t>
            </a:r>
            <a:r>
              <a:rPr lang="ru-RU" sz="2400" dirty="0" smtClean="0"/>
              <a:t> среднего общего образования»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Физкультурно-спортивные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занятия в школе первой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ступени  (1 – 4 классы)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</a:t>
            </a:r>
            <a:r>
              <a:rPr lang="ru-RU" sz="2000" dirty="0" smtClean="0"/>
              <a:t>Подготовил Конев И.К. - учитель физической культуры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r>
              <a:rPr lang="ru-RU" sz="5400" dirty="0" smtClean="0"/>
              <a:t>ДВИЖЕНИЕ  -</a:t>
            </a:r>
            <a:r>
              <a:rPr lang="ru-RU" sz="6600" dirty="0" smtClean="0"/>
              <a:t>                       </a:t>
            </a:r>
            <a:br>
              <a:rPr lang="ru-RU" sz="6600" dirty="0" smtClean="0"/>
            </a:br>
            <a:r>
              <a:rPr lang="ru-RU" sz="6600" dirty="0"/>
              <a:t> </a:t>
            </a:r>
            <a:r>
              <a:rPr lang="ru-RU" sz="6600" dirty="0" smtClean="0"/>
              <a:t>             </a:t>
            </a:r>
            <a:r>
              <a:rPr lang="ru-RU" sz="5400" dirty="0" smtClean="0"/>
              <a:t>ЖИЗНЬ!</a:t>
            </a:r>
            <a:r>
              <a:rPr lang="ru-RU" sz="6600" dirty="0" smtClean="0"/>
              <a:t> </a:t>
            </a:r>
            <a:r>
              <a:rPr lang="ru-RU" sz="5400" dirty="0" smtClean="0"/>
              <a:t>ДВИЖЕНИЕ  -</a:t>
            </a:r>
            <a:r>
              <a:rPr lang="ru-RU" sz="6600" dirty="0" smtClean="0"/>
              <a:t>       </a:t>
            </a:r>
            <a:br>
              <a:rPr lang="ru-RU" sz="6600" dirty="0" smtClean="0"/>
            </a:br>
            <a:r>
              <a:rPr lang="ru-RU" sz="6600" dirty="0"/>
              <a:t> </a:t>
            </a:r>
            <a:r>
              <a:rPr lang="ru-RU" sz="6600" dirty="0" smtClean="0"/>
              <a:t>      </a:t>
            </a:r>
            <a:r>
              <a:rPr lang="ru-RU" sz="5400" dirty="0" smtClean="0"/>
              <a:t>ЗДОРОВЬЕ!</a:t>
            </a:r>
            <a:br>
              <a:rPr lang="ru-RU" sz="5400" dirty="0" smtClean="0"/>
            </a:br>
            <a:r>
              <a:rPr lang="ru-RU" sz="6600" dirty="0" smtClean="0"/>
              <a:t>                  </a:t>
            </a:r>
            <a:br>
              <a:rPr lang="ru-RU" sz="6600" dirty="0" smtClean="0"/>
            </a:br>
            <a:endParaRPr lang="ru-RU" sz="2000" dirty="0"/>
          </a:p>
        </p:txBody>
      </p:sp>
    </p:spTree>
  </p:cSld>
  <p:clrMapOvr>
    <a:masterClrMapping/>
  </p:clrMapOvr>
  <p:transition advTm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834444"/>
            <a:ext cx="80010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“Здоровье - это состояние полного физического, духовного и социального благополучия”.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Всемирная Организация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Здравоохранения (ВОЗ)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ru-RU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“Здоровье - это такое состояние духа, эмоционально-психологической и физиологической сфер жизнедеятельности человека, которое создает наиболее благоприятные условия для расцвета его личности, его талантов и способностей, для создания им своей неразрывной связи с окружающим миром, своей ответственности за него”.</a:t>
            </a:r>
            <a:r>
              <a:rPr 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Шаталов Г.С. “Философия здоровья”</a:t>
            </a:r>
            <a:endParaRPr lang="ru-RU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:\Дню ЯНАО-2016\грамоты, приказ\IMG_1468.JPG"/>
          <p:cNvPicPr/>
          <p:nvPr/>
        </p:nvPicPr>
        <p:blipFill>
          <a:blip r:embed="rId2" cstate="print"/>
          <a:srcRect l="9237" t="2501" r="11954" b="2464"/>
          <a:stretch>
            <a:fillRect/>
          </a:stretch>
        </p:blipFill>
        <p:spPr bwMode="auto">
          <a:xfrm>
            <a:off x="857224" y="500042"/>
            <a:ext cx="7429552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357167"/>
            <a:ext cx="71438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/>
            <a:r>
              <a:rPr lang="ru-RU" sz="2400" dirty="0" smtClean="0"/>
              <a:t>Результаты медицинских осмотров говорят о том, что здоровыми можно считать 20–25 % первоклассников, у остальных же имеются различные нарушения состояния здоровья.</a:t>
            </a:r>
          </a:p>
          <a:p>
            <a:pPr indent="228600"/>
            <a:r>
              <a:rPr lang="ru-RU" sz="2400" dirty="0" smtClean="0"/>
              <a:t>	На сегодня каждый пятый школьник имеет хроническую патологию, у половины школьников отмечаются функциональные отклонения.</a:t>
            </a:r>
          </a:p>
          <a:p>
            <a:pPr indent="228600"/>
            <a:r>
              <a:rPr lang="ru-RU" sz="2400" dirty="0" smtClean="0"/>
              <a:t>Выделяют следующие их  формы:</a:t>
            </a:r>
          </a:p>
          <a:p>
            <a:pPr indent="228600"/>
            <a:r>
              <a:rPr lang="ru-RU" sz="2400" dirty="0" smtClean="0"/>
              <a:t>– заболевания костно-мышечной системы;</a:t>
            </a:r>
          </a:p>
          <a:p>
            <a:pPr indent="228600"/>
            <a:r>
              <a:rPr lang="ru-RU" sz="2400" dirty="0" smtClean="0"/>
              <a:t>– органов зрения; болезни органов дыхания;– органов пищеварения;</a:t>
            </a:r>
          </a:p>
          <a:p>
            <a:pPr indent="228600"/>
            <a:r>
              <a:rPr lang="ru-RU" sz="2400" dirty="0" smtClean="0"/>
              <a:t>– нервные и </a:t>
            </a:r>
            <a:r>
              <a:rPr lang="ru-RU" sz="2400" dirty="0" err="1" smtClean="0"/>
              <a:t>сердечно-сосудистые</a:t>
            </a:r>
            <a:r>
              <a:rPr lang="ru-RU" sz="2400" dirty="0" smtClean="0"/>
              <a:t> заболевания.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428628"/>
          </a:xfrm>
        </p:spPr>
        <p:txBody>
          <a:bodyPr>
            <a:noAutofit/>
          </a:bodyPr>
          <a:lstStyle/>
          <a:p>
            <a:r>
              <a:rPr lang="ru-RU" sz="2800" dirty="0" smtClean="0"/>
              <a:t>Заболевания обучающихся</a:t>
            </a:r>
            <a:endParaRPr lang="ru-RU" sz="2800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000108"/>
            <a:ext cx="6357982" cy="4857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5286412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Ты не бойся ни жары и ни холода, - закаляйся, как сталь!</a:t>
            </a:r>
            <a:endParaRPr lang="ru-RU" sz="6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428628"/>
          </a:xfrm>
        </p:spPr>
        <p:txBody>
          <a:bodyPr>
            <a:noAutofit/>
          </a:bodyPr>
          <a:lstStyle/>
          <a:p>
            <a:r>
              <a:rPr lang="ru-RU" sz="2400" dirty="0" smtClean="0"/>
              <a:t>                      Игра-эстафета </a:t>
            </a:r>
            <a:endParaRPr lang="ru-RU" sz="2400" dirty="0"/>
          </a:p>
        </p:txBody>
      </p:sp>
      <p:pic>
        <p:nvPicPr>
          <p:cNvPr id="4" name="Рисунок 3" descr="I:\Дню Победы-2016 Конев И.К\фото-соревнования 04.2016\Преод.пл. преп 29.04.16  (7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3571876"/>
            <a:ext cx="3143272" cy="230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:\Дню Победы-2016 Конев И.К\фото-соревнования 04.2016\Преод.пл. преп 29.04.16  (14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071546"/>
            <a:ext cx="3143272" cy="255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G:\ДЗО-2017\ДЗО-2017\IMG_1905.JPG"/>
          <p:cNvPicPr/>
          <p:nvPr/>
        </p:nvPicPr>
        <p:blipFill>
          <a:blip r:embed="rId4" cstate="print"/>
          <a:srcRect l="10468" t="1543" r="10720" b="23765"/>
          <a:stretch>
            <a:fillRect/>
          </a:stretch>
        </p:blipFill>
        <p:spPr bwMode="auto">
          <a:xfrm>
            <a:off x="357158" y="1000108"/>
            <a:ext cx="342902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G:\ДЗО-2017\ДЗО-2017\IMG_1922.JPG"/>
          <p:cNvPicPr/>
          <p:nvPr/>
        </p:nvPicPr>
        <p:blipFill>
          <a:blip r:embed="rId5" cstate="print"/>
          <a:srcRect l="7935" t="14505" r="9084" b="4714"/>
          <a:stretch>
            <a:fillRect/>
          </a:stretch>
        </p:blipFill>
        <p:spPr bwMode="auto">
          <a:xfrm>
            <a:off x="428596" y="3643314"/>
            <a:ext cx="364333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5214974"/>
          </a:xfrm>
        </p:spPr>
        <p:txBody>
          <a:bodyPr>
            <a:noAutofit/>
          </a:bodyPr>
          <a:lstStyle/>
          <a:p>
            <a:r>
              <a:rPr lang="ru-RU" dirty="0" smtClean="0"/>
              <a:t>Игра – одно из средств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развития, воспитания,</a:t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совершенства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самопознания, сохранения и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укрепления здоровья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28604"/>
            <a:ext cx="8183880" cy="714380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Бить-бежать, лапта, кошки-мышки, третий лишний, догонялки, </a:t>
            </a:r>
            <a:endParaRPr lang="ru-RU" sz="2400" dirty="0"/>
          </a:p>
        </p:txBody>
      </p:sp>
      <p:pic>
        <p:nvPicPr>
          <p:cNvPr id="3" name="Рисунок 2" descr="H:\DCIM\108___04\IMG_3231.JPG"/>
          <p:cNvPicPr/>
          <p:nvPr/>
        </p:nvPicPr>
        <p:blipFill>
          <a:blip r:embed="rId2" cstate="print"/>
          <a:srcRect l="10160" b="30694"/>
          <a:stretch>
            <a:fillRect/>
          </a:stretch>
        </p:blipFill>
        <p:spPr bwMode="auto">
          <a:xfrm>
            <a:off x="571472" y="1428736"/>
            <a:ext cx="4020521" cy="232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:\DCIM\108___04\IMG_3225.JPG"/>
          <p:cNvPicPr/>
          <p:nvPr/>
        </p:nvPicPr>
        <p:blipFill>
          <a:blip r:embed="rId3" cstate="print"/>
          <a:srcRect l="11882" b="8039"/>
          <a:stretch>
            <a:fillRect/>
          </a:stretch>
        </p:blipFill>
        <p:spPr bwMode="auto">
          <a:xfrm>
            <a:off x="5214942" y="1428736"/>
            <a:ext cx="292895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:\DCIM\108___04\IMG_324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3500438"/>
            <a:ext cx="3197876" cy="2397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28604"/>
            <a:ext cx="8183880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Игра «взятие крепости»</a:t>
            </a:r>
            <a:endParaRPr lang="ru-RU" dirty="0"/>
          </a:p>
        </p:txBody>
      </p:sp>
      <p:pic>
        <p:nvPicPr>
          <p:cNvPr id="3" name="Рисунок 2" descr="I:\Дню Победы-2016 Конев И.К\фото-соревнования 04.2016\1-2 кл.-преод.преп.29.04.16  (7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071546"/>
            <a:ext cx="228601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I:\Дню Победы-2016 Конев И.К\фото-соревнования 04.2016\1-2 кл.-преод.преп.29.04.16  (16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643314"/>
            <a:ext cx="285752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:\Дню Победы-2016 Конев И.К\фото-соревнования 04.2016\1-2 кл.-преод.преп.29.04.16  (2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928670"/>
            <a:ext cx="292895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:\Дню Победы-2016 Конев И.К\фото-соревнования 04.2016\1-2 кл.-преод.преп.29.04.16  (4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3429000"/>
            <a:ext cx="221457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:\Дню Победы-2016 Конев И.К\фото-соревнования 04.2016\1-2 кл.-преод.преп.29.04.16  (5).JPG"/>
          <p:cNvPicPr/>
          <p:nvPr/>
        </p:nvPicPr>
        <p:blipFill>
          <a:blip r:embed="rId6" cstate="print"/>
          <a:srcRect l="21210" t="22879" r="37883" b="7712"/>
          <a:stretch>
            <a:fillRect/>
          </a:stretch>
        </p:blipFill>
        <p:spPr bwMode="auto">
          <a:xfrm>
            <a:off x="2928926" y="1428736"/>
            <a:ext cx="235745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428628"/>
          </a:xfrm>
        </p:spPr>
        <p:txBody>
          <a:bodyPr>
            <a:noAutofit/>
          </a:bodyPr>
          <a:lstStyle/>
          <a:p>
            <a:r>
              <a:rPr lang="ru-RU" sz="2400" dirty="0" smtClean="0"/>
              <a:t>Мини-футбол  в начальной школе </a:t>
            </a:r>
            <a:endParaRPr lang="ru-RU" sz="2400" dirty="0"/>
          </a:p>
        </p:txBody>
      </p:sp>
      <p:pic>
        <p:nvPicPr>
          <p:cNvPr id="3" name="Рисунок 2" descr="I:\М-Ф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14422"/>
            <a:ext cx="3429023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G:\107___03\IMG_24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214422"/>
            <a:ext cx="3143272" cy="239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G:\107___03\IMG_244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3286124"/>
            <a:ext cx="3324577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5000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Катание на лыжах</a:t>
            </a:r>
            <a:endParaRPr lang="ru-RU" dirty="0"/>
          </a:p>
        </p:txBody>
      </p:sp>
      <p:pic>
        <p:nvPicPr>
          <p:cNvPr id="3" name="Рисунок 2" descr="J:\ЛГ-23.04.2017 -Овгорт\IMG_3121-ЛГ-23.04 (38).JPG"/>
          <p:cNvPicPr/>
          <p:nvPr/>
        </p:nvPicPr>
        <p:blipFill>
          <a:blip r:embed="rId2" cstate="print"/>
          <a:srcRect l="8111" r="29517" b="17726"/>
          <a:stretch>
            <a:fillRect/>
          </a:stretch>
        </p:blipFill>
        <p:spPr bwMode="auto">
          <a:xfrm>
            <a:off x="571472" y="1071546"/>
            <a:ext cx="285752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7___03\IMG_24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000108"/>
            <a:ext cx="285752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07___03\IMG_240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3286124"/>
            <a:ext cx="3143272" cy="2411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:\Лыжи-2017\IMG_255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3071810"/>
            <a:ext cx="2714644" cy="2498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714380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Слово «</a:t>
            </a:r>
            <a:r>
              <a:rPr lang="ru-RU" sz="2400" i="1" dirty="0" smtClean="0"/>
              <a:t>лыжи</a:t>
            </a:r>
            <a:r>
              <a:rPr lang="ru-RU" sz="2400" dirty="0" smtClean="0"/>
              <a:t>» произошло от старинного слова «</a:t>
            </a:r>
            <a:r>
              <a:rPr lang="ru-RU" sz="2400" i="1" dirty="0" err="1" smtClean="0"/>
              <a:t>лызгать</a:t>
            </a:r>
            <a:r>
              <a:rPr lang="ru-RU" sz="2400" dirty="0" smtClean="0"/>
              <a:t>», что означает «</a:t>
            </a:r>
            <a:r>
              <a:rPr lang="ru-RU" sz="2400" i="1" dirty="0" smtClean="0"/>
              <a:t>скользить</a:t>
            </a:r>
            <a:r>
              <a:rPr lang="ru-RU" sz="2400" dirty="0" smtClean="0"/>
              <a:t>».</a:t>
            </a:r>
            <a:endParaRPr lang="ru-RU" sz="2400" dirty="0"/>
          </a:p>
        </p:txBody>
      </p:sp>
      <p:pic>
        <p:nvPicPr>
          <p:cNvPr id="3" name="Рисунок 2" descr="C:\Users\иван\Desktop\IMG_2482.JPG"/>
          <p:cNvPicPr/>
          <p:nvPr/>
        </p:nvPicPr>
        <p:blipFill>
          <a:blip r:embed="rId2" cstate="print"/>
          <a:srcRect l="5496" t="21000" r="15331" b="19750"/>
          <a:stretch>
            <a:fillRect/>
          </a:stretch>
        </p:blipFill>
        <p:spPr bwMode="auto">
          <a:xfrm>
            <a:off x="1000100" y="1285860"/>
            <a:ext cx="7215238" cy="4464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785818"/>
          </a:xfrm>
        </p:spPr>
        <p:txBody>
          <a:bodyPr>
            <a:noAutofit/>
          </a:bodyPr>
          <a:lstStyle/>
          <a:p>
            <a:r>
              <a:rPr lang="ru-RU" sz="2400" dirty="0" smtClean="0"/>
              <a:t>Солнце, воздух, снег, вода –  </a:t>
            </a:r>
            <a:br>
              <a:rPr lang="ru-RU" sz="2400" dirty="0" smtClean="0"/>
            </a:br>
            <a:r>
              <a:rPr lang="ru-RU" sz="2400" dirty="0" smtClean="0"/>
              <a:t>                              для здоровья всем друзья!</a:t>
            </a:r>
            <a:endParaRPr lang="ru-RU" sz="2400" dirty="0"/>
          </a:p>
        </p:txBody>
      </p:sp>
      <p:pic>
        <p:nvPicPr>
          <p:cNvPr id="3" name="Рисунок 2" descr="C:\Users\1\Desktop\Лыжи-2017\IMG_2543.JPG"/>
          <p:cNvPicPr/>
          <p:nvPr/>
        </p:nvPicPr>
        <p:blipFill>
          <a:blip r:embed="rId2" cstate="print"/>
          <a:srcRect l="2783" r="5548" b="20906"/>
          <a:stretch>
            <a:fillRect/>
          </a:stretch>
        </p:blipFill>
        <p:spPr bwMode="auto">
          <a:xfrm>
            <a:off x="571472" y="1357298"/>
            <a:ext cx="3274994" cy="2120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1\Desktop\Лыжи-2017\IMG_2555.JPG"/>
          <p:cNvPicPr/>
          <p:nvPr/>
        </p:nvPicPr>
        <p:blipFill>
          <a:blip r:embed="rId3" cstate="print"/>
          <a:srcRect r="5329" b="27379"/>
          <a:stretch>
            <a:fillRect/>
          </a:stretch>
        </p:blipFill>
        <p:spPr bwMode="auto">
          <a:xfrm>
            <a:off x="4500562" y="1500174"/>
            <a:ext cx="342902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1\Desktop\Лыжи-2017\уроки - лыжи\IMG_0679.JPG"/>
          <p:cNvPicPr/>
          <p:nvPr/>
        </p:nvPicPr>
        <p:blipFill>
          <a:blip r:embed="rId4" cstate="print"/>
          <a:srcRect l="7751" t="15412" r="11129" b="20613"/>
          <a:stretch>
            <a:fillRect/>
          </a:stretch>
        </p:blipFill>
        <p:spPr bwMode="auto">
          <a:xfrm>
            <a:off x="642910" y="3643314"/>
            <a:ext cx="3857652" cy="2209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1\Desktop\Лыжи-2017\уроки - лыжи\IMG_0581.JPG"/>
          <p:cNvPicPr/>
          <p:nvPr/>
        </p:nvPicPr>
        <p:blipFill>
          <a:blip r:embed="rId5" cstate="print"/>
          <a:srcRect l="21542" t="5702" r="6346" b="26710"/>
          <a:stretch>
            <a:fillRect/>
          </a:stretch>
        </p:blipFill>
        <p:spPr bwMode="auto">
          <a:xfrm>
            <a:off x="4857752" y="3643314"/>
            <a:ext cx="357190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50006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             Велогонки в </a:t>
            </a:r>
            <a:r>
              <a:rPr lang="ru-RU" sz="2400" dirty="0" err="1" smtClean="0"/>
              <a:t>Овгорте</a:t>
            </a:r>
            <a:endParaRPr lang="ru-RU" sz="2400" dirty="0"/>
          </a:p>
        </p:txBody>
      </p:sp>
      <p:pic>
        <p:nvPicPr>
          <p:cNvPr id="3" name="Рисунок 2" descr="I:\Велогонки-1.06.2016\IMG_2173.JPG"/>
          <p:cNvPicPr/>
          <p:nvPr/>
        </p:nvPicPr>
        <p:blipFill>
          <a:blip r:embed="rId2" cstate="print"/>
          <a:srcRect r="-229" b="20886"/>
          <a:stretch>
            <a:fillRect/>
          </a:stretch>
        </p:blipFill>
        <p:spPr bwMode="auto">
          <a:xfrm>
            <a:off x="714348" y="1071546"/>
            <a:ext cx="285752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I:\Велогонки-1.06.2016\IMG_217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071546"/>
            <a:ext cx="2513450" cy="202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:\Велогонки-1.06.2016\IMG_219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928934"/>
            <a:ext cx="298215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:\Велогонки-1.06.2016\IMG_219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429000"/>
            <a:ext cx="321471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2700" dirty="0" smtClean="0"/>
              <a:t>Смотр строя и песни защитников Родины</a:t>
            </a:r>
            <a:endParaRPr lang="ru-RU" sz="2700" dirty="0"/>
          </a:p>
        </p:txBody>
      </p:sp>
      <p:pic>
        <p:nvPicPr>
          <p:cNvPr id="3" name="Рисунок 2" descr="F:\DCIM\106___02\IMG_23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142984"/>
            <a:ext cx="228601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G:\ДЗО-2017\ДЗО-2017\IMG_2039.JPG"/>
          <p:cNvPicPr/>
          <p:nvPr/>
        </p:nvPicPr>
        <p:blipFill>
          <a:blip r:embed="rId3" cstate="print"/>
          <a:srcRect t="11006" r="-106" b="32964"/>
          <a:stretch>
            <a:fillRect/>
          </a:stretch>
        </p:blipFill>
        <p:spPr bwMode="auto">
          <a:xfrm>
            <a:off x="3214678" y="1142984"/>
            <a:ext cx="457203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G:\ДЗО-2017\ДЗО-2017\IMG_197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857496"/>
            <a:ext cx="3500462" cy="2476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G:\ДЗО-2017\ДЗО-2017\IMG_1951.JPG"/>
          <p:cNvPicPr/>
          <p:nvPr/>
        </p:nvPicPr>
        <p:blipFill>
          <a:blip r:embed="rId5" cstate="print"/>
          <a:srcRect b="18714"/>
          <a:stretch>
            <a:fillRect/>
          </a:stretch>
        </p:blipFill>
        <p:spPr bwMode="auto">
          <a:xfrm>
            <a:off x="2214546" y="3714752"/>
            <a:ext cx="2777816" cy="1750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Дню ЯНАО-2016\Д.  ЯНАО-пр№373 от 9.12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85794"/>
            <a:ext cx="3584123" cy="5072098"/>
          </a:xfrm>
          <a:prstGeom prst="rect">
            <a:avLst/>
          </a:prstGeom>
          <a:noFill/>
        </p:spPr>
      </p:pic>
      <p:pic>
        <p:nvPicPr>
          <p:cNvPr id="5" name="Рисунок 4" descr="D:\Дню ЯНАО-2016\грамоты, приказ\IMG_146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328614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:\Дню ЯНАО-2016\С-П 17.2016 Спорт Дню ЯНАО.jpg"/>
          <p:cNvPicPr/>
          <p:nvPr/>
        </p:nvPicPr>
        <p:blipFill>
          <a:blip r:embed="rId2" cstate="print"/>
          <a:srcRect l="5686" t="6412" r="6173" b="56344"/>
          <a:stretch>
            <a:fillRect/>
          </a:stretch>
        </p:blipFill>
        <p:spPr bwMode="auto">
          <a:xfrm>
            <a:off x="642910" y="428604"/>
            <a:ext cx="792961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57150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 одном строю и взрослые , и дети!</a:t>
            </a:r>
            <a:endParaRPr lang="ru-RU" sz="2800" dirty="0"/>
          </a:p>
        </p:txBody>
      </p:sp>
      <p:pic>
        <p:nvPicPr>
          <p:cNvPr id="3" name="Рисунок 2" descr="J:\ЛГ-23.04.2017 -Овгорт\IMG_3191.JPG"/>
          <p:cNvPicPr/>
          <p:nvPr/>
        </p:nvPicPr>
        <p:blipFill>
          <a:blip r:embed="rId2" cstate="print"/>
          <a:srcRect l="11337" t="9423" r="-56" b="10910"/>
          <a:stretch>
            <a:fillRect/>
          </a:stretch>
        </p:blipFill>
        <p:spPr bwMode="auto">
          <a:xfrm>
            <a:off x="857224" y="1142984"/>
            <a:ext cx="7072361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428628"/>
          </a:xfrm>
        </p:spPr>
        <p:txBody>
          <a:bodyPr>
            <a:noAutofit/>
          </a:bodyPr>
          <a:lstStyle/>
          <a:p>
            <a:r>
              <a:rPr lang="ru-RU" sz="2400" dirty="0" smtClean="0"/>
              <a:t>Уроки физической культуры по </a:t>
            </a:r>
            <a:r>
              <a:rPr lang="ru-RU" sz="2400" dirty="0" err="1" smtClean="0"/>
              <a:t>нацвидам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3" name="Рисунок 2" descr="G:\ДЗО-2017\ДЗО-2017\IMG_1882.JPG"/>
          <p:cNvPicPr/>
          <p:nvPr/>
        </p:nvPicPr>
        <p:blipFill>
          <a:blip r:embed="rId2" cstate="print"/>
          <a:srcRect l="2480" t="9619" r="9351" b="29107"/>
          <a:stretch>
            <a:fillRect/>
          </a:stretch>
        </p:blipFill>
        <p:spPr bwMode="auto">
          <a:xfrm>
            <a:off x="4214810" y="2071678"/>
            <a:ext cx="435771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:\Дню ЯНАО-2016\IMG_1276.JPG"/>
          <p:cNvPicPr/>
          <p:nvPr/>
        </p:nvPicPr>
        <p:blipFill>
          <a:blip r:embed="rId3" cstate="print"/>
          <a:srcRect t="16071" r="21818" b="12500"/>
          <a:stretch>
            <a:fillRect/>
          </a:stretch>
        </p:blipFill>
        <p:spPr bwMode="auto">
          <a:xfrm>
            <a:off x="500034" y="1500174"/>
            <a:ext cx="350046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28604"/>
            <a:ext cx="8183880" cy="92869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 Игра «</a:t>
            </a:r>
            <a:r>
              <a:rPr lang="ru-RU" sz="2400" dirty="0" err="1" smtClean="0"/>
              <a:t>Зарничка</a:t>
            </a:r>
            <a:r>
              <a:rPr lang="ru-RU" sz="2400" dirty="0" smtClean="0"/>
              <a:t>» в начальной школе                            </a:t>
            </a:r>
            <a:br>
              <a:rPr lang="ru-RU" sz="2400" dirty="0" smtClean="0"/>
            </a:br>
            <a:r>
              <a:rPr lang="ru-RU" sz="2400" dirty="0" smtClean="0"/>
              <a:t>        (</a:t>
            </a:r>
            <a:r>
              <a:rPr lang="ru-RU" sz="2000" dirty="0" smtClean="0"/>
              <a:t>поиск тайников  по карте местности</a:t>
            </a:r>
            <a:r>
              <a:rPr lang="ru-RU" sz="2400" dirty="0" smtClean="0"/>
              <a:t>) </a:t>
            </a:r>
            <a:endParaRPr lang="ru-RU" sz="2400" dirty="0"/>
          </a:p>
        </p:txBody>
      </p:sp>
      <p:pic>
        <p:nvPicPr>
          <p:cNvPr id="5" name="Рисунок 4" descr="I:\Дню Победы-2016 Конев И.К\30.04.2016-Зарничка (1-4 кл.)\IMG_185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1357298"/>
            <a:ext cx="321471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:\Дню Победы-2016 Конев И.К\30.04.2016-Зарничка (1-4 кл.)\IMG_1827.JPG"/>
          <p:cNvPicPr/>
          <p:nvPr/>
        </p:nvPicPr>
        <p:blipFill>
          <a:blip r:embed="rId3" cstate="print"/>
          <a:srcRect r="2659" b="36364"/>
          <a:stretch>
            <a:fillRect/>
          </a:stretch>
        </p:blipFill>
        <p:spPr bwMode="auto">
          <a:xfrm>
            <a:off x="785786" y="1785926"/>
            <a:ext cx="278608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I:\Дню Победы-2016 Конев И.К\30.04.2016-Зарничка (1-4 кл.)\IMG_18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571876"/>
            <a:ext cx="3143272" cy="2357454"/>
          </a:xfrm>
          <a:prstGeom prst="rect">
            <a:avLst/>
          </a:prstGeom>
          <a:noFill/>
        </p:spPr>
      </p:pic>
      <p:pic>
        <p:nvPicPr>
          <p:cNvPr id="9" name="Рисунок 8" descr="I:\Дню Победы-2016 Конев И.К\30.04.2016-Зарничка (1-4 кл.)\IMG_183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3714752"/>
            <a:ext cx="3071834" cy="2176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7498104" cy="50006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            Даша - гимнастка наша!</a:t>
            </a:r>
            <a:endParaRPr lang="ru-RU" sz="2400" dirty="0"/>
          </a:p>
        </p:txBody>
      </p:sp>
      <p:pic>
        <p:nvPicPr>
          <p:cNvPr id="1026" name="Picture 2" descr="D:\Дню ЯНАО-2016\IMG_13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226205"/>
            <a:ext cx="6429420" cy="47197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28604"/>
            <a:ext cx="8183880" cy="857256"/>
          </a:xfrm>
        </p:spPr>
        <p:txBody>
          <a:bodyPr>
            <a:noAutofit/>
          </a:bodyPr>
          <a:lstStyle/>
          <a:p>
            <a:r>
              <a:rPr lang="ru-RU" sz="2000" dirty="0" smtClean="0"/>
              <a:t>     </a:t>
            </a:r>
            <a:r>
              <a:rPr lang="ru-RU" sz="2800" dirty="0" smtClean="0"/>
              <a:t>Будьте здоровы!       </a:t>
            </a:r>
            <a:br>
              <a:rPr lang="ru-RU" sz="2800" dirty="0" smtClean="0"/>
            </a:br>
            <a:r>
              <a:rPr lang="ru-RU" sz="2800" dirty="0" smtClean="0"/>
              <a:t>                   Будьте счастливы!</a:t>
            </a:r>
            <a:endParaRPr lang="ru-RU" sz="2800" dirty="0"/>
          </a:p>
        </p:txBody>
      </p:sp>
      <p:pic>
        <p:nvPicPr>
          <p:cNvPr id="3" name="Рисунок 2" descr="F:\DCIM\102___10\IMG_086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14422"/>
            <a:ext cx="257176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2___10\IMG_0871.JPG"/>
          <p:cNvPicPr/>
          <p:nvPr/>
        </p:nvPicPr>
        <p:blipFill>
          <a:blip r:embed="rId3" cstate="print"/>
          <a:srcRect r="27338" b="-36"/>
          <a:stretch>
            <a:fillRect/>
          </a:stretch>
        </p:blipFill>
        <p:spPr bwMode="auto">
          <a:xfrm>
            <a:off x="5857884" y="1357298"/>
            <a:ext cx="257176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02___10\IMG_1123.JPG"/>
          <p:cNvPicPr/>
          <p:nvPr/>
        </p:nvPicPr>
        <p:blipFill>
          <a:blip r:embed="rId4" cstate="print"/>
          <a:srcRect b="22547"/>
          <a:stretch>
            <a:fillRect/>
          </a:stretch>
        </p:blipFill>
        <p:spPr bwMode="auto">
          <a:xfrm>
            <a:off x="642910" y="3857628"/>
            <a:ext cx="3014082" cy="175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DCIM\102___10\IMG_1139.JPG"/>
          <p:cNvPicPr/>
          <p:nvPr/>
        </p:nvPicPr>
        <p:blipFill>
          <a:blip r:embed="rId5" cstate="print"/>
          <a:srcRect l="24270" t="13005" r="31138" b="13968"/>
          <a:stretch>
            <a:fillRect/>
          </a:stretch>
        </p:blipFill>
        <p:spPr bwMode="auto">
          <a:xfrm>
            <a:off x="3357554" y="1214422"/>
            <a:ext cx="207170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F:\DCIM\102___10\IMG_1148.JPG"/>
          <p:cNvPicPr/>
          <p:nvPr/>
        </p:nvPicPr>
        <p:blipFill>
          <a:blip r:embed="rId6" cstate="print"/>
          <a:srcRect l="2869" t="14508" r="14139" b="34715"/>
          <a:stretch>
            <a:fillRect/>
          </a:stretch>
        </p:blipFill>
        <p:spPr bwMode="auto">
          <a:xfrm>
            <a:off x="4357686" y="3786190"/>
            <a:ext cx="3714776" cy="2087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2___10\IMG_12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3429023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1___09\IMG_0559.JPG"/>
          <p:cNvPicPr/>
          <p:nvPr/>
        </p:nvPicPr>
        <p:blipFill>
          <a:blip r:embed="rId3" cstate="print"/>
          <a:srcRect l="18816" r="25364" b="9645"/>
          <a:stretch>
            <a:fillRect/>
          </a:stretch>
        </p:blipFill>
        <p:spPr bwMode="auto">
          <a:xfrm>
            <a:off x="5786446" y="500042"/>
            <a:ext cx="2634940" cy="3202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02___10\IMG_119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357562"/>
            <a:ext cx="257176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DCIM\102___10\IMG_079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643314"/>
            <a:ext cx="3214710" cy="24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28604"/>
            <a:ext cx="8183880" cy="100013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Здоровый Образ Жизни  начинается в семье!</a:t>
            </a:r>
            <a:endParaRPr lang="ru-RU" sz="2400" dirty="0"/>
          </a:p>
        </p:txBody>
      </p:sp>
      <p:pic>
        <p:nvPicPr>
          <p:cNvPr id="3" name="Рисунок 2" descr="F:\DCIM\108___04\IMG_3121-ЛГ-23.04 (14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357298"/>
            <a:ext cx="364333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8___04\IMG_3121-ЛГ-23.04 (18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429000"/>
            <a:ext cx="357190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08___04\IMG_3121-ЛГ-23.04 (23).JPG"/>
          <p:cNvPicPr/>
          <p:nvPr/>
        </p:nvPicPr>
        <p:blipFill>
          <a:blip r:embed="rId4" cstate="print"/>
          <a:srcRect r="19271" b="7464"/>
          <a:stretch>
            <a:fillRect/>
          </a:stretch>
        </p:blipFill>
        <p:spPr bwMode="auto">
          <a:xfrm>
            <a:off x="5572132" y="1214422"/>
            <a:ext cx="292895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1\Desktop\Лыжи-2017\IMG_258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3286124"/>
            <a:ext cx="1710389" cy="2621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57150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Однодневный поход 2 – 4 </a:t>
            </a:r>
            <a:r>
              <a:rPr lang="ru-RU" sz="2400" dirty="0" err="1" smtClean="0"/>
              <a:t>кл</a:t>
            </a:r>
            <a:r>
              <a:rPr lang="ru-RU" sz="2400" dirty="0" smtClean="0"/>
              <a:t>. 20 мая 2017 г.</a:t>
            </a:r>
            <a:endParaRPr lang="ru-RU" sz="2400" dirty="0"/>
          </a:p>
        </p:txBody>
      </p:sp>
      <p:pic>
        <p:nvPicPr>
          <p:cNvPr id="3" name="Рисунок 2" descr="J:\Поход-НШ- 20.05.2017\Приказ № 125-поход 20.05.17 0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12776"/>
            <a:ext cx="349761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J:\Поход-НШ- 20.05.2017\Поход - программа-20.05.2017 0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357298"/>
            <a:ext cx="3357586" cy="4231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857256"/>
          </a:xfrm>
        </p:spPr>
        <p:txBody>
          <a:bodyPr>
            <a:noAutofit/>
          </a:bodyPr>
          <a:lstStyle/>
          <a:p>
            <a:r>
              <a:rPr lang="ru-RU" sz="2400" dirty="0" smtClean="0"/>
              <a:t>Разжигание костра, преодоление пропасти по канату</a:t>
            </a:r>
            <a:endParaRPr lang="ru-RU" sz="2400" dirty="0"/>
          </a:p>
        </p:txBody>
      </p:sp>
      <p:pic>
        <p:nvPicPr>
          <p:cNvPr id="3" name="Рисунок 2" descr="J:\Поход-НШ- 20.05.2017\костёр с 1 спички-Рома См.; Костя Д.-поб (3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428736"/>
            <a:ext cx="292895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J:\Поход-НШ- 20.05.2017\перетягивание каната (2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142984"/>
            <a:ext cx="3175634" cy="2357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J:\Поход-НШ- 20.05.2017\Канат-переправа через пропасть 20.05 (15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571876"/>
            <a:ext cx="2909574" cy="23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J:\Поход-НШ- 20.05.2017\Канат-переправа через пропасть 20.05 (10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3500438"/>
            <a:ext cx="3164202" cy="2337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1143008"/>
          </a:xfrm>
        </p:spPr>
        <p:txBody>
          <a:bodyPr>
            <a:noAutofit/>
          </a:bodyPr>
          <a:lstStyle/>
          <a:p>
            <a:r>
              <a:rPr lang="ru-RU" sz="2400" dirty="0" smtClean="0"/>
              <a:t>Конкурсы                                         «</a:t>
            </a:r>
            <a:r>
              <a:rPr lang="ru-RU" sz="2400" dirty="0" err="1" smtClean="0"/>
              <a:t>Перетягивание</a:t>
            </a:r>
            <a:r>
              <a:rPr lang="ru-RU" sz="2400" dirty="0" smtClean="0"/>
              <a:t> каната» и «Снайперы»                       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3" name="Рисунок 2" descr="J:\Поход-НШ- 20.05.2017\стрелки-гранатомётчики (7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785926"/>
            <a:ext cx="428628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J:\Поход-НШ- 20.05.2017\перетягивание каната (2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071810"/>
            <a:ext cx="3747138" cy="2774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4786346"/>
          </a:xfrm>
        </p:spPr>
        <p:txBody>
          <a:bodyPr>
            <a:normAutofit/>
          </a:bodyPr>
          <a:lstStyle/>
          <a:p>
            <a:r>
              <a:rPr lang="ru-RU" sz="6600" dirty="0" smtClean="0"/>
              <a:t>Бегай, прыгай, закаляйся, физкультурой занимайся!</a:t>
            </a:r>
            <a:endParaRPr lang="ru-RU" sz="6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607</TotalTime>
  <Words>268</Words>
  <Application>Microsoft Office PowerPoint</Application>
  <PresentationFormat>Экран (4:3)</PresentationFormat>
  <Paragraphs>37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Аспект</vt:lpstr>
      <vt:lpstr>МБОУ «Овгортской  школы-интернат среднего общего образования»   Физкультурно-спортивные   занятия в школе первой   ступени  (1 – 4 классы)      Подготовил Конев И.К. - учитель физической культуры</vt:lpstr>
      <vt:lpstr>ДВИЖЕНИЕ  -                                      ЖИЗНЬ! ДВИЖЕНИЕ  -               ЗДОРОВЬЕ!                    </vt:lpstr>
      <vt:lpstr>Слайд 3</vt:lpstr>
      <vt:lpstr>Слайд 4</vt:lpstr>
      <vt:lpstr>Слайд 5</vt:lpstr>
      <vt:lpstr>Заболевания обучающихся</vt:lpstr>
      <vt:lpstr>Ты не бойся ни жары и ни холода, - закаляйся, как сталь!</vt:lpstr>
      <vt:lpstr>                      Игра-эстафета </vt:lpstr>
      <vt:lpstr>Игра – одно из средств   развития, воспитания,   совершенства   самопознания, сохранения и   укрепления здоровья</vt:lpstr>
      <vt:lpstr>Бить-бежать, лапта, кошки-мышки, третий лишний, догонялки, </vt:lpstr>
      <vt:lpstr>Игра «взятие крепости»</vt:lpstr>
      <vt:lpstr>Мини-футбол  в начальной школе </vt:lpstr>
      <vt:lpstr>          Катание на лыжах</vt:lpstr>
      <vt:lpstr>Слово «лыжи» произошло от старинного слова «лызгать», что означает «скользить».</vt:lpstr>
      <vt:lpstr>Солнце, воздух, снег, вода –                                 для здоровья всем друзья!</vt:lpstr>
      <vt:lpstr>              Велогонки в Овгорте</vt:lpstr>
      <vt:lpstr> Смотр строя и песни защитников Родины</vt:lpstr>
      <vt:lpstr>Слайд 18</vt:lpstr>
      <vt:lpstr>Слайд 19</vt:lpstr>
      <vt:lpstr>В одном строю и взрослые , и дети!</vt:lpstr>
      <vt:lpstr>Уроки физической культуры по нацвидам </vt:lpstr>
      <vt:lpstr>  Игра «Зарничка» в начальной школе                                     (поиск тайников  по карте местности) </vt:lpstr>
      <vt:lpstr>             Даша - гимнастка наша!</vt:lpstr>
      <vt:lpstr>     Будьте здоровы!                           Будьте счастливы!</vt:lpstr>
      <vt:lpstr>Слайд 25</vt:lpstr>
      <vt:lpstr>Здоровый Образ Жизни  начинается в семье!</vt:lpstr>
      <vt:lpstr>Однодневный поход 2 – 4 кл. 20 мая 2017 г.</vt:lpstr>
      <vt:lpstr>Разжигание костра, преодоление пропасти по канату</vt:lpstr>
      <vt:lpstr>Конкурсы                                         «Перетягивание каната» и «Снайперы»                        </vt:lpstr>
      <vt:lpstr>Бегай, прыгай, закаляйся, физкультурой занимайся!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ДВИЖЕНИЕ  -     ЖИЗНЬ!   ДВИЖЕНИЕ  -     ЗДОРОВЬЕ!</dc:title>
  <dc:creator>иван</dc:creator>
  <cp:lastModifiedBy>Иван</cp:lastModifiedBy>
  <cp:revision>66</cp:revision>
  <dcterms:created xsi:type="dcterms:W3CDTF">2017-04-25T10:03:39Z</dcterms:created>
  <dcterms:modified xsi:type="dcterms:W3CDTF">2019-02-03T15:58:57Z</dcterms:modified>
</cp:coreProperties>
</file>