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56" r:id="rId2"/>
    <p:sldId id="293" r:id="rId3"/>
    <p:sldId id="272" r:id="rId4"/>
    <p:sldId id="282" r:id="rId5"/>
    <p:sldId id="355" r:id="rId6"/>
    <p:sldId id="291" r:id="rId7"/>
    <p:sldId id="372" r:id="rId8"/>
    <p:sldId id="374" r:id="rId9"/>
    <p:sldId id="376" r:id="rId10"/>
    <p:sldId id="378" r:id="rId11"/>
    <p:sldId id="327" r:id="rId12"/>
    <p:sldId id="357" r:id="rId13"/>
    <p:sldId id="316" r:id="rId14"/>
    <p:sldId id="315" r:id="rId15"/>
    <p:sldId id="359" r:id="rId16"/>
    <p:sldId id="380" r:id="rId17"/>
    <p:sldId id="381" r:id="rId18"/>
    <p:sldId id="382" r:id="rId19"/>
    <p:sldId id="383" r:id="rId20"/>
    <p:sldId id="385" r:id="rId21"/>
    <p:sldId id="387" r:id="rId22"/>
    <p:sldId id="388" r:id="rId23"/>
    <p:sldId id="389" r:id="rId24"/>
    <p:sldId id="390" r:id="rId25"/>
    <p:sldId id="391" r:id="rId26"/>
    <p:sldId id="392" r:id="rId27"/>
    <p:sldId id="394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0FDB"/>
    <a:srgbClr val="800080"/>
    <a:srgbClr val="C2027D"/>
    <a:srgbClr val="660033"/>
    <a:srgbClr val="B70D56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120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F83E1-60DA-4C0D-8DE4-DBCCDDD87E7C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8C7433-49ED-4E13-B1AF-AFA34DBD34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175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8C7433-49ED-4E13-B1AF-AFA34DBD34EA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730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642918"/>
            <a:ext cx="7886728" cy="5929354"/>
          </a:xfrm>
        </p:spPr>
        <p:txBody>
          <a:bodyPr>
            <a:normAutofit fontScale="85000" lnSpcReduction="20000"/>
          </a:bodyPr>
          <a:lstStyle/>
          <a:p>
            <a:pPr algn="r"/>
            <a:endParaRPr lang="ru-RU" sz="2400" i="1" dirty="0" smtClean="0">
              <a:solidFill>
                <a:srgbClr val="660033"/>
              </a:solidFill>
            </a:endParaRPr>
          </a:p>
          <a:p>
            <a:pPr algn="ctr"/>
            <a:r>
              <a:rPr lang="ru-RU" sz="2400" i="1" dirty="0" smtClean="0">
                <a:solidFill>
                  <a:srgbClr val="FFFF00"/>
                </a:solidFill>
              </a:rPr>
              <a:t>НАРОДНАЯ КУКЛА КАК СРЕДСТВО ПРИОБЩЕНИЯ ДЕТЕЙ ДОШКОЛЬНОГО ВОЗРАСТА </a:t>
            </a:r>
          </a:p>
          <a:p>
            <a:pPr algn="ctr"/>
            <a:r>
              <a:rPr lang="ru-RU" sz="2400" i="1" dirty="0" smtClean="0">
                <a:solidFill>
                  <a:srgbClr val="FFFF00"/>
                </a:solidFill>
              </a:rPr>
              <a:t>К РОССИЙСКОМУ  КУЛЬТУРНОМУ НАСЛЕДИЮ</a:t>
            </a:r>
          </a:p>
          <a:p>
            <a:pPr algn="r"/>
            <a:endParaRPr lang="ru-RU" sz="2400" i="1" dirty="0" smtClean="0">
              <a:solidFill>
                <a:srgbClr val="660033"/>
              </a:solidFill>
            </a:endParaRPr>
          </a:p>
          <a:p>
            <a:pPr algn="ctr"/>
            <a:endParaRPr lang="ru-RU" sz="2400" i="1" dirty="0" smtClean="0">
              <a:solidFill>
                <a:srgbClr val="660033"/>
              </a:solidFill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«Без неё, без куклы, мир бы рассыпался,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развалился, и дети перестали бы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походить на родителей,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народ бы рассыпался пылью по лицу земли»</a:t>
            </a:r>
          </a:p>
          <a:p>
            <a:pPr algn="ctr"/>
            <a:endParaRPr lang="ru-RU" sz="2400" i="1" dirty="0" smtClean="0">
              <a:solidFill>
                <a:srgbClr val="660033"/>
              </a:solidFill>
            </a:endParaRPr>
          </a:p>
          <a:p>
            <a:pPr algn="ctr"/>
            <a:endParaRPr lang="ru-RU" sz="2400" i="1" dirty="0" smtClean="0">
              <a:solidFill>
                <a:srgbClr val="660033"/>
              </a:solidFill>
            </a:endParaRPr>
          </a:p>
          <a:p>
            <a:pPr algn="ctr"/>
            <a:endParaRPr lang="ru-RU" sz="2400" i="1" dirty="0" smtClean="0">
              <a:solidFill>
                <a:srgbClr val="660033"/>
              </a:solidFill>
            </a:endParaRPr>
          </a:p>
          <a:p>
            <a:pPr algn="ctr"/>
            <a:endParaRPr lang="ru-RU" sz="2400" i="1" dirty="0" smtClean="0">
              <a:solidFill>
                <a:srgbClr val="660033"/>
              </a:solidFill>
            </a:endParaRPr>
          </a:p>
          <a:p>
            <a:pPr algn="ctr"/>
            <a:endParaRPr lang="ru-RU" sz="2400" i="1" dirty="0" smtClean="0">
              <a:solidFill>
                <a:srgbClr val="660033"/>
              </a:solidFill>
            </a:endParaRPr>
          </a:p>
          <a:p>
            <a:pPr algn="ctr"/>
            <a:endParaRPr lang="ru-RU" sz="2400" i="1" dirty="0" smtClean="0">
              <a:solidFill>
                <a:srgbClr val="660033"/>
              </a:solidFill>
            </a:endParaRPr>
          </a:p>
          <a:p>
            <a:r>
              <a:rPr lang="ru-RU" sz="2400" i="1" dirty="0" smtClean="0">
                <a:solidFill>
                  <a:srgbClr val="660033"/>
                </a:solidFill>
              </a:rPr>
              <a:t>ТЕГЕНЦЕВА  АНЖЕЛИНА ВАЛЕРЬЕВНА, </a:t>
            </a:r>
          </a:p>
          <a:p>
            <a:r>
              <a:rPr lang="ru-RU" sz="2400" i="1" dirty="0" smtClean="0">
                <a:solidFill>
                  <a:srgbClr val="660033"/>
                </a:solidFill>
              </a:rPr>
              <a:t>воспитатель МДОУ № 100</a:t>
            </a:r>
          </a:p>
          <a:p>
            <a:pPr algn="ctr"/>
            <a:r>
              <a:rPr lang="ru-RU" sz="2400" i="1" dirty="0" smtClean="0">
                <a:solidFill>
                  <a:srgbClr val="660033"/>
                </a:solidFill>
              </a:rPr>
              <a:t>2016 год</a:t>
            </a:r>
          </a:p>
        </p:txBody>
      </p:sp>
      <p:pic>
        <p:nvPicPr>
          <p:cNvPr id="4" name="Рисунок 3" descr="https://im1-tub-ru.yandex.net/i?id=a92c4a3156cdb79d8f12fc90f4f6a78b&amp;n=33&amp;h=215&amp;w=33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2643182"/>
            <a:ext cx="2890850" cy="2071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Определения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Культура</a:t>
            </a:r>
            <a:r>
              <a:rPr lang="ru-RU" b="1" dirty="0" smtClean="0"/>
              <a:t> - </a:t>
            </a:r>
            <a:r>
              <a:rPr lang="ru-RU" dirty="0" smtClean="0"/>
              <a:t>испытанное временем поведение, убеждения, установки и традиции, усваиваемые большой группой людей и передаваемые от поколения к поколению.</a:t>
            </a:r>
          </a:p>
          <a:p>
            <a:r>
              <a:rPr lang="ru-RU" b="1" dirty="0" smtClean="0">
                <a:solidFill>
                  <a:schemeClr val="accent1"/>
                </a:solidFill>
              </a:rPr>
              <a:t>Наследие</a:t>
            </a:r>
            <a:r>
              <a:rPr lang="ru-RU" dirty="0" smtClean="0"/>
              <a:t>— явления культуры и быта людей, оставшиеся от прежних времен.</a:t>
            </a:r>
          </a:p>
          <a:p>
            <a:pPr lvl="0"/>
            <a:r>
              <a:rPr lang="ru-RU" b="1" dirty="0" smtClean="0">
                <a:solidFill>
                  <a:schemeClr val="accent1"/>
                </a:solidFill>
              </a:rPr>
              <a:t>Культурное наследие</a:t>
            </a:r>
            <a:r>
              <a:rPr lang="ru-RU" dirty="0" smtClean="0"/>
              <a:t> — часть материальной и духовной культуры, созданная прошлыми поколениями и передающаяся будущим как нечто ценное и почитаемое.</a:t>
            </a:r>
          </a:p>
        </p:txBody>
      </p:sp>
    </p:spTree>
    <p:extLst>
      <p:ext uri="{BB962C8B-B14F-4D97-AF65-F5344CB8AC3E}">
        <p14:creationId xmlns:p14="http://schemas.microsoft.com/office/powerpoint/2010/main" val="385498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186766" cy="60453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Принципы </a:t>
            </a:r>
            <a:r>
              <a:rPr lang="ru-RU" sz="3200" b="1" dirty="0" smtClean="0"/>
              <a:t> дошкольного образования:</a:t>
            </a:r>
          </a:p>
          <a:p>
            <a:r>
              <a:rPr lang="ru-RU" sz="2800" dirty="0" smtClean="0"/>
              <a:t>- «учет </a:t>
            </a:r>
            <a:r>
              <a:rPr lang="ru-RU" sz="2800" b="1" dirty="0" smtClean="0">
                <a:solidFill>
                  <a:srgbClr val="FF0000"/>
                </a:solidFill>
              </a:rPr>
              <a:t>этнокультурной</a:t>
            </a:r>
            <a:r>
              <a:rPr lang="ru-RU" sz="2800" dirty="0" smtClean="0"/>
              <a:t> ситуации развития детей»</a:t>
            </a:r>
          </a:p>
          <a:p>
            <a:pPr algn="ctr">
              <a:buNone/>
            </a:pPr>
            <a:r>
              <a:rPr lang="ru-RU" sz="2800" dirty="0" smtClean="0"/>
              <a:t>и</a:t>
            </a:r>
          </a:p>
          <a:p>
            <a:r>
              <a:rPr lang="ru-RU" sz="2800" dirty="0" smtClean="0"/>
              <a:t>- «приобщение детей к </a:t>
            </a:r>
            <a:r>
              <a:rPr lang="ru-RU" sz="2800" b="1" dirty="0" err="1" smtClean="0">
                <a:solidFill>
                  <a:srgbClr val="FF0000"/>
                </a:solidFill>
              </a:rPr>
              <a:t>социокультурным</a:t>
            </a:r>
            <a:r>
              <a:rPr lang="ru-RU" sz="2800" dirty="0" smtClean="0"/>
              <a:t> нормам, традициям семьи, общества и государства».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58204" cy="607223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1"/>
                </a:solidFill>
              </a:rPr>
              <a:t>Приобщение детей к культурному наследию предполагает:</a:t>
            </a:r>
          </a:p>
          <a:p>
            <a:r>
              <a:rPr lang="ru-RU" dirty="0" smtClean="0"/>
              <a:t>эффективное использование уникального российского культурного наследия, в том числе литературного, музыкального, художественного, театрального и кинематографического;</a:t>
            </a:r>
          </a:p>
          <a:p>
            <a:r>
              <a:rPr lang="ru-RU" dirty="0" smtClean="0"/>
              <a:t>воспитание уважения к культуре, языкам, традициям и обычаям народов, проживающих в Российской Федерации;</a:t>
            </a:r>
          </a:p>
          <a:p>
            <a:r>
              <a:rPr lang="ru-RU" dirty="0" smtClean="0"/>
              <a:t>создание условий для сохранения, поддержки и развития этнических культурных традиций и народного творчества.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3214678" y="1357298"/>
            <a:ext cx="2857520" cy="201166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Приобщать детей старшего дошкольного возраста к российскому культурному наследию посредством изготовления народных кукол</a:t>
            </a:r>
            <a:endParaRPr lang="ru-RU" sz="1200" dirty="0"/>
          </a:p>
        </p:txBody>
      </p:sp>
      <p:cxnSp>
        <p:nvCxnSpPr>
          <p:cNvPr id="37" name="Прямая со стрелкой 36"/>
          <p:cNvCxnSpPr>
            <a:stCxn id="35" idx="5"/>
          </p:cNvCxnSpPr>
          <p:nvPr/>
        </p:nvCxnSpPr>
        <p:spPr>
          <a:xfrm rot="16200000" flipH="1">
            <a:off x="5721361" y="3006723"/>
            <a:ext cx="711828" cy="8471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stCxn id="35" idx="4"/>
            <a:endCxn id="28" idx="0"/>
          </p:cNvCxnSpPr>
          <p:nvPr/>
        </p:nvCxnSpPr>
        <p:spPr>
          <a:xfrm rot="5400000">
            <a:off x="4309808" y="3666874"/>
            <a:ext cx="631542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endCxn id="52" idx="6"/>
          </p:cNvCxnSpPr>
          <p:nvPr/>
        </p:nvCxnSpPr>
        <p:spPr>
          <a:xfrm rot="16200000" flipV="1">
            <a:off x="3074178" y="2131812"/>
            <a:ext cx="244903" cy="2063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Овал 51"/>
          <p:cNvSpPr/>
          <p:nvPr/>
        </p:nvSpPr>
        <p:spPr>
          <a:xfrm>
            <a:off x="357158" y="1357298"/>
            <a:ext cx="2736304" cy="15104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Познакомить детей с историей создания тряпичных кукол, их национальными </a:t>
            </a:r>
            <a:r>
              <a:rPr lang="ru-RU" sz="1200" dirty="0" smtClean="0"/>
              <a:t>характеристиками.</a:t>
            </a:r>
            <a:endParaRPr lang="ru-RU" sz="1200" dirty="0"/>
          </a:p>
        </p:txBody>
      </p:sp>
      <p:sp>
        <p:nvSpPr>
          <p:cNvPr id="53" name="Овал 52"/>
          <p:cNvSpPr/>
          <p:nvPr/>
        </p:nvSpPr>
        <p:spPr>
          <a:xfrm>
            <a:off x="214282" y="3214686"/>
            <a:ext cx="2786082" cy="15104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Развивать </a:t>
            </a:r>
            <a:r>
              <a:rPr lang="ru-RU" sz="1200" dirty="0"/>
              <a:t>мелкую моторику, </a:t>
            </a:r>
            <a:r>
              <a:rPr lang="ru-RU" sz="1200" dirty="0" smtClean="0"/>
              <a:t> </a:t>
            </a:r>
            <a:r>
              <a:rPr lang="ru-RU" sz="1200" dirty="0"/>
              <a:t>ручную </a:t>
            </a:r>
            <a:r>
              <a:rPr lang="ru-RU" sz="1200" dirty="0" smtClean="0"/>
              <a:t>умелость в процессе ознакомления со способами изготовления тряпичной куклы</a:t>
            </a:r>
            <a:endParaRPr lang="ru-RU" sz="1200" dirty="0"/>
          </a:p>
        </p:txBody>
      </p:sp>
      <p:sp>
        <p:nvSpPr>
          <p:cNvPr id="54" name="Овал 53"/>
          <p:cNvSpPr/>
          <p:nvPr/>
        </p:nvSpPr>
        <p:spPr>
          <a:xfrm>
            <a:off x="6300192" y="3286124"/>
            <a:ext cx="2520280" cy="15110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Формировать практические </a:t>
            </a:r>
            <a:r>
              <a:rPr lang="ru-RU" sz="1200" dirty="0"/>
              <a:t>навыки работы с </a:t>
            </a:r>
            <a:r>
              <a:rPr lang="ru-RU" sz="1200" dirty="0" smtClean="0"/>
              <a:t>тканью,  нитками, природным материалом при изготовлении тряпичной </a:t>
            </a:r>
            <a:r>
              <a:rPr lang="ru-RU" sz="1200" dirty="0"/>
              <a:t>куклы.</a:t>
            </a:r>
          </a:p>
        </p:txBody>
      </p:sp>
      <p:sp>
        <p:nvSpPr>
          <p:cNvPr id="12" name="Овал 11"/>
          <p:cNvSpPr/>
          <p:nvPr/>
        </p:nvSpPr>
        <p:spPr>
          <a:xfrm>
            <a:off x="6143636" y="1643050"/>
            <a:ext cx="2520280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Развивать творческие способности в процессе декорирования готового изделия</a:t>
            </a:r>
            <a:endParaRPr lang="ru-RU" sz="1200" dirty="0"/>
          </a:p>
        </p:txBody>
      </p:sp>
      <p:cxnSp>
        <p:nvCxnSpPr>
          <p:cNvPr id="20" name="Прямая со стрелкой 19"/>
          <p:cNvCxnSpPr/>
          <p:nvPr/>
        </p:nvCxnSpPr>
        <p:spPr>
          <a:xfrm rot="10800000" flipV="1">
            <a:off x="2714612" y="3000372"/>
            <a:ext cx="642942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Овал 27"/>
          <p:cNvSpPr/>
          <p:nvPr/>
        </p:nvSpPr>
        <p:spPr>
          <a:xfrm>
            <a:off x="3143240" y="4000504"/>
            <a:ext cx="2928958" cy="18573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Воспитывать чувство уважения к  обычаям и традиция  своего народа, через ознакомление с традиционной народной куклой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58204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Воспитательное значение куклы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7901014" cy="5188092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являлась носителем  (семейных) ценностей</a:t>
            </a:r>
          </a:p>
          <a:p>
            <a:pPr lvl="0"/>
            <a:r>
              <a:rPr lang="ru-RU" dirty="0" smtClean="0"/>
              <a:t>родовой информации</a:t>
            </a:r>
          </a:p>
          <a:p>
            <a:pPr lvl="0"/>
            <a:r>
              <a:rPr lang="ru-RU" dirty="0" smtClean="0"/>
              <a:t>неотъемлемый атрибут древних обрядов</a:t>
            </a:r>
          </a:p>
          <a:p>
            <a:pPr lvl="0"/>
            <a:r>
              <a:rPr lang="ru-RU" dirty="0" smtClean="0"/>
              <a:t>культура и традиции Руси</a:t>
            </a:r>
          </a:p>
          <a:p>
            <a:r>
              <a:rPr lang="ru-RU" dirty="0" smtClean="0"/>
              <a:t>Куклы  в  национальных  костюмах  и  народные  куклы(куклы-обереги,  игровые  куклы,  обрядовые  куклы  и  др.)  отражая  особенности  этнической  культуры,  обладают  уникальным воспитательно-развивающим  потенциалом. </a:t>
            </a:r>
          </a:p>
          <a:p>
            <a:pPr lvl="0">
              <a:buNone/>
            </a:pPr>
            <a:endParaRPr lang="ru-RU" dirty="0" smtClean="0"/>
          </a:p>
          <a:p>
            <a:pPr lvl="0"/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42862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Этапы работы по ознакомлению детей с народной куклой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538806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Первый этап работы.</a:t>
            </a:r>
          </a:p>
          <a:p>
            <a:r>
              <a:rPr lang="ru-RU" dirty="0" smtClean="0"/>
              <a:t>Создание развивающей среды, и условий для развития мотивации и интереса у детей к художественно-творческой деятельности</a:t>
            </a:r>
          </a:p>
          <a:p>
            <a:r>
              <a:rPr lang="ru-RU" dirty="0" smtClean="0"/>
              <a:t>Познакомить детей   с историей возникновения и развития народной куклы и оберегов,  названиями, с  их  значением в жизни людей (по ходу знакомства с новой куклой).</a:t>
            </a:r>
          </a:p>
          <a:p>
            <a:r>
              <a:rPr lang="ru-RU" dirty="0" smtClean="0"/>
              <a:t>Обучать детей с элементарными способами изготовления кукол: завязывание узелков, переплетение  шнурков. </a:t>
            </a:r>
          </a:p>
          <a:p>
            <a:r>
              <a:rPr lang="ru-RU" dirty="0" smtClean="0"/>
              <a:t>Познакомить с видами ткани, её свойствами.</a:t>
            </a:r>
          </a:p>
          <a:p>
            <a:r>
              <a:rPr lang="ru-RU" dirty="0" smtClean="0"/>
              <a:t> Познакомить со значением  устаревших слов: старинная кукла, безликая, оберег, скрутка,  самокрутка, обрядовая кукла и её значение. </a:t>
            </a:r>
          </a:p>
          <a:p>
            <a:r>
              <a:rPr lang="ru-RU" dirty="0" smtClean="0"/>
              <a:t>Познакомить с  основными символами цвета, </a:t>
            </a:r>
            <a:r>
              <a:rPr lang="ru-RU" dirty="0" err="1" smtClean="0"/>
              <a:t>обережными</a:t>
            </a:r>
            <a:r>
              <a:rPr lang="ru-RU" dirty="0" smtClean="0"/>
              <a:t> нитками.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  Второй  этап.</a:t>
            </a:r>
          </a:p>
          <a:p>
            <a:r>
              <a:rPr lang="ru-RU" dirty="0" smtClean="0"/>
              <a:t>Познакомить детей со способами изготовления кукол: складывать ткань в разных направлениях, прижимать основные части при наматывании ниточки (голова), переплетать  нитки  крест накрест.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/>
              <a:t>   </a:t>
            </a:r>
            <a:r>
              <a:rPr lang="ru-RU" dirty="0" smtClean="0"/>
              <a:t> Учить изготавливать простейшие куклы: «</a:t>
            </a:r>
            <a:r>
              <a:rPr lang="ru-RU" dirty="0" err="1" smtClean="0"/>
              <a:t>Пеленашка</a:t>
            </a:r>
            <a:r>
              <a:rPr lang="ru-RU" dirty="0" smtClean="0"/>
              <a:t>», «Самокрутка», «Бессонница»,  «День - Ночь».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Третий этап.</a:t>
            </a:r>
          </a:p>
          <a:p>
            <a:r>
              <a:rPr lang="ru-RU" b="1" dirty="0" smtClean="0"/>
              <a:t> </a:t>
            </a:r>
            <a:r>
              <a:rPr lang="ru-RU" dirty="0" smtClean="0"/>
              <a:t>Учить</a:t>
            </a:r>
            <a:r>
              <a:rPr lang="ru-RU" b="1" dirty="0" smtClean="0"/>
              <a:t> </a:t>
            </a:r>
            <a:r>
              <a:rPr lang="ru-RU" dirty="0" smtClean="0"/>
              <a:t>делать более сложные  куклы , состоящие из нескольких частей: «Кубышка-травница», «</a:t>
            </a:r>
            <a:r>
              <a:rPr lang="ru-RU" dirty="0" err="1" smtClean="0"/>
              <a:t>Берегиня</a:t>
            </a:r>
            <a:r>
              <a:rPr lang="ru-RU" dirty="0" smtClean="0"/>
              <a:t>»,  «</a:t>
            </a:r>
            <a:r>
              <a:rPr lang="ru-RU" dirty="0" err="1" smtClean="0"/>
              <a:t>Благополучница</a:t>
            </a:r>
            <a:r>
              <a:rPr lang="ru-RU" dirty="0" smtClean="0"/>
              <a:t>», «Зайчик», «Птичка», «Рябинка». «Помощница»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Четвертый этап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dirty="0" smtClean="0"/>
              <a:t>Побуждать детей создавать динамичные выразительные образы обрядовых кукол с дополнительными  предметами: монетки, песок, крупа, палочки, шишки, колокольчики и т.д.</a:t>
            </a:r>
          </a:p>
          <a:p>
            <a:r>
              <a:rPr lang="ru-RU" dirty="0" smtClean="0"/>
              <a:t>Учить изготавливать куклы: «Масленица». ««Колокольчик», «Жница», «Пасха», «</a:t>
            </a:r>
            <a:r>
              <a:rPr lang="ru-RU" dirty="0" err="1" smtClean="0"/>
              <a:t>Зернушка</a:t>
            </a:r>
            <a:r>
              <a:rPr lang="ru-RU" dirty="0" smtClean="0"/>
              <a:t>», «Веснянка».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28605"/>
            <a:ext cx="8229600" cy="50006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Обрядовые куклы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5" name="Объект 14"/>
          <p:cNvSpPr>
            <a:spLocks noGrp="1"/>
          </p:cNvSpPr>
          <p:nvPr>
            <p:ph idx="1"/>
          </p:nvPr>
        </p:nvSpPr>
        <p:spPr>
          <a:xfrm>
            <a:off x="299881" y="1000108"/>
            <a:ext cx="8229600" cy="52864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1900" dirty="0"/>
              <a:t>Масленица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r>
              <a:rPr lang="ru-RU" dirty="0" smtClean="0"/>
              <a:t>                                  </a:t>
            </a:r>
            <a:r>
              <a:rPr lang="ru-RU" sz="1900" dirty="0" smtClean="0"/>
              <a:t>Неразлучники</a:t>
            </a:r>
          </a:p>
          <a:p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r>
              <a:rPr lang="ru-RU" sz="1900" dirty="0" err="1" smtClean="0"/>
              <a:t>Зерновушка</a:t>
            </a:r>
            <a:endParaRPr lang="ru-RU" sz="1900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                           </a:t>
            </a:r>
            <a:r>
              <a:rPr lang="ru-RU" sz="1900" dirty="0" smtClean="0"/>
              <a:t>Птичка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14554"/>
            <a:ext cx="2304256" cy="1898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390" y="1162743"/>
            <a:ext cx="2407348" cy="1587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71" y="3645024"/>
            <a:ext cx="1857388" cy="1784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6" descr="C:\Users\1\Downloads\i (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2" y="4500570"/>
            <a:ext cx="2357454" cy="169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     </a:t>
            </a:r>
            <a:r>
              <a:rPr lang="ru-RU" sz="3600" dirty="0" smtClean="0"/>
              <a:t> куклы </a:t>
            </a:r>
            <a:r>
              <a:rPr lang="ru-RU" sz="3600" smtClean="0"/>
              <a:t>- обереги</a:t>
            </a:r>
            <a:endParaRPr lang="ru-RU" sz="3600" dirty="0"/>
          </a:p>
        </p:txBody>
      </p:sp>
      <p:sp>
        <p:nvSpPr>
          <p:cNvPr id="17" name="Объект 16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643602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sz="1900" dirty="0" err="1" smtClean="0"/>
              <a:t>Пеленашка</a:t>
            </a:r>
            <a:endParaRPr lang="ru-RU" sz="1900" dirty="0" smtClean="0"/>
          </a:p>
          <a:p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                            </a:t>
            </a:r>
            <a:r>
              <a:rPr lang="ru-RU" sz="1800" dirty="0" smtClean="0"/>
              <a:t>Кубышка-травница 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sz="1800" dirty="0" smtClean="0"/>
              <a:t>День и ночь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                          </a:t>
            </a:r>
            <a:r>
              <a:rPr lang="ru-RU" sz="1800" dirty="0" smtClean="0"/>
              <a:t>Колокольчик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1800" dirty="0" err="1" smtClean="0"/>
              <a:t>Десятиручка</a:t>
            </a:r>
            <a:endParaRPr lang="ru-RU" sz="1800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33" name="Picture 9" descr="C:\Users\1\Downloads\ebe1f27c8d07b071f3fbfdbbbb9g--kukly-igrushki-kukla-kubyshka-travnit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6" y="1643050"/>
            <a:ext cx="2286016" cy="201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1\Downloads\i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37" y="3188865"/>
            <a:ext cx="2286016" cy="125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1\Downloads\kukla-semya-master-klass-tamary-chernysh-gsevastopol-ukraina_18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74" y="1071546"/>
            <a:ext cx="2357453" cy="140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8" y="4500570"/>
            <a:ext cx="2071702" cy="171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11" descr="C:\Users\1\Downloads\fIbhUcJ0J5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12" y="5214950"/>
            <a:ext cx="1785950" cy="14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71481"/>
            <a:ext cx="8229600" cy="50006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        </a:t>
            </a:r>
            <a:r>
              <a:rPr lang="ru-RU" sz="3600" dirty="0" smtClean="0"/>
              <a:t>Игровые куклы</a:t>
            </a:r>
            <a:endParaRPr lang="ru-RU" sz="36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268760"/>
            <a:ext cx="8229600" cy="5037191"/>
          </a:xfrm>
        </p:spPr>
        <p:txBody>
          <a:bodyPr>
            <a:normAutofit fontScale="47500" lnSpcReduction="20000"/>
          </a:bodyPr>
          <a:lstStyle/>
          <a:p>
            <a:r>
              <a:rPr lang="ru-RU" sz="2900" dirty="0" smtClean="0"/>
              <a:t>    </a:t>
            </a:r>
          </a:p>
          <a:p>
            <a:r>
              <a:rPr lang="ru-RU" sz="2900" dirty="0" smtClean="0"/>
              <a:t> Скрутка</a:t>
            </a:r>
          </a:p>
          <a:p>
            <a:endParaRPr lang="ru-RU" sz="3800" dirty="0"/>
          </a:p>
          <a:p>
            <a:endParaRPr lang="ru-RU" sz="3800" dirty="0" smtClean="0"/>
          </a:p>
          <a:p>
            <a:endParaRPr lang="ru-RU" sz="3800" dirty="0" smtClean="0"/>
          </a:p>
          <a:p>
            <a:endParaRPr lang="ru-RU" sz="3800" dirty="0" smtClean="0"/>
          </a:p>
          <a:p>
            <a:r>
              <a:rPr lang="ru-RU" sz="3800" dirty="0" smtClean="0"/>
              <a:t>                                                   </a:t>
            </a:r>
            <a:r>
              <a:rPr lang="ru-RU" sz="2900" dirty="0" err="1" smtClean="0"/>
              <a:t>Стобушка</a:t>
            </a:r>
            <a:endParaRPr lang="ru-RU" sz="2900" dirty="0" smtClean="0"/>
          </a:p>
          <a:p>
            <a:endParaRPr lang="ru-RU" sz="3800" dirty="0" smtClean="0"/>
          </a:p>
          <a:p>
            <a:endParaRPr lang="ru-RU" sz="3800" dirty="0" smtClean="0"/>
          </a:p>
          <a:p>
            <a:endParaRPr lang="ru-RU" sz="3800" dirty="0"/>
          </a:p>
          <a:p>
            <a:r>
              <a:rPr lang="ru-RU" sz="3300" dirty="0" smtClean="0"/>
              <a:t>  Зайчик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r>
              <a:rPr lang="ru-RU" sz="3800" dirty="0" smtClean="0"/>
              <a:t>                  </a:t>
            </a:r>
          </a:p>
          <a:p>
            <a:r>
              <a:rPr lang="ru-RU" sz="3800" dirty="0" smtClean="0"/>
              <a:t>                        </a:t>
            </a:r>
          </a:p>
          <a:p>
            <a:r>
              <a:rPr lang="ru-RU" sz="3800" dirty="0" smtClean="0"/>
              <a:t>                               </a:t>
            </a:r>
            <a:r>
              <a:rPr lang="ru-RU" sz="3300" dirty="0" smtClean="0"/>
              <a:t>Лошадка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3075" name="Picture 3" descr="C:\Users\1\Downloads\kukla-skrutka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1285860"/>
            <a:ext cx="2071702" cy="13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1\Downloads\i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04864"/>
            <a:ext cx="2214008" cy="1938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1\Downloads\1406134082_1-1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56" y="3500438"/>
            <a:ext cx="1928826" cy="171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1\Downloads\i (4) — копия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4" y="4929198"/>
            <a:ext cx="2325596" cy="15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71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Понятийный аппарат при ознакомлении детей с историей народной куклы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38740"/>
          </a:xfrm>
        </p:spPr>
        <p:txBody>
          <a:bodyPr>
            <a:normAutofit/>
          </a:bodyPr>
          <a:lstStyle/>
          <a:p>
            <a:r>
              <a:rPr lang="ru-RU" dirty="0" smtClean="0"/>
              <a:t>Тулово</a:t>
            </a:r>
          </a:p>
          <a:p>
            <a:r>
              <a:rPr lang="ru-RU" dirty="0" smtClean="0"/>
              <a:t>Свивальник </a:t>
            </a:r>
          </a:p>
          <a:p>
            <a:r>
              <a:rPr lang="ru-RU" dirty="0" smtClean="0"/>
              <a:t>Оберег </a:t>
            </a:r>
          </a:p>
          <a:p>
            <a:r>
              <a:rPr lang="ru-RU" dirty="0" smtClean="0"/>
              <a:t>Безликая </a:t>
            </a:r>
          </a:p>
          <a:p>
            <a:r>
              <a:rPr lang="ru-RU" dirty="0" smtClean="0"/>
              <a:t>Двусторонняя</a:t>
            </a:r>
          </a:p>
          <a:p>
            <a:r>
              <a:rPr lang="ru-RU" dirty="0" smtClean="0"/>
              <a:t>Обряд </a:t>
            </a:r>
          </a:p>
          <a:p>
            <a:r>
              <a:rPr lang="ru-RU" dirty="0" smtClean="0"/>
              <a:t>Скрутка </a:t>
            </a:r>
          </a:p>
          <a:p>
            <a:r>
              <a:rPr lang="ru-RU" dirty="0" smtClean="0"/>
              <a:t>«Тряпичная кукла», «Народная кукла»</a:t>
            </a:r>
          </a:p>
          <a:p>
            <a:r>
              <a:rPr lang="ru-RU" dirty="0" smtClean="0"/>
              <a:t>Названия кукол ( «</a:t>
            </a:r>
            <a:r>
              <a:rPr lang="ru-RU" dirty="0" err="1" smtClean="0"/>
              <a:t>Пеленашка</a:t>
            </a:r>
            <a:r>
              <a:rPr lang="ru-RU" dirty="0" smtClean="0"/>
              <a:t>», Кубышка-травница, «Плодородие», «Неразлучники», и т.д.)</a:t>
            </a: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0679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изготовления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r>
              <a:rPr lang="ru-RU" dirty="0" smtClean="0">
                <a:solidFill>
                  <a:srgbClr val="00B050"/>
                </a:solidFill>
              </a:rPr>
              <a:t>Умение скатывать вату  в  небольшие кусочки</a:t>
            </a:r>
            <a:endParaRPr lang="ru-RU" dirty="0">
              <a:solidFill>
                <a:srgbClr val="00B050"/>
              </a:solidFill>
            </a:endParaRPr>
          </a:p>
          <a:p>
            <a:r>
              <a:rPr lang="ru-RU" dirty="0" smtClean="0">
                <a:solidFill>
                  <a:srgbClr val="00B050"/>
                </a:solidFill>
              </a:rPr>
              <a:t>Формировать  </a:t>
            </a:r>
            <a:r>
              <a:rPr lang="ru-RU" dirty="0">
                <a:solidFill>
                  <a:srgbClr val="00B050"/>
                </a:solidFill>
              </a:rPr>
              <a:t>голову </a:t>
            </a:r>
            <a:r>
              <a:rPr lang="ru-RU" dirty="0" smtClean="0">
                <a:solidFill>
                  <a:srgbClr val="00B050"/>
                </a:solidFill>
              </a:rPr>
              <a:t>, шею</a:t>
            </a:r>
            <a:r>
              <a:rPr lang="ru-RU" dirty="0">
                <a:solidFill>
                  <a:srgbClr val="00B050"/>
                </a:solidFill>
              </a:rPr>
              <a:t>, </a:t>
            </a:r>
            <a:r>
              <a:rPr lang="ru-RU" dirty="0" smtClean="0">
                <a:solidFill>
                  <a:srgbClr val="00B050"/>
                </a:solidFill>
              </a:rPr>
              <a:t>тулово, руки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Наматывать  нитки  витками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Завязывать  </a:t>
            </a:r>
            <a:r>
              <a:rPr lang="ru-RU" dirty="0">
                <a:solidFill>
                  <a:srgbClr val="00B050"/>
                </a:solidFill>
              </a:rPr>
              <a:t>на </a:t>
            </a:r>
            <a:r>
              <a:rPr lang="ru-RU" dirty="0" smtClean="0">
                <a:solidFill>
                  <a:srgbClr val="00B050"/>
                </a:solidFill>
              </a:rPr>
              <a:t>узелок 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Расправлять ткань</a:t>
            </a:r>
          </a:p>
          <a:p>
            <a:r>
              <a:rPr lang="ru-RU" dirty="0">
                <a:solidFill>
                  <a:srgbClr val="00B050"/>
                </a:solidFill>
              </a:rPr>
              <a:t>П</a:t>
            </a:r>
            <a:r>
              <a:rPr lang="ru-RU" dirty="0" smtClean="0">
                <a:solidFill>
                  <a:srgbClr val="00B050"/>
                </a:solidFill>
              </a:rPr>
              <a:t>ереплетать  нитки, косыночку крест накрест</a:t>
            </a:r>
            <a:endParaRPr lang="ru-RU" dirty="0">
              <a:solidFill>
                <a:srgbClr val="00B050"/>
              </a:solidFill>
            </a:endParaRPr>
          </a:p>
          <a:p>
            <a:r>
              <a:rPr lang="ru-RU" dirty="0" smtClean="0">
                <a:solidFill>
                  <a:srgbClr val="00B050"/>
                </a:solidFill>
              </a:rPr>
              <a:t>Складывать ткань в разных направлениях, накладывать один цвет на другой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Соединять 2 части в одну</a:t>
            </a:r>
          </a:p>
          <a:p>
            <a:endParaRPr lang="ru-RU" dirty="0" smtClean="0">
              <a:solidFill>
                <a:srgbClr val="00B050"/>
              </a:solidFill>
            </a:endParaRPr>
          </a:p>
          <a:p>
            <a:endParaRPr lang="ru-RU" dirty="0">
              <a:solidFill>
                <a:srgbClr val="00B050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0210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Используемые средства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Материал (ситец, бязь, солома)</a:t>
            </a:r>
          </a:p>
          <a:p>
            <a:r>
              <a:rPr lang="ru-RU" dirty="0" smtClean="0"/>
              <a:t>Нитки</a:t>
            </a:r>
          </a:p>
          <a:p>
            <a:r>
              <a:rPr lang="ru-RU" dirty="0" smtClean="0"/>
              <a:t>Бросовый материал (шнурки, тесьма, веревочки, монеты, крупы, травы, деревянные палочки, и т.д.)</a:t>
            </a:r>
          </a:p>
          <a:p>
            <a:r>
              <a:rPr lang="ru-RU" dirty="0" smtClean="0"/>
              <a:t>Технологические карты, иллюстрации</a:t>
            </a:r>
          </a:p>
          <a:p>
            <a:r>
              <a:rPr lang="ru-RU" dirty="0" smtClean="0"/>
              <a:t>Образцы кукол</a:t>
            </a:r>
          </a:p>
          <a:p>
            <a:r>
              <a:rPr lang="ru-RU" dirty="0" smtClean="0"/>
              <a:t>Куклы,  игрушки, национальные костюмы</a:t>
            </a:r>
          </a:p>
          <a:p>
            <a:r>
              <a:rPr lang="ru-RU" dirty="0" smtClean="0"/>
              <a:t>Фольклор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r>
              <a:rPr lang="ru-RU" b="1" dirty="0" smtClean="0"/>
              <a:t>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Использовать 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многоаспектный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подход (о простого к сложному, достоверность, научность)</a:t>
            </a:r>
          </a:p>
          <a:p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Культурологический подход (знакомство с устаревшими словами, прошлым русского народа)</a:t>
            </a:r>
          </a:p>
          <a:p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Подбор качественного материала (ткань, нитки, бросовый материал)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57150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Рекомендации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im1-tub-ru.yandex.net/i?id=a92c4a3156cdb79d8f12fc90f4f6a78b&amp;n=33&amp;h=215&amp;w=33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071942"/>
            <a:ext cx="2890850" cy="2071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39" y="857232"/>
            <a:ext cx="7000924" cy="5214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46336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928670"/>
            <a:ext cx="7572428" cy="528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62" y="500042"/>
            <a:ext cx="7143800" cy="542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928670"/>
            <a:ext cx="7358114" cy="5239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428605"/>
            <a:ext cx="7715303" cy="568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62" y="714356"/>
            <a:ext cx="7358113" cy="5401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8" y="1000108"/>
            <a:ext cx="3672408" cy="2784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1000108"/>
            <a:ext cx="3555395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4357694"/>
            <a:ext cx="3680694" cy="23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4357694"/>
            <a:ext cx="3555395" cy="2331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3122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1" y="357167"/>
            <a:ext cx="4429156" cy="3429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2" y="2500306"/>
            <a:ext cx="4071966" cy="3643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928670"/>
            <a:ext cx="7000924" cy="535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1071547"/>
            <a:ext cx="7000923" cy="504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38" y="857232"/>
            <a:ext cx="6858048" cy="5072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785794"/>
            <a:ext cx="7143799" cy="5401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290" y="1500174"/>
            <a:ext cx="6143668" cy="4786346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28596" y="642918"/>
            <a:ext cx="8258204" cy="5857916"/>
          </a:xfrm>
        </p:spPr>
        <p:txBody>
          <a:bodyPr/>
          <a:lstStyle/>
          <a:p>
            <a:pPr marL="514350" indent="-514350" algn="ctr">
              <a:buNone/>
            </a:pPr>
            <a:r>
              <a:rPr lang="ru-RU" b="1" smtClean="0">
                <a:solidFill>
                  <a:srgbClr val="FF0000"/>
                </a:solidFill>
                <a:cs typeface="Aharoni" pitchFamily="2" charset="-79"/>
              </a:rPr>
              <a:t>Масленица </a:t>
            </a:r>
            <a:endParaRPr lang="ru-RU" b="1" dirty="0">
              <a:solidFill>
                <a:srgbClr val="FF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2278</TotalTime>
  <Words>764</Words>
  <Application>Microsoft Office PowerPoint</Application>
  <PresentationFormat>Экран (4:3)</PresentationFormat>
  <Paragraphs>150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Aharoni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Определения</vt:lpstr>
      <vt:lpstr>Презентация PowerPoint</vt:lpstr>
      <vt:lpstr>Презентация PowerPoint</vt:lpstr>
      <vt:lpstr>ЦЕЛЬ И ЗАДАЧИ</vt:lpstr>
      <vt:lpstr>    Воспитательное значение куклы   </vt:lpstr>
      <vt:lpstr>Этапы работы по ознакомлению детей с народной куклой</vt:lpstr>
      <vt:lpstr>Обрядовые куклы</vt:lpstr>
      <vt:lpstr>                   куклы - обереги</vt:lpstr>
      <vt:lpstr>                     Игровые куклы</vt:lpstr>
      <vt:lpstr>Понятийный аппарат при ознакомлении детей с историей народной куклы</vt:lpstr>
      <vt:lpstr>     Способы изготовления</vt:lpstr>
      <vt:lpstr>Используемые средства</vt:lpstr>
      <vt:lpstr>    Рекомендации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1</cp:lastModifiedBy>
  <cp:revision>228</cp:revision>
  <dcterms:created xsi:type="dcterms:W3CDTF">2011-08-17T04:02:49Z</dcterms:created>
  <dcterms:modified xsi:type="dcterms:W3CDTF">2017-05-18T17:48:51Z</dcterms:modified>
</cp:coreProperties>
</file>