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15"/>
  </p:notesMasterIdLst>
  <p:sldIdLst>
    <p:sldId id="256" r:id="rId2"/>
    <p:sldId id="279" r:id="rId3"/>
    <p:sldId id="258" r:id="rId4"/>
    <p:sldId id="259" r:id="rId5"/>
    <p:sldId id="261" r:id="rId6"/>
    <p:sldId id="262" r:id="rId7"/>
    <p:sldId id="263" r:id="rId8"/>
    <p:sldId id="269" r:id="rId9"/>
    <p:sldId id="270" r:id="rId10"/>
    <p:sldId id="287" r:id="rId11"/>
    <p:sldId id="274" r:id="rId12"/>
    <p:sldId id="275" r:id="rId13"/>
    <p:sldId id="282"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E9639D4-E3E2-4D34-9284-5A2195B3D0D7}" styleName="Светлый стиль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2" d="100"/>
          <a:sy n="42" d="100"/>
        </p:scale>
        <p:origin x="132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D3695A-4285-4B7D-89B3-F95C592D5F2A}" type="datetimeFigureOut">
              <a:rPr lang="ru-RU" smtClean="0"/>
              <a:t>10.04.2022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EEB174-29C4-4BDA-B6C6-C797C221D3F8}" type="slidenum">
              <a:rPr lang="ru-RU" smtClean="0"/>
              <a:t>‹#›</a:t>
            </a:fld>
            <a:endParaRPr lang="ru-RU"/>
          </a:p>
        </p:txBody>
      </p:sp>
    </p:spTree>
    <p:extLst>
      <p:ext uri="{BB962C8B-B14F-4D97-AF65-F5344CB8AC3E}">
        <p14:creationId xmlns:p14="http://schemas.microsoft.com/office/powerpoint/2010/main" val="41728394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73DA3120-D711-4004-994E-8891604E3ED7}"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864708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5400CEB-4171-493C-82AF-CEB2EB76F39E}"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1174974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1BC00F2-8638-4A78-A805-7BF4D3BE7DA6}"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3734265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9CEC81E-205E-4188-AA0E-3A883888E6C9}" type="datetime1">
              <a:rPr lang="ru-RU" smtClean="0"/>
              <a:t>10.04.2022</a:t>
            </a:fld>
            <a:endParaRPr lang="ru-RU"/>
          </a:p>
        </p:txBody>
      </p:sp>
      <p:sp>
        <p:nvSpPr>
          <p:cNvPr id="6" name="Footer Placeholder 5"/>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7" name="Slide Number Placeholder 6"/>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1706613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251BF0F-122B-45EB-96ED-0F502DE9F7D7}" type="datetime1">
              <a:rPr lang="ru-RU" smtClean="0"/>
              <a:t>10.04.2022</a:t>
            </a:fld>
            <a:endParaRPr lang="ru-RU"/>
          </a:p>
        </p:txBody>
      </p:sp>
      <p:sp>
        <p:nvSpPr>
          <p:cNvPr id="8" name="Footer Placeholder 7"/>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9" name="Slide Number Placeholder 8"/>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2173595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3400C13-7AD8-4A93-8AA1-056064123892}" type="datetime1">
              <a:rPr lang="ru-RU" smtClean="0"/>
              <a:t>10.04.2022</a:t>
            </a:fld>
            <a:endParaRPr lang="ru-RU"/>
          </a:p>
        </p:txBody>
      </p:sp>
      <p:sp>
        <p:nvSpPr>
          <p:cNvPr id="4" name="Footer Placeholder 3"/>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5" name="Slide Number Placeholder 4"/>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448003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8154AE-A398-400D-B51C-A55A28438BFD}" type="datetime1">
              <a:rPr lang="ru-RU" smtClean="0"/>
              <a:t>10.04.2022</a:t>
            </a:fld>
            <a:endParaRPr lang="ru-RU"/>
          </a:p>
        </p:txBody>
      </p:sp>
      <p:sp>
        <p:nvSpPr>
          <p:cNvPr id="3" name="Footer Placeholder 2"/>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4" name="Slide Number Placeholder 3"/>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2755350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BE8CF0F-68C7-4F8B-9D3B-EDD0C58C4E02}" type="datetime1">
              <a:rPr lang="ru-RU" smtClean="0"/>
              <a:t>10.04.2022</a:t>
            </a:fld>
            <a:endParaRPr lang="ru-RU"/>
          </a:p>
        </p:txBody>
      </p:sp>
      <p:sp>
        <p:nvSpPr>
          <p:cNvPr id="6" name="Footer Placeholder 5"/>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7" name="Slide Number Placeholder 6"/>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1353013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5BA5BA0-9DD3-490C-97D7-D4E1E29DDA73}" type="datetime1">
              <a:rPr lang="ru-RU" smtClean="0"/>
              <a:t>10.04.2022</a:t>
            </a:fld>
            <a:endParaRPr lang="ru-RU"/>
          </a:p>
        </p:txBody>
      </p:sp>
      <p:sp>
        <p:nvSpPr>
          <p:cNvPr id="6" name="Footer Placeholder 5"/>
          <p:cNvSpPr>
            <a:spLocks noGrp="1"/>
          </p:cNvSpPr>
          <p:nvPr>
            <p:ph type="ftr" sz="quarter" idx="11"/>
          </p:nvPr>
        </p:nvSpPr>
        <p:spPr>
          <a:xfrm>
            <a:off x="533400" y="6172200"/>
            <a:ext cx="5811724" cy="365125"/>
          </a:xfrm>
        </p:spPr>
        <p:txBody>
          <a:bodyPr/>
          <a:lstStyle/>
          <a:p>
            <a:r>
              <a:rPr lang="ru-RU" smtClean="0"/>
              <a:t>Атаманова Ирина Васильевна, 12 октября 2021</a:t>
            </a:r>
            <a:endParaRPr lang="ru-RU"/>
          </a:p>
        </p:txBody>
      </p:sp>
      <p:sp>
        <p:nvSpPr>
          <p:cNvPr id="7" name="Slide Number Placeholder 6"/>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3074682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F097DE58-B16A-4750-A9EA-C30F40FFA8E3}" type="datetime1">
              <a:rPr lang="ru-RU" smtClean="0"/>
              <a:t>10.04.2022</a:t>
            </a:fld>
            <a:endParaRPr lang="ru-RU"/>
          </a:p>
        </p:txBody>
      </p:sp>
      <p:sp>
        <p:nvSpPr>
          <p:cNvPr id="4" name="Footer Placeholder 3"/>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5" name="Slide Number Placeholder 4"/>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2779865057"/>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097DE58-B16A-4750-A9EA-C30F40FFA8E3}"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858555368"/>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097DE58-B16A-4750-A9EA-C30F40FFA8E3}"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055763867"/>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097DE58-B16A-4750-A9EA-C30F40FFA8E3}"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1655365484"/>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097DE58-B16A-4750-A9EA-C30F40FFA8E3}"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11825528"/>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097DE58-B16A-4750-A9EA-C30F40FFA8E3}"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552485143"/>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0DEADF1-0E63-46CB-BC1A-B72949E62B6A}"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30693997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F445FBA-DC59-437E-B887-D94A8209307C}" type="datetime1">
              <a:rPr lang="ru-RU" smtClean="0"/>
              <a:t>10.04.2022</a:t>
            </a:fld>
            <a:endParaRPr lang="ru-RU"/>
          </a:p>
        </p:txBody>
      </p:sp>
      <p:sp>
        <p:nvSpPr>
          <p:cNvPr id="5" name="Footer Placeholder 4"/>
          <p:cNvSpPr>
            <a:spLocks noGrp="1"/>
          </p:cNvSpPr>
          <p:nvPr>
            <p:ph type="ftr" sz="quarter" idx="11"/>
          </p:nvPr>
        </p:nvSpPr>
        <p:spPr/>
        <p:txBody>
          <a:body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12"/>
          </p:nvPr>
        </p:nvSpPr>
        <p:spPr/>
        <p:txBody>
          <a:bodyPr/>
          <a:lstStyle/>
          <a:p>
            <a:fld id="{FF316CBE-2815-417F-AA65-0BF4727E471A}" type="slidenum">
              <a:rPr lang="ru-RU" smtClean="0"/>
              <a:t>‹#›</a:t>
            </a:fld>
            <a:endParaRPr lang="ru-RU"/>
          </a:p>
        </p:txBody>
      </p:sp>
    </p:spTree>
    <p:extLst>
      <p:ext uri="{BB962C8B-B14F-4D97-AF65-F5344CB8AC3E}">
        <p14:creationId xmlns:p14="http://schemas.microsoft.com/office/powerpoint/2010/main" val="283486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097DE58-B16A-4750-A9EA-C30F40FFA8E3}" type="datetime1">
              <a:rPr lang="ru-RU" smtClean="0"/>
              <a:t>10.04.2022</a:t>
            </a:fld>
            <a:endParaRPr lang="ru-RU"/>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r>
              <a:rPr lang="ru-RU" smtClean="0"/>
              <a:t>Атаманова Ирина Васильевна, 12 октября 2021</a:t>
            </a:r>
            <a:endParaRPr lang="ru-RU"/>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FF316CBE-2815-417F-AA65-0BF4727E471A}" type="slidenum">
              <a:rPr lang="ru-RU" smtClean="0"/>
              <a:t>‹#›</a:t>
            </a:fld>
            <a:endParaRPr lang="ru-RU"/>
          </a:p>
        </p:txBody>
      </p:sp>
    </p:spTree>
    <p:extLst>
      <p:ext uri="{BB962C8B-B14F-4D97-AF65-F5344CB8AC3E}">
        <p14:creationId xmlns:p14="http://schemas.microsoft.com/office/powerpoint/2010/main" val="3072474802"/>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hf hdr="0" dt="0"/>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7584" y="260648"/>
            <a:ext cx="7772400" cy="3528392"/>
          </a:xfrm>
        </p:spPr>
        <p:txBody>
          <a:bodyPr>
            <a:normAutofit/>
          </a:bodyPr>
          <a:lstStyle/>
          <a:p>
            <a:r>
              <a:rPr lang="ru-RU" dirty="0" smtClean="0">
                <a:latin typeface="Times New Roman" panose="02020603050405020304" pitchFamily="18" charset="0"/>
                <a:cs typeface="Times New Roman" panose="02020603050405020304" pitchFamily="18" charset="0"/>
              </a:rPr>
              <a:t>Русский язык. Структура ЕГЭ – 2022. Новые задания. Проблемы. Пути решения.</a:t>
            </a:r>
            <a:endParaRPr lang="ru-RU"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2627784" y="4941168"/>
            <a:ext cx="6400800" cy="1752600"/>
          </a:xfrm>
        </p:spPr>
        <p:txBody>
          <a:bodyPr>
            <a:normAutofit/>
          </a:bodyPr>
          <a:lstStyle/>
          <a:p>
            <a:pPr algn="r"/>
            <a:endParaRPr lang="ru-RU" dirty="0" smtClean="0">
              <a:solidFill>
                <a:schemeClr val="tx1"/>
              </a:solidFill>
            </a:endParaRPr>
          </a:p>
          <a:p>
            <a:pPr algn="r"/>
            <a:r>
              <a:rPr lang="ru-RU" dirty="0" smtClean="0">
                <a:solidFill>
                  <a:schemeClr val="tx1"/>
                </a:solidFill>
                <a:latin typeface="Times New Roman" panose="02020603050405020304" pitchFamily="18" charset="0"/>
                <a:cs typeface="Times New Roman" panose="02020603050405020304" pitchFamily="18" charset="0"/>
              </a:rPr>
              <a:t>Учитель русского языка и литературы </a:t>
            </a:r>
          </a:p>
          <a:p>
            <a:pPr algn="r"/>
            <a:r>
              <a:rPr lang="ru-RU" dirty="0" smtClean="0">
                <a:solidFill>
                  <a:schemeClr val="tx1"/>
                </a:solidFill>
                <a:latin typeface="Times New Roman" panose="02020603050405020304" pitchFamily="18" charset="0"/>
                <a:cs typeface="Times New Roman" panose="02020603050405020304" pitchFamily="18" charset="0"/>
              </a:rPr>
              <a:t>МОУ СОШ №2</a:t>
            </a:r>
            <a:r>
              <a:rPr lang="en-US" dirty="0" smtClean="0">
                <a:solidFill>
                  <a:schemeClr val="tx1"/>
                </a:solidFill>
                <a:latin typeface="Times New Roman" panose="02020603050405020304" pitchFamily="18" charset="0"/>
                <a:cs typeface="Times New Roman" panose="02020603050405020304" pitchFamily="18" charset="0"/>
              </a:rPr>
              <a:t> </a:t>
            </a:r>
            <a:r>
              <a:rPr lang="ru-RU" dirty="0" smtClean="0">
                <a:solidFill>
                  <a:schemeClr val="tx1"/>
                </a:solidFill>
                <a:latin typeface="Times New Roman" panose="02020603050405020304" pitchFamily="18" charset="0"/>
                <a:cs typeface="Times New Roman" panose="02020603050405020304" pitchFamily="18" charset="0"/>
              </a:rPr>
              <a:t>ст. Григорополисской</a:t>
            </a:r>
            <a:endParaRPr lang="ru-RU" dirty="0">
              <a:solidFill>
                <a:schemeClr val="tx1"/>
              </a:solidFill>
              <a:latin typeface="Times New Roman" panose="02020603050405020304" pitchFamily="18" charset="0"/>
              <a:cs typeface="Times New Roman" panose="02020603050405020304" pitchFamily="18" charset="0"/>
            </a:endParaRPr>
          </a:p>
          <a:p>
            <a:pPr algn="r"/>
            <a:r>
              <a:rPr lang="ru-RU" dirty="0" smtClean="0">
                <a:solidFill>
                  <a:schemeClr val="tx1"/>
                </a:solidFill>
                <a:latin typeface="Times New Roman" panose="02020603050405020304" pitchFamily="18" charset="0"/>
                <a:cs typeface="Times New Roman" panose="02020603050405020304" pitchFamily="18" charset="0"/>
              </a:rPr>
              <a:t>Гончарова И.В. </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1345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sus\Desktop\img0.jpg"/>
          <p:cNvPicPr>
            <a:picLocks noChangeAspect="1" noChangeArrowheads="1"/>
          </p:cNvPicPr>
          <p:nvPr/>
        </p:nvPicPr>
        <p:blipFill rotWithShape="1">
          <a:blip r:embed="rId2">
            <a:extLst>
              <a:ext uri="{28A0092B-C50C-407E-A947-70E740481C1C}">
                <a14:useLocalDpi xmlns:a14="http://schemas.microsoft.com/office/drawing/2010/main" val="0"/>
              </a:ext>
            </a:extLst>
          </a:blip>
          <a:srcRect l="52744" t="53364" r="7322" b="6951"/>
          <a:stretch/>
        </p:blipFill>
        <p:spPr bwMode="auto">
          <a:xfrm>
            <a:off x="5148064" y="188640"/>
            <a:ext cx="3816424" cy="292494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27709" y="2924944"/>
            <a:ext cx="10283379" cy="1524000"/>
          </a:xfrm>
        </p:spPr>
        <p:txBody>
          <a:bodyPr>
            <a:normAutofit/>
          </a:bodyPr>
          <a:lstStyle/>
          <a:p>
            <a:r>
              <a:rPr lang="ru-RU" sz="4000" dirty="0" smtClean="0">
                <a:latin typeface="Times New Roman" panose="02020603050405020304" pitchFamily="18" charset="0"/>
                <a:cs typeface="Times New Roman" panose="02020603050405020304" pitchFamily="18" charset="0"/>
              </a:rPr>
              <a:t>ЕГЭ за лето сильно изменился</a:t>
            </a:r>
            <a:endParaRPr lang="ru-RU" sz="40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3"/>
          <a:srcRect l="4774" t="3804" r="59799" b="59450"/>
          <a:stretch/>
        </p:blipFill>
        <p:spPr>
          <a:xfrm>
            <a:off x="107504" y="4221088"/>
            <a:ext cx="3384376" cy="2520280"/>
          </a:xfrm>
          <a:prstGeom prst="rect">
            <a:avLst/>
          </a:prstGeom>
        </p:spPr>
      </p:pic>
    </p:spTree>
    <p:extLst>
      <p:ext uri="{BB962C8B-B14F-4D97-AF65-F5344CB8AC3E}">
        <p14:creationId xmlns:p14="http://schemas.microsoft.com/office/powerpoint/2010/main" val="11076721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48680"/>
            <a:ext cx="9144000" cy="6106690"/>
          </a:xfrm>
        </p:spPr>
        <p:txBody>
          <a:bodyPr>
            <a:normAutofit fontScale="90000"/>
          </a:bodyPr>
          <a:lstStyle/>
          <a:p>
            <a:pPr algn="l"/>
            <a:r>
              <a:rPr lang="ru-RU" sz="3100" b="1" i="0" dirty="0" smtClean="0">
                <a:effectLst/>
                <a:latin typeface="TT Firs Neue"/>
              </a:rPr>
              <a:t>           </a:t>
            </a:r>
            <a:r>
              <a:rPr lang="ru-RU" sz="3100" b="1" i="0" dirty="0" smtClean="0">
                <a:effectLst/>
                <a:latin typeface="Times New Roman" panose="02020603050405020304" pitchFamily="18" charset="0"/>
                <a:cs typeface="Times New Roman" panose="02020603050405020304" pitchFamily="18" charset="0"/>
              </a:rPr>
              <a:t>      Количество заданий в ЕГЭ </a:t>
            </a:r>
            <a:br>
              <a:rPr lang="ru-RU" sz="3100" b="1" i="0" dirty="0" smtClean="0">
                <a:effectLst/>
                <a:latin typeface="Times New Roman" panose="02020603050405020304" pitchFamily="18" charset="0"/>
                <a:cs typeface="Times New Roman" panose="02020603050405020304" pitchFamily="18" charset="0"/>
              </a:rPr>
            </a:br>
            <a:r>
              <a:rPr lang="ru-RU" sz="3100" b="1" dirty="0">
                <a:latin typeface="Times New Roman" panose="02020603050405020304" pitchFamily="18" charset="0"/>
                <a:cs typeface="Times New Roman" panose="02020603050405020304" pitchFamily="18" charset="0"/>
              </a:rPr>
              <a:t> </a:t>
            </a:r>
            <a:r>
              <a:rPr lang="ru-RU" sz="3100" b="1" dirty="0" smtClean="0">
                <a:latin typeface="Times New Roman" panose="02020603050405020304" pitchFamily="18" charset="0"/>
                <a:cs typeface="Times New Roman" panose="02020603050405020304" pitchFamily="18" charset="0"/>
              </a:rPr>
              <a:t>                     </a:t>
            </a:r>
            <a:r>
              <a:rPr lang="ru-RU" sz="3100" b="1" i="0" dirty="0" smtClean="0">
                <a:effectLst/>
                <a:latin typeface="Times New Roman" panose="02020603050405020304" pitchFamily="18" charset="0"/>
                <a:cs typeface="Times New Roman" panose="02020603050405020304" pitchFamily="18" charset="0"/>
              </a:rPr>
              <a:t>по русскому в 2022</a:t>
            </a:r>
            <a:br>
              <a:rPr lang="ru-RU" sz="3100" b="1" i="0" dirty="0" smtClean="0">
                <a:effectLst/>
                <a:latin typeface="Times New Roman" panose="02020603050405020304" pitchFamily="18" charset="0"/>
                <a:cs typeface="Times New Roman" panose="02020603050405020304" pitchFamily="18" charset="0"/>
              </a:rPr>
            </a:br>
            <a:r>
              <a:rPr lang="ru-RU" sz="3100" b="1" i="0" dirty="0" smtClean="0">
                <a:effectLst/>
                <a:latin typeface="Times New Roman" panose="02020603050405020304" pitchFamily="18" charset="0"/>
                <a:cs typeface="Times New Roman" panose="02020603050405020304" pitchFamily="18" charset="0"/>
              </a:rPr>
              <a:t/>
            </a:r>
            <a:br>
              <a:rPr lang="ru-RU" sz="3100" b="1" i="0" dirty="0" smtClean="0">
                <a:effectLst/>
                <a:latin typeface="Times New Roman" panose="02020603050405020304" pitchFamily="18" charset="0"/>
                <a:cs typeface="Times New Roman" panose="02020603050405020304" pitchFamily="18" charset="0"/>
              </a:rPr>
            </a:br>
            <a:r>
              <a:rPr lang="ru-RU" sz="3100" b="0" i="0" dirty="0" smtClean="0">
                <a:effectLst/>
                <a:latin typeface="Times New Roman" panose="02020603050405020304" pitchFamily="18" charset="0"/>
                <a:cs typeface="Times New Roman" panose="02020603050405020304" pitchFamily="18" charset="0"/>
              </a:rPr>
              <a:t>Количество заданий, по сравнению с прошлым годом, в ЕГЭ по русскому 2022 не изменилось. </a:t>
            </a:r>
            <a:r>
              <a:rPr lang="ru-RU" sz="3100" dirty="0">
                <a:latin typeface="Times New Roman" panose="02020603050405020304" pitchFamily="18" charset="0"/>
                <a:cs typeface="Times New Roman" panose="02020603050405020304" pitchFamily="18" charset="0"/>
              </a:rPr>
              <a:t/>
            </a:r>
            <a:br>
              <a:rPr lang="ru-RU" sz="3100" dirty="0">
                <a:latin typeface="Times New Roman" panose="02020603050405020304" pitchFamily="18" charset="0"/>
                <a:cs typeface="Times New Roman" panose="02020603050405020304" pitchFamily="18" charset="0"/>
              </a:rPr>
            </a:br>
            <a:r>
              <a:rPr lang="ru-RU" sz="3100" b="0" i="0" dirty="0" smtClean="0">
                <a:effectLst/>
                <a:latin typeface="Times New Roman" panose="02020603050405020304" pitchFamily="18" charset="0"/>
                <a:cs typeface="Times New Roman" panose="02020603050405020304" pitchFamily="18" charset="0"/>
              </a:rPr>
              <a:t>Вариант состоит из 26 тестовых заданий и одного задания на сочинение по прочитанному тексту. При этом, первые три номера были заменены другими.</a:t>
            </a:r>
            <a:br>
              <a:rPr lang="ru-RU" sz="3100" b="0" i="0" dirty="0" smtClean="0">
                <a:effectLst/>
                <a:latin typeface="Times New Roman" panose="02020603050405020304" pitchFamily="18" charset="0"/>
                <a:cs typeface="Times New Roman" panose="02020603050405020304" pitchFamily="18" charset="0"/>
              </a:rPr>
            </a:br>
            <a:r>
              <a:rPr lang="ru-RU" sz="3100" b="0" i="0" dirty="0" smtClean="0">
                <a:effectLst/>
                <a:latin typeface="Times New Roman" panose="02020603050405020304" pitchFamily="18" charset="0"/>
                <a:cs typeface="Times New Roman" panose="02020603050405020304" pitchFamily="18" charset="0"/>
              </a:rPr>
              <a:t>Максимальный первичный балл также изменился. Теперь за правильное выполнение варианта можно</a:t>
            </a:r>
            <a:br>
              <a:rPr lang="ru-RU" sz="3100" b="0" i="0" dirty="0" smtClean="0">
                <a:effectLst/>
                <a:latin typeface="Times New Roman" panose="02020603050405020304" pitchFamily="18" charset="0"/>
                <a:cs typeface="Times New Roman" panose="02020603050405020304" pitchFamily="18" charset="0"/>
              </a:rPr>
            </a:br>
            <a:r>
              <a:rPr lang="ru-RU" sz="3100" b="0" i="0" dirty="0" smtClean="0">
                <a:effectLst/>
                <a:latin typeface="Times New Roman" panose="02020603050405020304" pitchFamily="18" charset="0"/>
                <a:cs typeface="Times New Roman" panose="02020603050405020304" pitchFamily="18" charset="0"/>
              </a:rPr>
              <a:t>получить 58 баллов (вместо 59).</a:t>
            </a:r>
            <a:r>
              <a:rPr lang="ru-RU" b="0" i="0" dirty="0" smtClean="0">
                <a:solidFill>
                  <a:srgbClr val="331F15"/>
                </a:solidFill>
                <a:effectLst/>
                <a:latin typeface="TT Firs Neue"/>
              </a:rPr>
              <a:t/>
            </a:r>
            <a:br>
              <a:rPr lang="ru-RU" b="0" i="0" dirty="0" smtClean="0">
                <a:solidFill>
                  <a:srgbClr val="331F15"/>
                </a:solidFill>
                <a:effectLst/>
                <a:latin typeface="TT Firs Neue"/>
              </a:rPr>
            </a:br>
            <a:endParaRPr lang="ru-RU" dirty="0"/>
          </a:p>
        </p:txBody>
      </p:sp>
    </p:spTree>
    <p:extLst>
      <p:ext uri="{BB962C8B-B14F-4D97-AF65-F5344CB8AC3E}">
        <p14:creationId xmlns:p14="http://schemas.microsoft.com/office/powerpoint/2010/main" val="23677989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78698"/>
          </a:xfrm>
        </p:spPr>
        <p:txBody>
          <a:bodyPr>
            <a:normAutofit/>
          </a:bodyPr>
          <a:lstStyle/>
          <a:p>
            <a:pPr algn="l"/>
            <a:r>
              <a:rPr lang="ru-RU" sz="2800" b="1" i="0" dirty="0" smtClean="0">
                <a:effectLst/>
                <a:latin typeface="TT Firs Neue"/>
              </a:rPr>
              <a:t>                     Новое задание №1</a:t>
            </a:r>
            <a:br>
              <a:rPr lang="ru-RU" sz="2800" b="1" i="0" dirty="0" smtClean="0">
                <a:effectLst/>
                <a:latin typeface="TT Firs Neue"/>
              </a:rPr>
            </a:br>
            <a:r>
              <a:rPr lang="ru-RU" sz="2800" b="0" i="0" dirty="0" smtClean="0">
                <a:effectLst/>
                <a:latin typeface="TT Firs Neue"/>
              </a:rPr>
              <a:t>Как и в прошлые годы, задания №1-3 ЕГЭ по русскому в 2022 относятся к небольшому отрывку текста. </a:t>
            </a:r>
            <a:br>
              <a:rPr lang="ru-RU" sz="2800" b="0" i="0" dirty="0" smtClean="0">
                <a:effectLst/>
                <a:latin typeface="TT Firs Neue"/>
              </a:rPr>
            </a:br>
            <a:r>
              <a:rPr lang="ru-RU" sz="2800" dirty="0">
                <a:latin typeface="TT Firs Neue"/>
              </a:rPr>
              <a:t/>
            </a:r>
            <a:br>
              <a:rPr lang="ru-RU" sz="2800" dirty="0">
                <a:latin typeface="TT Firs Neue"/>
              </a:rPr>
            </a:br>
            <a:r>
              <a:rPr lang="ru-RU" sz="2800" b="0" i="0" dirty="0" smtClean="0">
                <a:effectLst/>
                <a:latin typeface="TT Firs Neue"/>
              </a:rPr>
              <a:t>С 2022 года дается фрагмент не только научного, но и любого другого стиля. Это связано с изменением типа задания: вместо понимания текста теперь проверяются способности выпускников </a:t>
            </a:r>
            <a:r>
              <a:rPr lang="ru-RU" sz="2800" b="0" i="0" u="sng" dirty="0" smtClean="0">
                <a:effectLst/>
                <a:latin typeface="TT Firs Neue"/>
              </a:rPr>
              <a:t>к стилистическому анализу.</a:t>
            </a:r>
            <a:r>
              <a:rPr lang="ru-RU" sz="2800" b="0" i="0" u="sng" dirty="0" smtClean="0">
                <a:solidFill>
                  <a:srgbClr val="331F15"/>
                </a:solidFill>
                <a:effectLst/>
                <a:latin typeface="TT Firs Neue"/>
              </a:rPr>
              <a:t/>
            </a:r>
            <a:br>
              <a:rPr lang="ru-RU" sz="2800" b="0" i="0" u="sng" dirty="0" smtClean="0">
                <a:solidFill>
                  <a:srgbClr val="331F15"/>
                </a:solidFill>
                <a:effectLst/>
                <a:latin typeface="TT Firs Neue"/>
              </a:rPr>
            </a:br>
            <a:endParaRPr lang="ru-RU" sz="2800" u="sng" dirty="0"/>
          </a:p>
        </p:txBody>
      </p:sp>
    </p:spTree>
    <p:extLst>
      <p:ext uri="{BB962C8B-B14F-4D97-AF65-F5344CB8AC3E}">
        <p14:creationId xmlns:p14="http://schemas.microsoft.com/office/powerpoint/2010/main" val="39421588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679302"/>
            <a:ext cx="8229600" cy="6178698"/>
          </a:xfrm>
        </p:spPr>
        <p:txBody>
          <a:bodyPr>
            <a:normAutofit fontScale="90000"/>
          </a:bodyPr>
          <a:lstStyle/>
          <a:p>
            <a:pPr algn="l"/>
            <a:r>
              <a:rPr lang="ru-RU" sz="3200" b="1" i="0" dirty="0" smtClean="0">
                <a:effectLst/>
                <a:latin typeface="TT Firs Neue"/>
              </a:rPr>
              <a:t>Разбор 1 задания ЕГЭ по русскому</a:t>
            </a:r>
            <a:br>
              <a:rPr lang="ru-RU" sz="3200" b="1" i="0" dirty="0" smtClean="0">
                <a:effectLst/>
                <a:latin typeface="TT Firs Neue"/>
              </a:rPr>
            </a:br>
            <a:r>
              <a:rPr lang="ru-RU" sz="3200" b="1" i="0" dirty="0" smtClean="0">
                <a:effectLst/>
                <a:latin typeface="TT Firs Neue"/>
              </a:rPr>
              <a:t/>
            </a:r>
            <a:br>
              <a:rPr lang="ru-RU" sz="3200" b="1" i="0" dirty="0" smtClean="0">
                <a:effectLst/>
                <a:latin typeface="TT Firs Neue"/>
              </a:rPr>
            </a:br>
            <a:r>
              <a:rPr lang="ru-RU" sz="3200" b="0" i="0" dirty="0" smtClean="0">
                <a:effectLst/>
                <a:latin typeface="TT Firs Neue"/>
              </a:rPr>
              <a:t>Для выполнения задания №1 ЕГЭ по русскому 2022 необходимо помнить, какие языковые средства существуют, на что они влияют и к какому типу текста относятся. Это пригодится также и для задания №26</a:t>
            </a:r>
            <a:r>
              <a:rPr lang="ru-RU" dirty="0">
                <a:latin typeface="TT Firs Neue"/>
              </a:rPr>
              <a:t>.</a:t>
            </a:r>
            <a:br>
              <a:rPr lang="ru-RU" dirty="0">
                <a:latin typeface="TT Firs Neue"/>
              </a:rPr>
            </a:br>
            <a:r>
              <a:rPr lang="ru-RU" sz="3200" b="0" i="0" dirty="0" smtClean="0">
                <a:effectLst/>
                <a:latin typeface="TT Firs Neue"/>
              </a:rPr>
              <a:t/>
            </a:r>
            <a:br>
              <a:rPr lang="ru-RU" sz="3200" b="0" i="0" dirty="0" smtClean="0">
                <a:effectLst/>
                <a:latin typeface="TT Firs Neue"/>
              </a:rPr>
            </a:br>
            <a:r>
              <a:rPr lang="ru-RU" sz="3200" b="0" i="0" dirty="0" smtClean="0">
                <a:effectLst/>
                <a:latin typeface="TT Firs Neue"/>
              </a:rPr>
              <a:t>необходимо понимать цель, которую преследует автор при написании текста.</a:t>
            </a:r>
            <a:r>
              <a:rPr lang="ru-RU" sz="3200" b="0" i="0" dirty="0" smtClean="0">
                <a:solidFill>
                  <a:srgbClr val="331F15"/>
                </a:solidFill>
                <a:effectLst/>
                <a:latin typeface="TT Firs Neue"/>
              </a:rPr>
              <a:t/>
            </a:r>
            <a:br>
              <a:rPr lang="ru-RU" sz="3200" b="0" i="0" dirty="0" smtClean="0">
                <a:solidFill>
                  <a:srgbClr val="331F15"/>
                </a:solidFill>
                <a:effectLst/>
                <a:latin typeface="TT Firs Neue"/>
              </a:rPr>
            </a:br>
            <a:r>
              <a:rPr lang="ru-RU" sz="3200" dirty="0" smtClean="0"/>
              <a:t/>
            </a:r>
            <a:br>
              <a:rPr lang="ru-RU" sz="3200" dirty="0" smtClean="0"/>
            </a:br>
            <a:endParaRPr lang="ru-RU" sz="3200" dirty="0"/>
          </a:p>
        </p:txBody>
      </p:sp>
    </p:spTree>
    <p:extLst>
      <p:ext uri="{BB962C8B-B14F-4D97-AF65-F5344CB8AC3E}">
        <p14:creationId xmlns:p14="http://schemas.microsoft.com/office/powerpoint/2010/main" val="17626784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50706"/>
          </a:xfrm>
        </p:spPr>
        <p:txBody>
          <a:bodyPr/>
          <a:lstStyle/>
          <a:p>
            <a:endParaRPr lang="ru-RU" dirty="0"/>
          </a:p>
        </p:txBody>
      </p:sp>
      <p:pic>
        <p:nvPicPr>
          <p:cNvPr id="1026" name="Picture 2" descr="C:\Users\asus\Desktop\Снимок экрана 2021-09-21 в 16.25.5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50709"/>
            <a:ext cx="7591705" cy="6698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86679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ижний колонтитул 2"/>
          <p:cNvSpPr>
            <a:spLocks noGrp="1"/>
          </p:cNvSpPr>
          <p:nvPr>
            <p:ph type="ftr" sz="quarter" idx="11"/>
          </p:nvPr>
        </p:nvSpPr>
        <p:spPr/>
        <p:txBody>
          <a:bodyPr/>
          <a:lstStyle/>
          <a:p>
            <a:r>
              <a:rPr lang="ru-RU" smtClean="0"/>
              <a:t>Атаманова Ирина Васильевна, 12 октября 2021</a:t>
            </a:r>
            <a:endParaRPr lang="ru-RU"/>
          </a:p>
        </p:txBody>
      </p:sp>
      <p:pic>
        <p:nvPicPr>
          <p:cNvPr id="2050" name="Picture 2" descr="C:\Users\asus\Desktop\Снимок экрана 2021-09-21 в 16.26.1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651" y="19713"/>
            <a:ext cx="8153411" cy="6741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1744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06690"/>
          </a:xfrm>
        </p:spPr>
        <p:txBody>
          <a:bodyPr>
            <a:normAutofit fontScale="90000"/>
          </a:bodyPr>
          <a:lstStyle/>
          <a:p>
            <a:pPr algn="l"/>
            <a:r>
              <a:rPr lang="ru-RU" sz="4000" b="1" i="0" dirty="0" smtClean="0">
                <a:solidFill>
                  <a:srgbClr val="331F15"/>
                </a:solidFill>
                <a:effectLst/>
                <a:latin typeface="TT Firs Neue"/>
              </a:rPr>
              <a:t/>
            </a:r>
            <a:br>
              <a:rPr lang="ru-RU" sz="4000" b="1" i="0" dirty="0" smtClean="0">
                <a:solidFill>
                  <a:srgbClr val="331F15"/>
                </a:solidFill>
                <a:effectLst/>
                <a:latin typeface="TT Firs Neue"/>
              </a:rPr>
            </a:br>
            <a:r>
              <a:rPr lang="ru-RU" sz="4000" b="0" i="0" dirty="0" smtClean="0">
                <a:effectLst/>
                <a:latin typeface="TT Firs Neue"/>
              </a:rPr>
              <a:t>Задание №16 всегда приносило два самых легких балла в разделе пунктуации. Видимо, составители экзамена тоже это поняли. Поэтому в ЕГЭ по русскому 2022 года это задание приносит только один балл, а вот подходящих предложений, вместо двух, может быть неограниченное количество.</a:t>
            </a:r>
            <a:br>
              <a:rPr lang="ru-RU" sz="4000" b="0" i="0" dirty="0" smtClean="0">
                <a:effectLst/>
                <a:latin typeface="TT Firs Neue"/>
              </a:rPr>
            </a:br>
            <a:endParaRPr lang="ru-RU" dirty="0"/>
          </a:p>
        </p:txBody>
      </p:sp>
    </p:spTree>
    <p:extLst>
      <p:ext uri="{BB962C8B-B14F-4D97-AF65-F5344CB8AC3E}">
        <p14:creationId xmlns:p14="http://schemas.microsoft.com/office/powerpoint/2010/main" val="31970063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94722"/>
          </a:xfrm>
        </p:spPr>
        <p:txBody>
          <a:bodyPr>
            <a:normAutofit/>
          </a:bodyPr>
          <a:lstStyle/>
          <a:p>
            <a:endParaRPr lang="ru-RU" sz="2800" dirty="0"/>
          </a:p>
        </p:txBody>
      </p:sp>
      <p:pic>
        <p:nvPicPr>
          <p:cNvPr id="3074" name="Picture 2" descr="C:\Users\asus\Desktop\Снимок экрана 2021-09-21 в 17.04.5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8720"/>
            <a:ext cx="9144000" cy="4152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5339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19872" y="0"/>
            <a:ext cx="3352797" cy="1524000"/>
          </a:xfrm>
        </p:spPr>
        <p:txBody>
          <a:bodyPr/>
          <a:lstStyle/>
          <a:p>
            <a:r>
              <a:rPr lang="ru-RU" dirty="0" smtClean="0"/>
              <a:t>К1, к2, К3</a:t>
            </a: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3726481029"/>
              </p:ext>
            </p:extLst>
          </p:nvPr>
        </p:nvGraphicFramePr>
        <p:xfrm>
          <a:off x="1468757" y="1412776"/>
          <a:ext cx="6096000" cy="4184250"/>
        </p:xfrm>
        <a:graphic>
          <a:graphicData uri="http://schemas.openxmlformats.org/drawingml/2006/table">
            <a:tbl>
              <a:tblPr firstRow="1" bandRow="1">
                <a:tableStyleId>{2D5ABB26-0587-4C30-8999-92F81FD0307C}</a:tableStyleId>
              </a:tblPr>
              <a:tblGrid>
                <a:gridCol w="6096000">
                  <a:extLst>
                    <a:ext uri="{9D8B030D-6E8A-4147-A177-3AD203B41FA5}">
                      <a16:colId xmlns:a16="http://schemas.microsoft.com/office/drawing/2014/main" val="1139588524"/>
                    </a:ext>
                  </a:extLst>
                </a:gridCol>
              </a:tblGrid>
              <a:tr h="506310">
                <a:tc>
                  <a:txBody>
                    <a:bodyPr/>
                    <a:lstStyle/>
                    <a:p>
                      <a:r>
                        <a:rPr lang="ru-RU" dirty="0" smtClean="0"/>
                        <a:t>Проблема</a:t>
                      </a:r>
                      <a:r>
                        <a:rPr lang="ru-RU" baseline="0" dirty="0" smtClean="0"/>
                        <a:t> </a:t>
                      </a:r>
                      <a:endParaRPr lang="ru-RU" dirty="0"/>
                    </a:p>
                  </a:txBody>
                  <a:tcPr/>
                </a:tc>
                <a:extLst>
                  <a:ext uri="{0D108BD9-81ED-4DB2-BD59-A6C34878D82A}">
                    <a16:rowId xmlns:a16="http://schemas.microsoft.com/office/drawing/2014/main" val="3095586659"/>
                  </a:ext>
                </a:extLst>
              </a:tr>
              <a:tr h="506310">
                <a:tc>
                  <a:txBody>
                    <a:bodyPr/>
                    <a:lstStyle/>
                    <a:p>
                      <a:r>
                        <a:rPr lang="ru-RU" dirty="0" smtClean="0"/>
                        <a:t>Логический</a:t>
                      </a:r>
                      <a:r>
                        <a:rPr lang="ru-RU" baseline="0" dirty="0" smtClean="0"/>
                        <a:t> переход к первому примеру</a:t>
                      </a:r>
                      <a:endParaRPr lang="ru-RU" dirty="0"/>
                    </a:p>
                  </a:txBody>
                  <a:tcPr/>
                </a:tc>
                <a:extLst>
                  <a:ext uri="{0D108BD9-81ED-4DB2-BD59-A6C34878D82A}">
                    <a16:rowId xmlns:a16="http://schemas.microsoft.com/office/drawing/2014/main" val="2924543034"/>
                  </a:ext>
                </a:extLst>
              </a:tr>
              <a:tr h="506310">
                <a:tc>
                  <a:txBody>
                    <a:bodyPr/>
                    <a:lstStyle/>
                    <a:p>
                      <a:r>
                        <a:rPr lang="ru-RU" dirty="0" smtClean="0"/>
                        <a:t>Первый</a:t>
                      </a:r>
                      <a:r>
                        <a:rPr lang="ru-RU" baseline="0" dirty="0" smtClean="0"/>
                        <a:t> </a:t>
                      </a:r>
                      <a:r>
                        <a:rPr lang="ru-RU" dirty="0" smtClean="0"/>
                        <a:t>пример-иллюстрация и пояснение к нему</a:t>
                      </a:r>
                      <a:endParaRPr lang="ru-RU" dirty="0"/>
                    </a:p>
                  </a:txBody>
                  <a:tcPr/>
                </a:tc>
                <a:extLst>
                  <a:ext uri="{0D108BD9-81ED-4DB2-BD59-A6C34878D82A}">
                    <a16:rowId xmlns:a16="http://schemas.microsoft.com/office/drawing/2014/main" val="265707887"/>
                  </a:ext>
                </a:extLst>
              </a:tr>
              <a:tr h="506310">
                <a:tc>
                  <a:txBody>
                    <a:bodyPr/>
                    <a:lstStyle/>
                    <a:p>
                      <a:r>
                        <a:rPr lang="ru-RU" dirty="0" smtClean="0"/>
                        <a:t>Логический переход (связка)</a:t>
                      </a:r>
                      <a:endParaRPr lang="ru-RU" dirty="0"/>
                    </a:p>
                  </a:txBody>
                  <a:tcPr/>
                </a:tc>
                <a:extLst>
                  <a:ext uri="{0D108BD9-81ED-4DB2-BD59-A6C34878D82A}">
                    <a16:rowId xmlns:a16="http://schemas.microsoft.com/office/drawing/2014/main" val="32378927"/>
                  </a:ext>
                </a:extLst>
              </a:tr>
              <a:tr h="506310">
                <a:tc>
                  <a:txBody>
                    <a:bodyPr/>
                    <a:lstStyle/>
                    <a:p>
                      <a:r>
                        <a:rPr lang="ru-RU" dirty="0" smtClean="0"/>
                        <a:t>Второй пример-иллюстрация и пояснение к нему</a:t>
                      </a:r>
                      <a:endParaRPr lang="ru-RU" dirty="0"/>
                    </a:p>
                  </a:txBody>
                  <a:tcPr/>
                </a:tc>
                <a:extLst>
                  <a:ext uri="{0D108BD9-81ED-4DB2-BD59-A6C34878D82A}">
                    <a16:rowId xmlns:a16="http://schemas.microsoft.com/office/drawing/2014/main" val="3210844204"/>
                  </a:ext>
                </a:extLst>
              </a:tr>
              <a:tr h="506310">
                <a:tc>
                  <a:txBody>
                    <a:bodyPr/>
                    <a:lstStyle/>
                    <a:p>
                      <a:r>
                        <a:rPr lang="ru-RU" dirty="0" smtClean="0"/>
                        <a:t>Указана и проанализирована</a:t>
                      </a:r>
                      <a:r>
                        <a:rPr lang="ru-RU" baseline="0" dirty="0" smtClean="0"/>
                        <a:t> </a:t>
                      </a:r>
                      <a:r>
                        <a:rPr lang="ru-RU" dirty="0" smtClean="0"/>
                        <a:t>смысловая</a:t>
                      </a:r>
                      <a:r>
                        <a:rPr lang="ru-RU" baseline="0" dirty="0" smtClean="0"/>
                        <a:t> связь между примерами</a:t>
                      </a:r>
                      <a:endParaRPr lang="ru-RU" dirty="0"/>
                    </a:p>
                  </a:txBody>
                  <a:tcPr/>
                </a:tc>
                <a:extLst>
                  <a:ext uri="{0D108BD9-81ED-4DB2-BD59-A6C34878D82A}">
                    <a16:rowId xmlns:a16="http://schemas.microsoft.com/office/drawing/2014/main" val="664306094"/>
                  </a:ext>
                </a:extLst>
              </a:tr>
              <a:tr h="506310">
                <a:tc>
                  <a:txBody>
                    <a:bodyPr/>
                    <a:lstStyle/>
                    <a:p>
                      <a:r>
                        <a:rPr lang="ru-RU" dirty="0" smtClean="0"/>
                        <a:t>Позиция</a:t>
                      </a:r>
                      <a:r>
                        <a:rPr lang="ru-RU" baseline="0" dirty="0" smtClean="0"/>
                        <a:t> автора</a:t>
                      </a:r>
                      <a:endParaRPr lang="ru-RU" dirty="0"/>
                    </a:p>
                  </a:txBody>
                  <a:tcPr/>
                </a:tc>
                <a:extLst>
                  <a:ext uri="{0D108BD9-81ED-4DB2-BD59-A6C34878D82A}">
                    <a16:rowId xmlns:a16="http://schemas.microsoft.com/office/drawing/2014/main" val="1806089341"/>
                  </a:ext>
                </a:extLst>
              </a:tr>
              <a:tr h="506310">
                <a:tc>
                  <a:txBody>
                    <a:bodyPr/>
                    <a:lstStyle/>
                    <a:p>
                      <a:endParaRPr lang="ru-RU" dirty="0"/>
                    </a:p>
                  </a:txBody>
                  <a:tcPr/>
                </a:tc>
                <a:extLst>
                  <a:ext uri="{0D108BD9-81ED-4DB2-BD59-A6C34878D82A}">
                    <a16:rowId xmlns:a16="http://schemas.microsoft.com/office/drawing/2014/main" val="2725553943"/>
                  </a:ext>
                </a:extLst>
              </a:tr>
            </a:tbl>
          </a:graphicData>
        </a:graphic>
      </p:graphicFrame>
    </p:spTree>
    <p:extLst>
      <p:ext uri="{BB962C8B-B14F-4D97-AF65-F5344CB8AC3E}">
        <p14:creationId xmlns:p14="http://schemas.microsoft.com/office/powerpoint/2010/main" val="1773378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78698"/>
          </a:xfrm>
        </p:spPr>
        <p:txBody>
          <a:bodyPr>
            <a:normAutofit/>
          </a:bodyPr>
          <a:lstStyle/>
          <a:p>
            <a:endParaRPr lang="ru-RU" sz="2800" dirty="0"/>
          </a:p>
        </p:txBody>
      </p:sp>
      <p:pic>
        <p:nvPicPr>
          <p:cNvPr id="4098" name="Picture 2" descr="C:\Users\asus\Desktop\Снимок экрана 2021-09-21 в 17.16.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24744"/>
            <a:ext cx="9175509"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9730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034682"/>
          </a:xfrm>
        </p:spPr>
        <p:txBody>
          <a:bodyPr>
            <a:normAutofit/>
          </a:bodyPr>
          <a:lstStyle/>
          <a:p>
            <a:endParaRPr lang="ru-RU" sz="3200" dirty="0"/>
          </a:p>
        </p:txBody>
      </p:sp>
      <p:pic>
        <p:nvPicPr>
          <p:cNvPr id="5122" name="Picture 2" descr="C:\Users\asus\Desktop\Снимок экрана 2021-09-21 в 17.18.3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89" y="2564904"/>
            <a:ext cx="9160590" cy="165618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83568" y="548680"/>
            <a:ext cx="7920880" cy="1323439"/>
          </a:xfrm>
          <a:prstGeom prst="rect">
            <a:avLst/>
          </a:prstGeom>
        </p:spPr>
        <p:txBody>
          <a:bodyPr wrap="square">
            <a:spAutoFit/>
          </a:bodyPr>
          <a:lstStyle/>
          <a:p>
            <a:r>
              <a:rPr lang="ru-RU" sz="2000" b="0" i="0" dirty="0" smtClean="0">
                <a:effectLst/>
                <a:latin typeface="TT Firs Neue"/>
              </a:rPr>
              <a:t>Также стали менее лояльными критерии оценивания пунктуационной грамотности сочинения. Теперь ошибки допускать нельзя совсем, а за три пунктуационных можно получить только один балл.</a:t>
            </a:r>
            <a:r>
              <a:rPr lang="ru-RU" b="0" i="0" dirty="0" smtClean="0">
                <a:effectLst/>
                <a:latin typeface="TT Firs Neue"/>
              </a:rPr>
              <a:t> </a:t>
            </a:r>
            <a:endParaRPr lang="ru-RU" dirty="0"/>
          </a:p>
        </p:txBody>
      </p:sp>
    </p:spTree>
    <p:extLst>
      <p:ext uri="{BB962C8B-B14F-4D97-AF65-F5344CB8AC3E}">
        <p14:creationId xmlns:p14="http://schemas.microsoft.com/office/powerpoint/2010/main" val="7303513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asus\Desktop\ZPYZsRil_H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857250"/>
            <a:ext cx="11430000" cy="8572500"/>
          </a:xfrm>
          <a:prstGeom prst="rect">
            <a:avLst/>
          </a:prstGeom>
          <a:noFill/>
          <a:extLst>
            <a:ext uri="{909E8E84-426E-40DD-AFC4-6F175D3DCCD1}">
              <a14:hiddenFill xmlns:a14="http://schemas.microsoft.com/office/drawing/2010/main">
                <a:solidFill>
                  <a:srgbClr val="FFFFFF"/>
                </a:solidFill>
              </a14:hiddenFill>
            </a:ext>
          </a:extLst>
        </p:spPr>
      </p:pic>
      <p:sp>
        <p:nvSpPr>
          <p:cNvPr id="4" name="Номер слайда 3"/>
          <p:cNvSpPr>
            <a:spLocks noGrp="1"/>
          </p:cNvSpPr>
          <p:nvPr>
            <p:ph type="sldNum" sz="quarter" idx="12"/>
          </p:nvPr>
        </p:nvSpPr>
        <p:spPr/>
        <p:txBody>
          <a:bodyPr/>
          <a:lstStyle/>
          <a:p>
            <a:fld id="{FF316CBE-2815-417F-AA65-0BF4727E471A}" type="slidenum">
              <a:rPr lang="ru-RU" smtClean="0"/>
              <a:t>13</a:t>
            </a:fld>
            <a:endParaRPr lang="ru-RU"/>
          </a:p>
        </p:txBody>
      </p:sp>
    </p:spTree>
    <p:extLst>
      <p:ext uri="{BB962C8B-B14F-4D97-AF65-F5344CB8AC3E}">
        <p14:creationId xmlns:p14="http://schemas.microsoft.com/office/powerpoint/2010/main" val="1399885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Сектор">
  <a:themeElements>
    <a:clrScheme name="Синий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62000"/>
                <a:satMod val="200000"/>
                <a:lumMod val="124000"/>
              </a:schemeClr>
            </a:gs>
            <a:gs pos="100000">
              <a:schemeClr val="phClr">
                <a:shade val="96000"/>
                <a:hueMod val="88000"/>
                <a:satMod val="220000"/>
                <a:lumMod val="8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116</TotalTime>
  <Words>123</Words>
  <Application>Microsoft Office PowerPoint</Application>
  <PresentationFormat>Экран (4:3)</PresentationFormat>
  <Paragraphs>21</Paragraphs>
  <Slides>13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13</vt:i4>
      </vt:variant>
    </vt:vector>
  </HeadingPairs>
  <TitlesOfParts>
    <vt:vector size="19" baseType="lpstr">
      <vt:lpstr>Calibri</vt:lpstr>
      <vt:lpstr>Century Gothic</vt:lpstr>
      <vt:lpstr>Times New Roman</vt:lpstr>
      <vt:lpstr>TT Firs Neue</vt:lpstr>
      <vt:lpstr>Wingdings 3</vt:lpstr>
      <vt:lpstr>Сектор</vt:lpstr>
      <vt:lpstr>Русский язык. Структура ЕГЭ – 2022. Новые задания. Проблемы. Пути решения.</vt:lpstr>
      <vt:lpstr>ЕГЭ за лето сильно изменился</vt:lpstr>
      <vt:lpstr>                 Количество заданий в ЕГЭ                        по русскому в 2022  Количество заданий, по сравнению с прошлым годом, в ЕГЭ по русскому 2022 не изменилось.  Вариант состоит из 26 тестовых заданий и одного задания на сочинение по прочитанному тексту. При этом, первые три номера были заменены другими. Максимальный первичный балл также изменился. Теперь за правильное выполнение варианта можно получить 58 баллов (вместо 59). </vt:lpstr>
      <vt:lpstr>                     Новое задание №1 Как и в прошлые годы, задания №1-3 ЕГЭ по русскому в 2022 относятся к небольшому отрывку текста.   С 2022 года дается фрагмент не только научного, но и любого другого стиля. Это связано с изменением типа задания: вместо понимания текста теперь проверяются способности выпускников к стилистическому анализу. </vt:lpstr>
      <vt:lpstr>Разбор 1 задания ЕГЭ по русскому  Для выполнения задания №1 ЕГЭ по русскому 2022 необходимо помнить, какие языковые средства существуют, на что они влияют и к какому типу текста относятся. Это пригодится также и для задания №26.  необходимо понимать цель, которую преследует автор при написании текста.  </vt:lpstr>
      <vt:lpstr>Презентация PowerPoint</vt:lpstr>
      <vt:lpstr>Презентация PowerPoint</vt:lpstr>
      <vt:lpstr> Задание №16 всегда приносило два самых легких балла в разделе пунктуации. Видимо, составители экзамена тоже это поняли. Поэтому в ЕГЭ по русскому 2022 года это задание приносит только один балл, а вот подходящих предложений, вместо двух, может быть неограниченное количество. </vt:lpstr>
      <vt:lpstr>Презентация PowerPoint</vt:lpstr>
      <vt:lpstr>К1, к2, К3</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Специфика изменений КИМ –ЕГЭ 2022</dc:title>
  <dc:creator>Пользователь Windows</dc:creator>
  <cp:lastModifiedBy>Школа</cp:lastModifiedBy>
  <cp:revision>18</cp:revision>
  <cp:lastPrinted>2022-04-03T09:39:31Z</cp:lastPrinted>
  <dcterms:created xsi:type="dcterms:W3CDTF">2021-10-12T13:13:29Z</dcterms:created>
  <dcterms:modified xsi:type="dcterms:W3CDTF">2022-04-10T09:15:04Z</dcterms:modified>
</cp:coreProperties>
</file>