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306" r:id="rId2"/>
    <p:sldId id="257" r:id="rId3"/>
    <p:sldId id="277" r:id="rId4"/>
    <p:sldId id="300" r:id="rId5"/>
    <p:sldId id="275" r:id="rId6"/>
    <p:sldId id="299" r:id="rId7"/>
    <p:sldId id="276" r:id="rId8"/>
    <p:sldId id="298" r:id="rId9"/>
    <p:sldId id="279" r:id="rId10"/>
    <p:sldId id="280" r:id="rId11"/>
    <p:sldId id="302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289" r:id="rId21"/>
    <p:sldId id="290" r:id="rId22"/>
    <p:sldId id="291" r:id="rId23"/>
    <p:sldId id="292" r:id="rId24"/>
    <p:sldId id="293" r:id="rId25"/>
    <p:sldId id="294" r:id="rId26"/>
    <p:sldId id="303" r:id="rId27"/>
    <p:sldId id="295" r:id="rId28"/>
    <p:sldId id="297" r:id="rId29"/>
    <p:sldId id="304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7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987849E-1541-4319-9577-498C279C7B0C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21D8DD2-8CEF-4FB6-B061-3DBD201E4D1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987849E-1541-4319-9577-498C279C7B0C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21D8DD2-8CEF-4FB6-B061-3DBD201E4D1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987849E-1541-4319-9577-498C279C7B0C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21D8DD2-8CEF-4FB6-B061-3DBD201E4D1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7849E-1541-4319-9577-498C279C7B0C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D8DD2-8CEF-4FB6-B061-3DBD201E4D1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7849E-1541-4319-9577-498C279C7B0C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D8DD2-8CEF-4FB6-B061-3DBD201E4D1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987849E-1541-4319-9577-498C279C7B0C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21D8DD2-8CEF-4FB6-B061-3DBD201E4D1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7849E-1541-4319-9577-498C279C7B0C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D8DD2-8CEF-4FB6-B061-3DBD201E4D1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987849E-1541-4319-9577-498C279C7B0C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21D8DD2-8CEF-4FB6-B061-3DBD201E4D11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987849E-1541-4319-9577-498C279C7B0C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21D8DD2-8CEF-4FB6-B061-3DBD201E4D11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7849E-1541-4319-9577-498C279C7B0C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D8DD2-8CEF-4FB6-B061-3DBD201E4D1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7849E-1541-4319-9577-498C279C7B0C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D8DD2-8CEF-4FB6-B061-3DBD201E4D1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987849E-1541-4319-9577-498C279C7B0C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21D8DD2-8CEF-4FB6-B061-3DBD201E4D1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404664"/>
            <a:ext cx="6172200" cy="2053590"/>
          </a:xfrm>
        </p:spPr>
        <p:txBody>
          <a:bodyPr/>
          <a:lstStyle/>
          <a:p>
            <a:r>
              <a:rPr lang="en-US" dirty="0" err="1" smtClean="0">
                <a:solidFill>
                  <a:schemeClr val="bg1"/>
                </a:solidFill>
              </a:rPr>
              <a:t>Инновационные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подходы</a:t>
            </a:r>
            <a:r>
              <a:rPr lang="en-US" dirty="0" smtClean="0">
                <a:solidFill>
                  <a:schemeClr val="bg1"/>
                </a:solidFill>
              </a:rPr>
              <a:t> к </a:t>
            </a:r>
            <a:r>
              <a:rPr lang="en-US" dirty="0" err="1" smtClean="0">
                <a:solidFill>
                  <a:schemeClr val="bg1"/>
                </a:solidFill>
              </a:rPr>
              <a:t>обучению</a:t>
            </a:r>
            <a:r>
              <a:rPr lang="en-US" dirty="0" smtClean="0">
                <a:solidFill>
                  <a:schemeClr val="bg1"/>
                </a:solidFill>
              </a:rPr>
              <a:t> и </a:t>
            </a:r>
            <a:r>
              <a:rPr lang="en-US" dirty="0" err="1" smtClean="0">
                <a:solidFill>
                  <a:schemeClr val="bg1"/>
                </a:solidFill>
              </a:rPr>
              <a:t>коррекции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детей</a:t>
            </a:r>
            <a:r>
              <a:rPr lang="en-US" dirty="0" smtClean="0">
                <a:solidFill>
                  <a:schemeClr val="bg1"/>
                </a:solidFill>
              </a:rPr>
              <a:t> с </a:t>
            </a:r>
            <a:r>
              <a:rPr lang="en-US" dirty="0" err="1" smtClean="0">
                <a:solidFill>
                  <a:schemeClr val="bg1"/>
                </a:solidFill>
              </a:rPr>
              <a:t>ограниченными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возможностями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здоровья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>
                <a:solidFill>
                  <a:schemeClr val="bg1"/>
                </a:solidFill>
              </a:rPr>
              <a:t>Тимощенкова</a:t>
            </a:r>
            <a:r>
              <a:rPr lang="ru-RU" dirty="0">
                <a:solidFill>
                  <a:schemeClr val="bg1"/>
                </a:solidFill>
              </a:rPr>
              <a:t> Ирина Анатольевна</a:t>
            </a:r>
          </a:p>
          <a:p>
            <a:r>
              <a:rPr lang="ru-RU" dirty="0">
                <a:solidFill>
                  <a:schemeClr val="bg1"/>
                </a:solidFill>
              </a:rPr>
              <a:t>Учитель-логопед, педагог-дефектолог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5700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7467600" cy="6285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последние годы контингент детей общеобразовательных школ значительно изменился. 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Рост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численности </a:t>
            </a:r>
            <a:r>
              <a:rPr lang="ru-RU" dirty="0" smtClean="0"/>
              <a:t>детей с ОВЗ, нуждающихся в специальном образовании – общемировая тенденция, характерная для современной России.</a:t>
            </a: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Доля здоровых новорожденных за последние годы снизилась с 48% до 26%</a:t>
            </a:r>
          </a:p>
          <a:p>
            <a:pPr>
              <a:spcBef>
                <a:spcPts val="0"/>
              </a:spcBef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74% новорожденных рождаются физиологически незрелыми, с проблемами здоровья.</a:t>
            </a:r>
          </a:p>
          <a:p>
            <a:pPr>
              <a:spcBef>
                <a:spcPts val="0"/>
              </a:spcBef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До 86% имеют неврологическую патологию (перинатальное поражение ЦНС).</a:t>
            </a: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Не более 10% детей дошкольного возраста и </a:t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4% детей  подросткового возраста абсолютно здоровы. </a:t>
            </a:r>
          </a:p>
          <a:p>
            <a:pPr>
              <a:buNone/>
            </a:pPr>
            <a:r>
              <a:rPr lang="ru-RU" dirty="0" smtClean="0"/>
              <a:t>   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4294967295"/>
          </p:nvPr>
        </p:nvSpPr>
        <p:spPr>
          <a:xfrm>
            <a:off x="323528" y="116632"/>
            <a:ext cx="7467600" cy="62849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dirty="0" smtClean="0"/>
              <a:t>   </a:t>
            </a:r>
            <a:r>
              <a:rPr lang="en-US" b="1" dirty="0" err="1" smtClean="0"/>
              <a:t>Кто</a:t>
            </a:r>
            <a:r>
              <a:rPr lang="en-US" b="1" dirty="0" smtClean="0"/>
              <a:t> </a:t>
            </a:r>
            <a:r>
              <a:rPr lang="en-US" b="1" dirty="0" err="1" smtClean="0"/>
              <a:t>такие</a:t>
            </a:r>
            <a:r>
              <a:rPr lang="en-US" b="1" dirty="0" smtClean="0"/>
              <a:t> </a:t>
            </a:r>
            <a:r>
              <a:rPr lang="en-US" b="1" dirty="0" err="1" smtClean="0"/>
              <a:t>дети</a:t>
            </a:r>
            <a:r>
              <a:rPr lang="en-US" b="1" dirty="0" smtClean="0"/>
              <a:t> с ОВЗ?</a:t>
            </a:r>
          </a:p>
          <a:p>
            <a:pPr algn="ctr">
              <a:buNone/>
            </a:pPr>
            <a:r>
              <a:rPr lang="ru-RU" dirty="0" smtClean="0"/>
              <a:t>Э</a:t>
            </a:r>
            <a:r>
              <a:rPr lang="en-US" dirty="0" err="1" smtClean="0"/>
              <a:t>то</a:t>
            </a:r>
            <a:r>
              <a:rPr lang="en-US" dirty="0" smtClean="0"/>
              <a:t> </a:t>
            </a:r>
            <a:r>
              <a:rPr lang="en-US" dirty="0" err="1" smtClean="0"/>
              <a:t>дети</a:t>
            </a:r>
            <a:r>
              <a:rPr lang="ru-RU" dirty="0" smtClean="0"/>
              <a:t>   </a:t>
            </a:r>
            <a:endParaRPr lang="en-US" dirty="0" smtClean="0"/>
          </a:p>
          <a:p>
            <a:pPr>
              <a:buFont typeface="Arial" charset="0"/>
              <a:buNone/>
            </a:pPr>
            <a:r>
              <a:rPr lang="en-US" dirty="0" smtClean="0"/>
              <a:t>1) </a:t>
            </a:r>
            <a:r>
              <a:rPr lang="ru-RU" altLang="ru-RU" dirty="0">
                <a:solidFill>
                  <a:schemeClr val="tx1"/>
                </a:solidFill>
              </a:rPr>
              <a:t>«</a:t>
            </a:r>
            <a:r>
              <a:rPr lang="ru-RU" altLang="ru-RU" dirty="0" err="1" smtClean="0">
                <a:solidFill>
                  <a:schemeClr val="tx1"/>
                </a:solidFill>
              </a:rPr>
              <a:t>имеющи</a:t>
            </a:r>
            <a:r>
              <a:rPr lang="en-US" altLang="ru-RU" dirty="0" smtClean="0">
                <a:solidFill>
                  <a:schemeClr val="tx1"/>
                </a:solidFill>
              </a:rPr>
              <a:t>е</a:t>
            </a:r>
            <a:r>
              <a:rPr lang="ru-RU" altLang="ru-RU" dirty="0" smtClean="0">
                <a:solidFill>
                  <a:schemeClr val="tx1"/>
                </a:solidFill>
              </a:rPr>
              <a:t> </a:t>
            </a:r>
            <a:r>
              <a:rPr lang="ru-RU" altLang="ru-RU" dirty="0">
                <a:solidFill>
                  <a:schemeClr val="tx1"/>
                </a:solidFill>
              </a:rPr>
              <a:t>различные отклонения психического или физического плана, которые обуславливают нарушения общего развития, не позволяющие детям вести полноценную жизнь» </a:t>
            </a:r>
            <a:r>
              <a:rPr lang="en-US" altLang="ru-RU" i="1" dirty="0">
                <a:solidFill>
                  <a:schemeClr val="tx1"/>
                </a:solidFill>
              </a:rPr>
              <a:t>[</a:t>
            </a:r>
            <a:r>
              <a:rPr lang="ru-RU" altLang="ru-RU" i="1" dirty="0">
                <a:solidFill>
                  <a:schemeClr val="tx1"/>
                </a:solidFill>
              </a:rPr>
              <a:t>учебное пособие</a:t>
            </a:r>
            <a:r>
              <a:rPr lang="en-US" altLang="ru-RU" i="1" dirty="0">
                <a:solidFill>
                  <a:schemeClr val="tx1"/>
                </a:solidFill>
              </a:rPr>
              <a:t>]</a:t>
            </a:r>
            <a:r>
              <a:rPr lang="ru-RU" altLang="ru-RU" i="1" dirty="0">
                <a:solidFill>
                  <a:schemeClr val="tx1"/>
                </a:solidFill>
              </a:rPr>
              <a:t>.</a:t>
            </a:r>
          </a:p>
          <a:p>
            <a:pPr>
              <a:buFont typeface="Arial" charset="0"/>
              <a:buNone/>
            </a:pPr>
            <a:r>
              <a:rPr lang="ru-RU" altLang="ru-RU" dirty="0">
                <a:solidFill>
                  <a:schemeClr val="tx1"/>
                </a:solidFill>
              </a:rPr>
              <a:t>2) «…чье состояние здоровья препятствует «освоению программ вне специальных условий обучения и воспитания»</a:t>
            </a:r>
            <a:r>
              <a:rPr lang="en-US" altLang="ru-RU" dirty="0">
                <a:solidFill>
                  <a:schemeClr val="tx1"/>
                </a:solidFill>
              </a:rPr>
              <a:t> </a:t>
            </a:r>
            <a:r>
              <a:rPr lang="en-US" altLang="ru-RU" i="1" dirty="0">
                <a:solidFill>
                  <a:schemeClr val="tx1"/>
                </a:solidFill>
              </a:rPr>
              <a:t>[</a:t>
            </a:r>
            <a:r>
              <a:rPr lang="ru-RU" altLang="ru-RU" i="1" dirty="0">
                <a:solidFill>
                  <a:schemeClr val="tx1"/>
                </a:solidFill>
              </a:rPr>
              <a:t>концепция специального образования</a:t>
            </a:r>
            <a:r>
              <a:rPr lang="en-US" altLang="ru-RU" i="1" dirty="0">
                <a:solidFill>
                  <a:schemeClr val="tx1"/>
                </a:solidFill>
              </a:rPr>
              <a:t>]</a:t>
            </a:r>
            <a:r>
              <a:rPr lang="ru-RU" altLang="ru-RU" dirty="0">
                <a:solidFill>
                  <a:schemeClr val="tx1"/>
                </a:solidFill>
              </a:rPr>
              <a:t> </a:t>
            </a:r>
            <a:endParaRPr lang="en-US" altLang="ru-RU" dirty="0" smtClean="0">
              <a:solidFill>
                <a:schemeClr val="tx1"/>
              </a:solidFill>
            </a:endParaRPr>
          </a:p>
          <a:p>
            <a:pPr algn="ctr">
              <a:spcBef>
                <a:spcPts val="0"/>
              </a:spcBef>
              <a:defRPr/>
            </a:pPr>
            <a:r>
              <a:rPr lang="en-US" alt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Дети-инвалиды (с ОВЗ):</a:t>
            </a:r>
          </a:p>
          <a:p>
            <a:pPr marL="442913" indent="190500">
              <a:spcBef>
                <a:spcPts val="0"/>
              </a:spcBef>
              <a:buFontTx/>
              <a:buChar char="•"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врожденные аномалии (пороки развития) -22,2%,  </a:t>
            </a:r>
          </a:p>
          <a:p>
            <a:pPr marL="442913" indent="190500">
              <a:spcBef>
                <a:spcPts val="0"/>
              </a:spcBef>
              <a:buFontTx/>
              <a:buChar char="•"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психические расстройства – 15,3%, </a:t>
            </a:r>
          </a:p>
          <a:p>
            <a:pPr marL="442913" indent="190500">
              <a:spcBef>
                <a:spcPts val="0"/>
              </a:spcBef>
              <a:buFontTx/>
              <a:buChar char="•"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болезни нервной системы – 13,9%, </a:t>
            </a:r>
          </a:p>
          <a:p>
            <a:pPr marL="442913" indent="190500">
              <a:spcBef>
                <a:spcPts val="0"/>
              </a:spcBef>
              <a:buFontTx/>
              <a:buChar char="•"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травмы – 7,1%, </a:t>
            </a:r>
          </a:p>
          <a:p>
            <a:pPr marL="442913" indent="190500">
              <a:spcBef>
                <a:spcPts val="0"/>
              </a:spcBef>
              <a:buFontTx/>
              <a:buChar char="•"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эндокринные заболевания  - 6,8%, </a:t>
            </a:r>
          </a:p>
          <a:p>
            <a:pPr marL="442913" indent="190500">
              <a:spcBef>
                <a:spcPts val="0"/>
              </a:spcBef>
              <a:buFontTx/>
              <a:buChar char="•"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болезни органов дыхания – 6,5%, </a:t>
            </a:r>
          </a:p>
          <a:p>
            <a:pPr marL="442913" indent="190500">
              <a:spcBef>
                <a:spcPts val="0"/>
              </a:spcBef>
              <a:buFontTx/>
              <a:buChar char="•"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др. виды патологии – 28,2 %.</a:t>
            </a:r>
          </a:p>
          <a:p>
            <a:pPr>
              <a:buFont typeface="Arial" charset="0"/>
              <a:buNone/>
            </a:pPr>
            <a:endParaRPr lang="en-US" altLang="ru-RU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57316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332656"/>
            <a:ext cx="7643192" cy="614129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en-US" altLang="ru-RU" dirty="0" err="1">
                <a:solidFill>
                  <a:schemeClr val="tx1"/>
                </a:solidFill>
              </a:rPr>
              <a:t>Категории</a:t>
            </a:r>
            <a:r>
              <a:rPr lang="en-US" altLang="ru-RU" dirty="0">
                <a:solidFill>
                  <a:schemeClr val="tx1"/>
                </a:solidFill>
              </a:rPr>
              <a:t> </a:t>
            </a:r>
            <a:r>
              <a:rPr lang="en-US" altLang="ru-RU" dirty="0" err="1">
                <a:solidFill>
                  <a:schemeClr val="tx1"/>
                </a:solidFill>
              </a:rPr>
              <a:t>детей</a:t>
            </a:r>
            <a:r>
              <a:rPr lang="en-US" altLang="ru-RU" dirty="0">
                <a:solidFill>
                  <a:schemeClr val="tx1"/>
                </a:solidFill>
              </a:rPr>
              <a:t> с ОВЗ:</a:t>
            </a:r>
            <a:endParaRPr lang="ru-RU" altLang="ru-RU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ru-RU" dirty="0">
                <a:solidFill>
                  <a:schemeClr val="tx1"/>
                </a:solidFill>
              </a:rPr>
              <a:t>I</a:t>
            </a:r>
            <a:r>
              <a:rPr lang="ru-RU" altLang="ru-RU" dirty="0">
                <a:solidFill>
                  <a:schemeClr val="tx1"/>
                </a:solidFill>
              </a:rPr>
              <a:t>  – </a:t>
            </a:r>
            <a:r>
              <a:rPr lang="ru-RU" altLang="ru-RU" dirty="0" err="1">
                <a:solidFill>
                  <a:schemeClr val="tx1"/>
                </a:solidFill>
              </a:rPr>
              <a:t>неслышащие</a:t>
            </a:r>
            <a:r>
              <a:rPr lang="ru-RU" altLang="ru-RU" dirty="0">
                <a:solidFill>
                  <a:schemeClr val="tx1"/>
                </a:solidFill>
              </a:rPr>
              <a:t> (глухие) дети;</a:t>
            </a:r>
            <a:endParaRPr lang="en-US" altLang="ru-RU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ru-RU" dirty="0">
                <a:solidFill>
                  <a:schemeClr val="tx1"/>
                </a:solidFill>
              </a:rPr>
              <a:t>II</a:t>
            </a:r>
            <a:r>
              <a:rPr lang="ru-RU" altLang="ru-RU" dirty="0">
                <a:solidFill>
                  <a:schemeClr val="tx1"/>
                </a:solidFill>
              </a:rPr>
              <a:t> – слабослышащие дети;</a:t>
            </a:r>
            <a:endParaRPr lang="en-US" altLang="ru-RU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ru-RU" dirty="0">
                <a:solidFill>
                  <a:schemeClr val="tx1"/>
                </a:solidFill>
              </a:rPr>
              <a:t>III</a:t>
            </a:r>
            <a:r>
              <a:rPr lang="ru-RU" altLang="ru-RU" dirty="0">
                <a:solidFill>
                  <a:schemeClr val="tx1"/>
                </a:solidFill>
              </a:rPr>
              <a:t>  – невидящие (слепые) дети;</a:t>
            </a:r>
            <a:endParaRPr lang="en-US" altLang="ru-RU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ru-RU" dirty="0">
                <a:solidFill>
                  <a:schemeClr val="tx1"/>
                </a:solidFill>
              </a:rPr>
              <a:t>IV</a:t>
            </a:r>
            <a:r>
              <a:rPr lang="ru-RU" altLang="ru-RU" dirty="0">
                <a:solidFill>
                  <a:schemeClr val="tx1"/>
                </a:solidFill>
              </a:rPr>
              <a:t>  – слабовидящие дети;</a:t>
            </a:r>
            <a:endParaRPr lang="en-US" altLang="ru-RU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ru-RU" dirty="0">
                <a:solidFill>
                  <a:schemeClr val="tx1"/>
                </a:solidFill>
              </a:rPr>
              <a:t>V</a:t>
            </a:r>
            <a:r>
              <a:rPr lang="ru-RU" altLang="ru-RU" dirty="0">
                <a:solidFill>
                  <a:schemeClr val="tx1"/>
                </a:solidFill>
              </a:rPr>
              <a:t>  – дети с речевыми нарушениями;</a:t>
            </a:r>
            <a:endParaRPr lang="en-US" altLang="ru-RU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ru-RU" dirty="0">
                <a:solidFill>
                  <a:schemeClr val="tx1"/>
                </a:solidFill>
              </a:rPr>
              <a:t>VI</a:t>
            </a:r>
            <a:r>
              <a:rPr lang="ru-RU" altLang="ru-RU" dirty="0">
                <a:solidFill>
                  <a:schemeClr val="tx1"/>
                </a:solidFill>
              </a:rPr>
              <a:t> – дети с опорно-двигательными 		        		нарушениями;</a:t>
            </a:r>
            <a:endParaRPr lang="en-US" altLang="ru-RU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ru-RU" dirty="0">
                <a:solidFill>
                  <a:schemeClr val="tx1"/>
                </a:solidFill>
              </a:rPr>
              <a:t>VII</a:t>
            </a:r>
            <a:r>
              <a:rPr lang="ru-RU" altLang="ru-RU" dirty="0">
                <a:solidFill>
                  <a:schemeClr val="tx1"/>
                </a:solidFill>
              </a:rPr>
              <a:t>  – дети с ЗПР;</a:t>
            </a:r>
            <a:endParaRPr lang="en-US" altLang="ru-RU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ru-RU" dirty="0">
                <a:solidFill>
                  <a:schemeClr val="tx1"/>
                </a:solidFill>
              </a:rPr>
              <a:t>VIII</a:t>
            </a:r>
            <a:r>
              <a:rPr lang="ru-RU" altLang="ru-RU" dirty="0">
                <a:solidFill>
                  <a:schemeClr val="tx1"/>
                </a:solidFill>
              </a:rPr>
              <a:t>  – дети с умственной отсталостью;</a:t>
            </a:r>
            <a:endParaRPr lang="en-US" altLang="ru-RU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ru-RU" dirty="0">
                <a:solidFill>
                  <a:schemeClr val="tx1"/>
                </a:solidFill>
              </a:rPr>
              <a:t>IX</a:t>
            </a:r>
            <a:r>
              <a:rPr lang="ru-RU" altLang="ru-RU" dirty="0">
                <a:solidFill>
                  <a:schemeClr val="tx1"/>
                </a:solidFill>
              </a:rPr>
              <a:t>  – дети с аутизмом;</a:t>
            </a:r>
            <a:endParaRPr lang="en-US" altLang="ru-RU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ru-RU" dirty="0">
                <a:solidFill>
                  <a:schemeClr val="tx1"/>
                </a:solidFill>
              </a:rPr>
              <a:t>X</a:t>
            </a:r>
            <a:r>
              <a:rPr lang="ru-RU" altLang="ru-RU" dirty="0">
                <a:solidFill>
                  <a:schemeClr val="tx1"/>
                </a:solidFill>
              </a:rPr>
              <a:t> – дети с комплексными нарушениями 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88911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7467600" cy="6285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altLang="ru-RU" dirty="0"/>
              <a:t>Государственные гарантии образования детей с </a:t>
            </a:r>
            <a:r>
              <a:rPr lang="ru-RU" altLang="ru-RU" dirty="0" smtClean="0"/>
              <a:t>ОВЗ</a:t>
            </a:r>
            <a:endParaRPr lang="en-US" altLang="ru-RU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altLang="ru-RU" b="1" dirty="0">
                <a:solidFill>
                  <a:schemeClr val="tx1"/>
                </a:solidFill>
              </a:rPr>
              <a:t>Статья 5. Право на образование. Государственные гарантии реализации права на образование в Российской Федерации. 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altLang="ru-RU" b="1" dirty="0">
              <a:solidFill>
                <a:schemeClr val="tx1"/>
              </a:solidFill>
            </a:endParaRP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altLang="ru-RU" dirty="0">
                <a:solidFill>
                  <a:schemeClr val="tx1"/>
                </a:solidFill>
              </a:rPr>
              <a:t>5. В целях реализации права каждого человека на образование федеральными государственными органами, органами государственной власти субъектов Российской Федерации и органами самоуправления: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altLang="ru-RU" dirty="0">
                <a:solidFill>
                  <a:schemeClr val="tx1"/>
                </a:solidFill>
              </a:rPr>
              <a:t>1) Создаются необходимые условия для получения без дискриминации качественного образования лицами с ОВЗ, для коррекции нарушений развития и социальной адаптации, оказания ранней коррекционной помощи на основе специальных педагогических подходов и наиболее подходящих для этих лиц языков, методов и способов общения и условия, в максимальной степени способствующие получению образования определенного уровня и определенной направленности, а также социальному развитию этих лиц, в том числе посредством организации инклюзивного образования лиц с ограниченными возможностями здоровья…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1021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16632"/>
            <a:ext cx="7467600" cy="6285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altLang="ru-RU" dirty="0"/>
              <a:t>Государственные гарантии образования детей с </a:t>
            </a:r>
            <a:r>
              <a:rPr lang="ru-RU" altLang="ru-RU" dirty="0" smtClean="0"/>
              <a:t>ОВЗ</a:t>
            </a:r>
            <a:endParaRPr lang="en-US" altLang="ru-RU" dirty="0" smtClean="0"/>
          </a:p>
          <a:p>
            <a:r>
              <a:rPr lang="ru-RU" altLang="ru-RU" b="1" dirty="0">
                <a:solidFill>
                  <a:schemeClr val="tx1"/>
                </a:solidFill>
              </a:rPr>
              <a:t>Статья 79. Организация получения образования обучающимися с ограниченными возможностями здоровья</a:t>
            </a:r>
          </a:p>
          <a:p>
            <a:r>
              <a:rPr lang="ru-RU" altLang="ru-RU" dirty="0" smtClean="0">
                <a:solidFill>
                  <a:schemeClr val="tx1"/>
                </a:solidFill>
              </a:rPr>
              <a:t>4</a:t>
            </a:r>
            <a:r>
              <a:rPr lang="ru-RU" altLang="ru-RU" dirty="0">
                <a:solidFill>
                  <a:schemeClr val="tx1"/>
                </a:solidFill>
              </a:rPr>
              <a:t>. Образование обучающихся с ОВЗ может быть организовано как совместно с другими обучающимися, так и в отдельных классах, группах или в отдельных организациях, осуществляющих образовательную деятельность</a:t>
            </a:r>
            <a:r>
              <a:rPr lang="ru-RU" altLang="ru-RU" dirty="0"/>
              <a:t>.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6" descr="29,30,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717032"/>
            <a:ext cx="3276600" cy="239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P711005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717032"/>
            <a:ext cx="3429000" cy="245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18571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7467600" cy="6285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>
              <a:buNone/>
            </a:pPr>
            <a:endParaRPr lang="en-US" altLang="ru-RU" dirty="0" smtClean="0">
              <a:cs typeface="Arial" panose="020B0604020202020204" pitchFamily="34" charset="0"/>
            </a:endParaRPr>
          </a:p>
          <a:p>
            <a:pPr>
              <a:buNone/>
            </a:pPr>
            <a:endParaRPr lang="en-US" altLang="ru-RU" dirty="0">
              <a:cs typeface="Arial" panose="020B0604020202020204" pitchFamily="34" charset="0"/>
            </a:endParaRPr>
          </a:p>
          <a:p>
            <a:pPr>
              <a:buNone/>
            </a:pPr>
            <a:endParaRPr lang="en-US" altLang="ru-RU" dirty="0" smtClean="0">
              <a:cs typeface="Arial" panose="020B0604020202020204" pitchFamily="34" charset="0"/>
            </a:endParaRPr>
          </a:p>
          <a:p>
            <a:pPr>
              <a:buNone/>
            </a:pPr>
            <a:endParaRPr lang="en-US" altLang="ru-RU" dirty="0">
              <a:cs typeface="Arial" panose="020B0604020202020204" pitchFamily="34" charset="0"/>
            </a:endParaRPr>
          </a:p>
          <a:p>
            <a:pPr>
              <a:buNone/>
            </a:pPr>
            <a:endParaRPr lang="en-US" altLang="ru-RU" dirty="0" smtClean="0">
              <a:cs typeface="Arial" panose="020B0604020202020204" pitchFamily="34" charset="0"/>
            </a:endParaRPr>
          </a:p>
          <a:p>
            <a:pPr>
              <a:buNone/>
            </a:pPr>
            <a:endParaRPr lang="en-US" altLang="ru-RU" dirty="0">
              <a:cs typeface="Arial" panose="020B0604020202020204" pitchFamily="34" charset="0"/>
            </a:endParaRPr>
          </a:p>
          <a:p>
            <a:pPr>
              <a:buNone/>
            </a:pPr>
            <a:endParaRPr lang="en-US" altLang="ru-RU" dirty="0" smtClean="0">
              <a:cs typeface="Arial" panose="020B0604020202020204" pitchFamily="34" charset="0"/>
            </a:endParaRPr>
          </a:p>
          <a:p>
            <a:pPr>
              <a:buNone/>
            </a:pPr>
            <a:endParaRPr lang="en-US" altLang="ru-RU" dirty="0">
              <a:cs typeface="Arial" panose="020B0604020202020204" pitchFamily="34" charset="0"/>
            </a:endParaRPr>
          </a:p>
          <a:p>
            <a:pPr>
              <a:buNone/>
            </a:pPr>
            <a:endParaRPr lang="en-US" altLang="ru-RU" dirty="0" smtClean="0">
              <a:cs typeface="Arial" panose="020B0604020202020204" pitchFamily="34" charset="0"/>
            </a:endParaRPr>
          </a:p>
          <a:p>
            <a:pPr>
              <a:buNone/>
            </a:pPr>
            <a:r>
              <a:rPr lang="ru-RU" altLang="ru-RU" dirty="0" smtClean="0">
                <a:cs typeface="Arial" panose="020B0604020202020204" pitchFamily="34" charset="0"/>
              </a:rPr>
              <a:t>Вид </a:t>
            </a:r>
            <a:r>
              <a:rPr lang="ru-RU" altLang="ru-RU" dirty="0">
                <a:cs typeface="Arial" panose="020B0604020202020204" pitchFamily="34" charset="0"/>
              </a:rPr>
              <a:t>специального образования в зависимости от отклонений в развитии обучающихся</a:t>
            </a:r>
            <a:r>
              <a:rPr lang="ru-RU" altLang="ru-RU" dirty="0" smtClean="0">
                <a:cs typeface="Arial" panose="020B0604020202020204" pitchFamily="34" charset="0"/>
              </a:rPr>
              <a:t>:</a:t>
            </a:r>
            <a:endParaRPr lang="en-US" altLang="ru-RU" dirty="0" smtClean="0">
              <a:cs typeface="Arial" panose="020B0604020202020204" pitchFamily="34" charset="0"/>
            </a:endParaRPr>
          </a:p>
          <a:p>
            <a:pPr>
              <a:buFont typeface="Wingdings" pitchFamily="2" charset="2"/>
              <a:buNone/>
            </a:pP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«</a:t>
            </a:r>
            <a:r>
              <a:rPr lang="en-US" altLang="ru-RU" dirty="0">
                <a:solidFill>
                  <a:schemeClr val="tx1"/>
                </a:solidFill>
                <a:cs typeface="Arial" charset="0"/>
              </a:rPr>
              <a:t>I</a:t>
            </a: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 вид»  - 	для глухих;</a:t>
            </a:r>
          </a:p>
          <a:p>
            <a:pPr>
              <a:buFont typeface="Wingdings" pitchFamily="2" charset="2"/>
              <a:buNone/>
            </a:pP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«</a:t>
            </a:r>
            <a:r>
              <a:rPr lang="en-US" altLang="ru-RU" dirty="0">
                <a:solidFill>
                  <a:schemeClr val="tx1"/>
                </a:solidFill>
                <a:cs typeface="Arial" charset="0"/>
              </a:rPr>
              <a:t>II</a:t>
            </a: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 вид»</a:t>
            </a:r>
            <a:r>
              <a:rPr lang="en-US" altLang="ru-RU" dirty="0">
                <a:solidFill>
                  <a:schemeClr val="tx1"/>
                </a:solidFill>
                <a:cs typeface="Arial" charset="0"/>
              </a:rPr>
              <a:t> - </a:t>
            </a: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	для слабослышащих;</a:t>
            </a:r>
          </a:p>
          <a:p>
            <a:pPr>
              <a:buFont typeface="Wingdings" pitchFamily="2" charset="2"/>
              <a:buNone/>
            </a:pP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«</a:t>
            </a:r>
            <a:r>
              <a:rPr lang="en-US" altLang="ru-RU" dirty="0">
                <a:solidFill>
                  <a:schemeClr val="tx1"/>
                </a:solidFill>
                <a:cs typeface="Arial" charset="0"/>
              </a:rPr>
              <a:t>III</a:t>
            </a: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 вид»-	для слепых;</a:t>
            </a:r>
          </a:p>
          <a:p>
            <a:pPr>
              <a:buFont typeface="Wingdings" pitchFamily="2" charset="2"/>
              <a:buNone/>
            </a:pP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«</a:t>
            </a:r>
            <a:r>
              <a:rPr lang="en-US" altLang="ru-RU" dirty="0">
                <a:solidFill>
                  <a:schemeClr val="tx1"/>
                </a:solidFill>
                <a:cs typeface="Arial" charset="0"/>
              </a:rPr>
              <a:t>IV</a:t>
            </a: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 вид»</a:t>
            </a:r>
            <a:r>
              <a:rPr lang="en-US" altLang="ru-RU" dirty="0">
                <a:solidFill>
                  <a:schemeClr val="tx1"/>
                </a:solidFill>
                <a:cs typeface="Arial" charset="0"/>
              </a:rPr>
              <a:t>- </a:t>
            </a: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	для слабовидящих;</a:t>
            </a:r>
          </a:p>
          <a:p>
            <a:pPr>
              <a:buFont typeface="Wingdings" pitchFamily="2" charset="2"/>
              <a:buNone/>
            </a:pP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«</a:t>
            </a:r>
            <a:r>
              <a:rPr lang="en-US" altLang="ru-RU" dirty="0">
                <a:solidFill>
                  <a:schemeClr val="tx1"/>
                </a:solidFill>
                <a:cs typeface="Arial" charset="0"/>
              </a:rPr>
              <a:t>V</a:t>
            </a: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 вид»</a:t>
            </a:r>
            <a:r>
              <a:rPr lang="en-US" altLang="ru-RU" dirty="0">
                <a:solidFill>
                  <a:schemeClr val="tx1"/>
                </a:solidFill>
                <a:cs typeface="Arial" charset="0"/>
              </a:rPr>
              <a:t> -</a:t>
            </a: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	для детей с тяжелыми нарушениями речи;</a:t>
            </a:r>
          </a:p>
          <a:p>
            <a:pPr>
              <a:buFont typeface="Wingdings" pitchFamily="2" charset="2"/>
              <a:buNone/>
            </a:pP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«</a:t>
            </a:r>
            <a:r>
              <a:rPr lang="en-US" altLang="ru-RU" dirty="0">
                <a:solidFill>
                  <a:schemeClr val="tx1"/>
                </a:solidFill>
                <a:cs typeface="Arial" charset="0"/>
              </a:rPr>
              <a:t>VI</a:t>
            </a: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 вид»</a:t>
            </a:r>
            <a:r>
              <a:rPr lang="en-US" altLang="ru-RU" dirty="0">
                <a:solidFill>
                  <a:schemeClr val="tx1"/>
                </a:solidFill>
                <a:cs typeface="Arial" charset="0"/>
              </a:rPr>
              <a:t>- </a:t>
            </a: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	для детей с нарушениями опорно-</a:t>
            </a:r>
            <a:br>
              <a:rPr lang="ru-RU" altLang="ru-RU" dirty="0">
                <a:solidFill>
                  <a:schemeClr val="tx1"/>
                </a:solidFill>
                <a:cs typeface="Arial" charset="0"/>
              </a:rPr>
            </a:b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               	двигательного аппарата;</a:t>
            </a:r>
          </a:p>
          <a:p>
            <a:pPr>
              <a:buFont typeface="Wingdings" pitchFamily="2" charset="2"/>
              <a:buNone/>
            </a:pP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«</a:t>
            </a:r>
            <a:r>
              <a:rPr lang="en-US" altLang="ru-RU" dirty="0">
                <a:solidFill>
                  <a:schemeClr val="tx1"/>
                </a:solidFill>
                <a:cs typeface="Arial" charset="0"/>
              </a:rPr>
              <a:t>VII</a:t>
            </a: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 вид»</a:t>
            </a:r>
            <a:r>
              <a:rPr lang="en-US" altLang="ru-RU" dirty="0">
                <a:solidFill>
                  <a:schemeClr val="tx1"/>
                </a:solidFill>
                <a:cs typeface="Arial" charset="0"/>
              </a:rPr>
              <a:t>-</a:t>
            </a: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	для</a:t>
            </a:r>
            <a:r>
              <a:rPr lang="en-US" altLang="ru-RU" dirty="0">
                <a:solidFill>
                  <a:schemeClr val="tx1"/>
                </a:solidFill>
                <a:cs typeface="Arial" charset="0"/>
              </a:rPr>
              <a:t> </a:t>
            </a: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детей с задержкой психического развития;</a:t>
            </a:r>
          </a:p>
          <a:p>
            <a:pPr>
              <a:buFont typeface="Wingdings" pitchFamily="2" charset="2"/>
              <a:buNone/>
            </a:pP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«</a:t>
            </a:r>
            <a:r>
              <a:rPr lang="en-US" altLang="ru-RU" dirty="0">
                <a:solidFill>
                  <a:schemeClr val="tx1"/>
                </a:solidFill>
                <a:cs typeface="Arial" charset="0"/>
              </a:rPr>
              <a:t>VIII</a:t>
            </a: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 вид»</a:t>
            </a:r>
            <a:r>
              <a:rPr lang="en-US" altLang="ru-RU" dirty="0">
                <a:solidFill>
                  <a:schemeClr val="tx1"/>
                </a:solidFill>
                <a:cs typeface="Arial" charset="0"/>
              </a:rPr>
              <a:t>-</a:t>
            </a: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 	для умственно отсталых </a:t>
            </a:r>
            <a:r>
              <a:rPr lang="ru-RU" altLang="ru-RU" dirty="0" smtClean="0">
                <a:solidFill>
                  <a:schemeClr val="tx1"/>
                </a:solidFill>
                <a:cs typeface="Arial" charset="0"/>
              </a:rPr>
              <a:t>детей</a:t>
            </a:r>
            <a:endParaRPr lang="ru-RU" altLang="ru-RU" dirty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90934" y="191571"/>
            <a:ext cx="7107238" cy="4619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Constantia" pitchFamily="18" charset="0"/>
                <a:cs typeface="Tahoma" pitchFamily="34" charset="0"/>
              </a:rPr>
              <a:t>СИСТЕМА ОБРАЗОВАНИЯ ДЕТЕЙ С ОВЗ</a:t>
            </a:r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 flipH="1">
            <a:off x="3059832" y="742290"/>
            <a:ext cx="803275" cy="5365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7" name="Line 6"/>
          <p:cNvSpPr>
            <a:spLocks noChangeShapeType="1"/>
          </p:cNvSpPr>
          <p:nvPr/>
        </p:nvSpPr>
        <p:spPr bwMode="auto">
          <a:xfrm>
            <a:off x="4788024" y="742290"/>
            <a:ext cx="738188" cy="5365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pic>
        <p:nvPicPr>
          <p:cNvPr id="10" name="Рисунок 9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34" y="1352052"/>
            <a:ext cx="3339986" cy="1492873"/>
          </a:xfrm>
          <a:prstGeom prst="rect">
            <a:avLst/>
          </a:prstGeom>
        </p:spPr>
      </p:pic>
      <p:pic>
        <p:nvPicPr>
          <p:cNvPr id="11" name="Рисунок 10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925" y="1333705"/>
            <a:ext cx="3600458" cy="1492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731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7467600" cy="6285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ru-RU" sz="2800" dirty="0"/>
              <a:t>В ситуации </a:t>
            </a:r>
            <a:r>
              <a:rPr lang="ru-RU" sz="2800" b="1" dirty="0"/>
              <a:t>модернизации системы образования </a:t>
            </a:r>
            <a:r>
              <a:rPr lang="ru-RU" sz="2800" dirty="0"/>
              <a:t>для таких детей с особыми образовательными потребностями (с ООП), как нельзя лучше, подходит </a:t>
            </a:r>
            <a:r>
              <a:rPr lang="ru-RU" sz="2800" b="1" dirty="0"/>
              <a:t>инклюзивное образование</a:t>
            </a:r>
            <a:r>
              <a:rPr lang="ru-RU" sz="2800" dirty="0"/>
              <a:t>, развивающееся в рамках государственной программы «Наша новая школа» (подпрограммы «Доступная среда»), которая должна обеспечить успешную реабилитацию детей с ОВЗ</a:t>
            </a:r>
            <a:r>
              <a:rPr lang="ru-RU" sz="2800" dirty="0" smtClean="0"/>
              <a:t>.</a:t>
            </a:r>
            <a:endParaRPr lang="en-US" sz="2800" dirty="0" smtClean="0"/>
          </a:p>
          <a:p>
            <a:pPr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Посредством инклюзивного образования фактически сближаются две образовательные системы — общая и специальная и, таким образом, снимается их противопоставление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4235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7467600" cy="6285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ru-RU" dirty="0" smtClean="0"/>
              <a:t> </a:t>
            </a:r>
            <a:endParaRPr lang="ru-RU" dirty="0"/>
          </a:p>
          <a:p>
            <a:pPr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Развитие инклюзивного образования – это не подмена специальных школ и классов. Для многих детей-инвалидов инклюзивное образование нецелесообразно, а для кого-то практически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невозможно.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Согласно Российскому законодательству: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«Инклюзивное образование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 обеспечение равного доступа к образованию для всех обучающихся с учетом разнообразия особых образовательных потребностей и индивидуальных возможностей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48867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7467600" cy="6285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связи с ориентацией системы общего образования на инклюзивную практику возросли требования к учителям и специалистам, работающим в общеобразовательных организациях.</a:t>
            </a:r>
          </a:p>
          <a:p>
            <a:pPr>
              <a:tabLst>
                <a:tab pos="7170738" algn="l"/>
                <a:tab pos="7356475" algn="l"/>
                <a:tab pos="7623175" algn="l"/>
              </a:tabLst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Специальное образование  является основным  ресурсом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(научно-методическим, структурно-организационным, кадровым)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для инклюзивного образования.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С включением  детей с ОВЗ в образовательную среду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появляется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необходимость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специалистах нового поколения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 дефектологическим образованием, получивших подготовку в области специальной и коррекционной педагогики и психологии.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Кадровая профессиональная компетенция при И.О.  предполагает также  наличие у педагогов и специалистов сертификатов Курсов повышения квалификации по инклюзивному образованию не менее 140 часов</a:t>
            </a:r>
            <a:r>
              <a:rPr lang="ru-RU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948867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7467600" cy="6285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algn="ctr"/>
            <a:r>
              <a:rPr lang="ru-RU" sz="3200" b="1" dirty="0">
                <a:latin typeface="Times New Roman" charset="0"/>
              </a:rPr>
              <a:t>Потребность в специалистах нового поколения </a:t>
            </a:r>
          </a:p>
          <a:p>
            <a:pPr algn="ctr"/>
            <a:r>
              <a:rPr lang="ru-RU" sz="3200" b="1" dirty="0">
                <a:latin typeface="Times New Roman" charset="0"/>
              </a:rPr>
              <a:t>обусловлена следующими факторами:</a:t>
            </a:r>
          </a:p>
          <a:p>
            <a:endParaRPr lang="ru-RU" sz="2800" dirty="0">
              <a:latin typeface="Times New Roman" charset="0"/>
            </a:endParaRPr>
          </a:p>
          <a:p>
            <a:pPr algn="just">
              <a:lnSpc>
                <a:spcPct val="150000"/>
              </a:lnSpc>
              <a:buFont typeface="Arial" charset="0"/>
              <a:buChar char="•"/>
            </a:pPr>
            <a:r>
              <a:rPr lang="ru-RU" dirty="0">
                <a:latin typeface="Arial" charset="0"/>
                <a:cs typeface="Arial" charset="0"/>
              </a:rPr>
              <a:t> Общее снижение рождаемости и увеличение количества детей с ограниченными возможностями здоровья. </a:t>
            </a:r>
          </a:p>
          <a:p>
            <a:pPr algn="just">
              <a:lnSpc>
                <a:spcPct val="150000"/>
              </a:lnSpc>
              <a:buFont typeface="Arial" charset="0"/>
              <a:buChar char="•"/>
            </a:pPr>
            <a:r>
              <a:rPr lang="ru-RU" dirty="0">
                <a:latin typeface="Arial" charset="0"/>
                <a:cs typeface="Arial" charset="0"/>
              </a:rPr>
              <a:t> Налаживание системы ранней комплексной помощи детям с отклонениями в развитии. </a:t>
            </a:r>
          </a:p>
          <a:p>
            <a:pPr algn="just">
              <a:lnSpc>
                <a:spcPct val="150000"/>
              </a:lnSpc>
              <a:buFont typeface="Arial" charset="0"/>
              <a:buChar char="•"/>
            </a:pPr>
            <a:r>
              <a:rPr lang="ru-RU" dirty="0">
                <a:latin typeface="Arial" charset="0"/>
                <a:cs typeface="Arial" charset="0"/>
              </a:rPr>
              <a:t> Развитие и нарастание интеграционных процессов и повышение внимания массовой общеобразовательной школы к тем учащимся, которые испытывают трудности в обучении. </a:t>
            </a:r>
          </a:p>
          <a:p>
            <a:pPr algn="just">
              <a:lnSpc>
                <a:spcPct val="150000"/>
              </a:lnSpc>
              <a:buFont typeface="Arial" charset="0"/>
              <a:buChar char="•"/>
            </a:pPr>
            <a:r>
              <a:rPr lang="ru-RU" dirty="0">
                <a:latin typeface="Arial" charset="0"/>
                <a:cs typeface="Arial" charset="0"/>
              </a:rPr>
              <a:t> Включение новых категорий лиц с ограниченными возможностями в образовательную среду (дети со сложной структурой нарушений, с тяжелой двигательной патологией, с ранним детским аутизмом). </a:t>
            </a:r>
          </a:p>
          <a:p>
            <a:endParaRPr lang="ru-RU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9076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7467600" cy="6285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Формы инклюзивного и интегрированного обучения школьников с ОВЗ</a:t>
            </a:r>
          </a:p>
          <a:p>
            <a:pPr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Постоянная полная инклюзия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(интеграция в обычном классе не более 3 человек с ОВЗ в классе)</a:t>
            </a:r>
          </a:p>
          <a:p>
            <a:pPr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Постоянная неполная инклюзия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(«гибкие классы») (совместное обучение по некоторым предметам, которые не вызывают трудности при ОВЗ).</a:t>
            </a:r>
          </a:p>
          <a:p>
            <a:pPr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Специальный класс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(праздники, экскурсии, перемены совместно с другими детьми)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Занятия в учреждениях дополнительного образования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(в условиях интеграции во второй половине дня, первая половина дня в коррекционной школе).</a:t>
            </a:r>
          </a:p>
          <a:p>
            <a:pPr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Надомное обучение при массовой школе</a:t>
            </a:r>
          </a:p>
          <a:p>
            <a:pPr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Дистанционная форма обучения</a:t>
            </a:r>
          </a:p>
        </p:txBody>
      </p:sp>
    </p:spTree>
    <p:extLst>
      <p:ext uri="{BB962C8B-B14F-4D97-AF65-F5344CB8AC3E}">
        <p14:creationId xmlns:p14="http://schemas.microsoft.com/office/powerpoint/2010/main" val="4936858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7467600" cy="6285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en-US" b="1" i="1" dirty="0" err="1" smtClean="0"/>
              <a:t>Специальные</a:t>
            </a:r>
            <a:r>
              <a:rPr lang="en-US" b="1" i="1" dirty="0" smtClean="0"/>
              <a:t> </a:t>
            </a:r>
            <a:r>
              <a:rPr lang="en-US" b="1" i="1" dirty="0" err="1" smtClean="0"/>
              <a:t>условия</a:t>
            </a:r>
            <a:r>
              <a:rPr lang="en-US" b="1" i="1" dirty="0" smtClean="0"/>
              <a:t> </a:t>
            </a:r>
            <a:r>
              <a:rPr lang="en-US" b="1" i="1" dirty="0" err="1" smtClean="0"/>
              <a:t>при</a:t>
            </a:r>
            <a:r>
              <a:rPr lang="en-US" b="1" i="1" dirty="0" smtClean="0"/>
              <a:t> </a:t>
            </a:r>
            <a:r>
              <a:rPr lang="en-US" b="1" i="1" dirty="0" err="1" smtClean="0"/>
              <a:t>включении</a:t>
            </a:r>
            <a:r>
              <a:rPr lang="en-US" b="1" i="1" dirty="0" smtClean="0"/>
              <a:t> </a:t>
            </a:r>
            <a:r>
              <a:rPr lang="en-US" b="1" i="1" dirty="0" err="1" smtClean="0"/>
              <a:t>детей</a:t>
            </a:r>
            <a:r>
              <a:rPr lang="en-US" b="1" i="1" dirty="0" smtClean="0"/>
              <a:t> с ОВЗ в </a:t>
            </a:r>
            <a:r>
              <a:rPr lang="en-US" b="1" i="1" dirty="0" err="1" smtClean="0"/>
              <a:t>общеобразовательную</a:t>
            </a:r>
            <a:r>
              <a:rPr lang="en-US" b="1" i="1" dirty="0" smtClean="0"/>
              <a:t> </a:t>
            </a:r>
            <a:r>
              <a:rPr lang="en-US" b="1" i="1" dirty="0" err="1" smtClean="0"/>
              <a:t>среду</a:t>
            </a:r>
            <a:r>
              <a:rPr lang="en-US" b="1" i="1" dirty="0" smtClean="0"/>
              <a:t>:</a:t>
            </a:r>
          </a:p>
          <a:p>
            <a:pPr>
              <a:defRPr/>
            </a:pPr>
            <a:r>
              <a:rPr lang="ru-RU" dirty="0" smtClean="0"/>
              <a:t>Обучающийся </a:t>
            </a:r>
            <a:r>
              <a:rPr lang="ru-RU" dirty="0"/>
              <a:t>с ОВЗ –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физическое лицо, имеющее недостатки в физическом и (или) психологическом развитии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(подтвержденные психолого-медико-педагогической комиссии),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препятствующие получению образования без создания специальных условий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Министерство образования Исх. </a:t>
            </a:r>
            <a:r>
              <a:rPr lang="en-US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АФ-150/06 от 18 апреля 2008 г</a:t>
            </a:r>
            <a:r>
              <a:rPr lang="ru-RU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</a:t>
            </a:r>
            <a:endParaRPr lang="en-US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dirty="0"/>
              <a:t>«Каждый ребенок способен учиться при создании тех или иных специальных условий» – это одна из основных установок специалистов, реализующих инклюзивную практику.</a:t>
            </a:r>
          </a:p>
        </p:txBody>
      </p:sp>
    </p:spTree>
    <p:extLst>
      <p:ext uri="{BB962C8B-B14F-4D97-AF65-F5344CB8AC3E}">
        <p14:creationId xmlns:p14="http://schemas.microsoft.com/office/powerpoint/2010/main" val="4936858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88640"/>
            <a:ext cx="7467600" cy="6285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>
              <a:spcBef>
                <a:spcPts val="0"/>
              </a:spcBef>
              <a:buNone/>
              <a:defRPr/>
            </a:pP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оздание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условий для получения образования детей с ОВЗ </a:t>
            </a:r>
            <a:endParaRPr lang="en-US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  <a:defRPr/>
            </a:pP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Под специальными условиями получения образования, обучающимися с ограниченными возможностями здоровья в ФЗ «Об образовании в РФ» понимаются условия обучения, воспитания и развития, включающие в себя    </a:t>
            </a:r>
          </a:p>
          <a:p>
            <a:pPr>
              <a:spcBef>
                <a:spcPts val="0"/>
              </a:spcBef>
              <a:buNone/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    1) Создание нормативно-правовой базы в школе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(Положение об организации инклюзивной практики; лицензии на обучение по программам 1-8 вида и на программы дополнительного образования; договор с родителями; договор с Окружным ресурсным центром.</a:t>
            </a:r>
          </a:p>
          <a:p>
            <a:pPr>
              <a:spcBef>
                <a:spcPts val="0"/>
              </a:spcBef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Создание доступной среды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для образования детей-инвалидов, детей с ОВЗ</a:t>
            </a:r>
          </a:p>
          <a:p>
            <a:pPr>
              <a:spcBef>
                <a:spcPts val="0"/>
              </a:spcBef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Обеспечение доступа в здания организаций, осуществляющих образовательную деятельность: устройство пандусов; расширение дверных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проемов;демонтаж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дверных порогов; установка перил вдоль стен внутри зданий переоборудование санитарно-гигиенических помещений, раздевалок, столовых, классных комнат, кабинетов педагогов-психологов, учителей-логопедов (организация рабочего места ребенка с ОВЗ: специальная мебель, в том числе столы с регулируемой высотой, наклоном столешницы, стулья, регулируемые по высоте; оборудование для сенсорных комнат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психо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-эмоциональной коррекции); создание информационных уголков; установка подъемных устройств и т.д.</a:t>
            </a:r>
          </a:p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97903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C:\Documents and Settings\стол3\Рабочий стол\DSC01039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 l="11810"/>
          <a:stretch>
            <a:fillRect/>
          </a:stretch>
        </p:blipFill>
        <p:spPr bwMode="auto">
          <a:xfrm>
            <a:off x="899592" y="188639"/>
            <a:ext cx="302433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:\Documents and Settings\Leska\Мои документы\Оксана\Презентации\картинки ДЦП\Рисунок29.jpg"/>
          <p:cNvPicPr>
            <a:picLocks noChangeAspect="1" noChangeArrowheads="1"/>
          </p:cNvPicPr>
          <p:nvPr/>
        </p:nvPicPr>
        <p:blipFill>
          <a:blip r:embed="rId3" cstate="print"/>
          <a:srcRect t="3847" b="13461"/>
          <a:stretch>
            <a:fillRect/>
          </a:stretch>
        </p:blipFill>
        <p:spPr bwMode="auto">
          <a:xfrm>
            <a:off x="4640850" y="188639"/>
            <a:ext cx="4020641" cy="2422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Group 12"/>
          <p:cNvGrpSpPr/>
          <p:nvPr/>
        </p:nvGrpSpPr>
        <p:grpSpPr>
          <a:xfrm>
            <a:off x="444360" y="2708920"/>
            <a:ext cx="2543234" cy="1853674"/>
            <a:chOff x="251525" y="244629"/>
            <a:chExt cx="2728902" cy="1989001"/>
          </a:xfrm>
          <a:scene3d>
            <a:camera prst="orthographicFront"/>
            <a:lightRig rig="threePt" dir="t"/>
          </a:scene3d>
        </p:grpSpPr>
        <p:sp>
          <p:nvSpPr>
            <p:cNvPr id="8" name="Oval 13"/>
            <p:cNvSpPr/>
            <p:nvPr/>
          </p:nvSpPr>
          <p:spPr>
            <a:xfrm>
              <a:off x="251525" y="244629"/>
              <a:ext cx="2728902" cy="1989001"/>
            </a:xfrm>
            <a:prstGeom prst="ellipse">
              <a:avLst/>
            </a:prstGeom>
            <a:blipFill rotWithShape="0">
              <a:blip r:embed="rId4" cstate="print"/>
              <a:stretch>
                <a:fillRect/>
              </a:stretch>
            </a:blipFill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alpha val="90000"/>
                <a:hueOff val="0"/>
                <a:satOff val="0"/>
                <a:lumOff val="0"/>
                <a:alphaOff val="-40000"/>
              </a:schemeClr>
            </a:effectRef>
            <a:fontRef idx="minor">
              <a:schemeClr val="lt1"/>
            </a:fontRef>
          </p:style>
        </p:sp>
        <p:sp>
          <p:nvSpPr>
            <p:cNvPr id="9" name="Oval 16"/>
            <p:cNvSpPr/>
            <p:nvPr/>
          </p:nvSpPr>
          <p:spPr>
            <a:xfrm>
              <a:off x="651163" y="535911"/>
              <a:ext cx="1929626" cy="14064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7940" tIns="27940" rIns="27940" bIns="27940" spcCol="1270" anchor="ctr"/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4400" dirty="0"/>
            </a:p>
          </p:txBody>
        </p:sp>
      </p:grpSp>
      <p:grpSp>
        <p:nvGrpSpPr>
          <p:cNvPr id="10" name="Group 6"/>
          <p:cNvGrpSpPr/>
          <p:nvPr/>
        </p:nvGrpSpPr>
        <p:grpSpPr>
          <a:xfrm>
            <a:off x="3419872" y="2721605"/>
            <a:ext cx="1978182" cy="1828304"/>
            <a:chOff x="3414362" y="1757365"/>
            <a:chExt cx="1885959" cy="1743068"/>
          </a:xfrm>
          <a:scene3d>
            <a:camera prst="orthographicFront"/>
            <a:lightRig rig="threePt" dir="t"/>
          </a:scene3d>
        </p:grpSpPr>
        <p:sp>
          <p:nvSpPr>
            <p:cNvPr id="11" name="Oval 25"/>
            <p:cNvSpPr/>
            <p:nvPr/>
          </p:nvSpPr>
          <p:spPr>
            <a:xfrm>
              <a:off x="3414362" y="1757365"/>
              <a:ext cx="1885959" cy="1743068"/>
            </a:xfrm>
            <a:prstGeom prst="ellipse">
              <a:avLst/>
            </a:prstGeom>
            <a:blipFill rotWithShape="0">
              <a:blip r:embed="rId5" cstate="print"/>
              <a:stretch>
                <a:fillRect/>
              </a:stretch>
            </a:blipFill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alpha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Oval 4"/>
            <p:cNvSpPr/>
            <p:nvPr/>
          </p:nvSpPr>
          <p:spPr>
            <a:xfrm>
              <a:off x="3690554" y="2012631"/>
              <a:ext cx="1333575" cy="123253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41275" tIns="41275" rIns="41275" bIns="41275" spcCol="1270" anchor="ctr"/>
            <a:lstStyle/>
            <a:p>
              <a:pPr algn="ctr" defTabSz="28892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6500" dirty="0"/>
            </a:p>
          </p:txBody>
        </p:sp>
      </p:grpSp>
      <p:grpSp>
        <p:nvGrpSpPr>
          <p:cNvPr id="13" name="Group 8"/>
          <p:cNvGrpSpPr/>
          <p:nvPr/>
        </p:nvGrpSpPr>
        <p:grpSpPr>
          <a:xfrm>
            <a:off x="5868144" y="2636912"/>
            <a:ext cx="2634736" cy="1871950"/>
            <a:chOff x="5865154" y="328610"/>
            <a:chExt cx="2630076" cy="1868639"/>
          </a:xfrm>
          <a:scene3d>
            <a:camera prst="orthographicFront"/>
            <a:lightRig rig="threePt" dir="t"/>
          </a:scene3d>
        </p:grpSpPr>
        <p:sp>
          <p:nvSpPr>
            <p:cNvPr id="14" name="Oval 21"/>
            <p:cNvSpPr/>
            <p:nvPr/>
          </p:nvSpPr>
          <p:spPr>
            <a:xfrm>
              <a:off x="5865154" y="328610"/>
              <a:ext cx="2630076" cy="1868639"/>
            </a:xfrm>
            <a:prstGeom prst="ellipse">
              <a:avLst/>
            </a:prstGeom>
            <a:blipFill rotWithShape="0">
              <a:blip r:embed="rId6" cstate="print"/>
              <a:stretch>
                <a:fillRect/>
              </a:stretch>
            </a:blipFill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alpha val="90000"/>
                <a:hueOff val="0"/>
                <a:satOff val="0"/>
                <a:lumOff val="0"/>
                <a:alphaOff val="-8000"/>
              </a:schemeClr>
            </a:effectRef>
            <a:fontRef idx="minor">
              <a:schemeClr val="lt1"/>
            </a:fontRef>
          </p:style>
        </p:sp>
        <p:sp>
          <p:nvSpPr>
            <p:cNvPr id="15" name="Oval 8"/>
            <p:cNvSpPr/>
            <p:nvPr/>
          </p:nvSpPr>
          <p:spPr>
            <a:xfrm>
              <a:off x="6250320" y="602266"/>
              <a:ext cx="1859744" cy="132132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7305" tIns="27305" rIns="27305" bIns="27305" spcCol="1270" anchor="ctr"/>
            <a:lstStyle/>
            <a:p>
              <a:pPr algn="ctr" defTabSz="19113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4300" dirty="0"/>
            </a:p>
          </p:txBody>
        </p:sp>
      </p:grpSp>
      <p:grpSp>
        <p:nvGrpSpPr>
          <p:cNvPr id="16" name="Group 9"/>
          <p:cNvGrpSpPr/>
          <p:nvPr/>
        </p:nvGrpSpPr>
        <p:grpSpPr>
          <a:xfrm>
            <a:off x="467544" y="4941168"/>
            <a:ext cx="2281664" cy="1405068"/>
            <a:chOff x="6000771" y="3114683"/>
            <a:chExt cx="2673135" cy="1646139"/>
          </a:xfrm>
          <a:scene3d>
            <a:camera prst="orthographicFront"/>
            <a:lightRig rig="threePt" dir="t"/>
          </a:scene3d>
        </p:grpSpPr>
        <p:sp>
          <p:nvSpPr>
            <p:cNvPr id="17" name="Oval 19"/>
            <p:cNvSpPr/>
            <p:nvPr/>
          </p:nvSpPr>
          <p:spPr>
            <a:xfrm>
              <a:off x="6000771" y="3114683"/>
              <a:ext cx="2673135" cy="1646139"/>
            </a:xfrm>
            <a:prstGeom prst="ellipse">
              <a:avLst/>
            </a:prstGeom>
            <a:blipFill rotWithShape="0">
              <a:blip r:embed="rId7" cstate="print"/>
              <a:stretch>
                <a:fillRect/>
              </a:stretch>
            </a:blipFill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alpha val="90000"/>
                <a:hueOff val="0"/>
                <a:satOff val="0"/>
                <a:lumOff val="0"/>
                <a:alphaOff val="-16000"/>
              </a:schemeClr>
            </a:effectRef>
            <a:fontRef idx="minor">
              <a:schemeClr val="lt1"/>
            </a:fontRef>
          </p:style>
        </p:sp>
        <p:sp>
          <p:nvSpPr>
            <p:cNvPr id="18" name="Oval 10"/>
            <p:cNvSpPr/>
            <p:nvPr/>
          </p:nvSpPr>
          <p:spPr>
            <a:xfrm>
              <a:off x="6392243" y="3355754"/>
              <a:ext cx="1890191" cy="116399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7305" tIns="27305" rIns="27305" bIns="27305" spcCol="1270" anchor="ctr"/>
            <a:lstStyle/>
            <a:p>
              <a:pPr algn="ctr" defTabSz="19113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4300" dirty="0"/>
            </a:p>
          </p:txBody>
        </p:sp>
      </p:grpSp>
      <p:grpSp>
        <p:nvGrpSpPr>
          <p:cNvPr id="19" name="Group 10"/>
          <p:cNvGrpSpPr/>
          <p:nvPr/>
        </p:nvGrpSpPr>
        <p:grpSpPr>
          <a:xfrm>
            <a:off x="2843808" y="5013176"/>
            <a:ext cx="1296144" cy="1296144"/>
            <a:chOff x="3627786" y="3796545"/>
            <a:chExt cx="1459110" cy="1459110"/>
          </a:xfrm>
          <a:scene3d>
            <a:camera prst="orthographicFront"/>
            <a:lightRig rig="threePt" dir="t"/>
          </a:scene3d>
        </p:grpSpPr>
        <p:sp>
          <p:nvSpPr>
            <p:cNvPr id="20" name="Oval 17"/>
            <p:cNvSpPr/>
            <p:nvPr/>
          </p:nvSpPr>
          <p:spPr>
            <a:xfrm>
              <a:off x="3627786" y="3796545"/>
              <a:ext cx="1459110" cy="1459110"/>
            </a:xfrm>
            <a:prstGeom prst="ellipse">
              <a:avLst/>
            </a:prstGeom>
            <a:blipFill rotWithShape="0">
              <a:blip r:embed="rId8" cstate="print"/>
              <a:stretch>
                <a:fillRect/>
              </a:stretch>
            </a:blipFill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alpha val="90000"/>
                <a:hueOff val="0"/>
                <a:satOff val="0"/>
                <a:lumOff val="0"/>
                <a:alphaOff val="-24000"/>
              </a:schemeClr>
            </a:effectRef>
            <a:fontRef idx="minor">
              <a:schemeClr val="lt1"/>
            </a:fontRef>
          </p:style>
        </p:sp>
        <p:sp>
          <p:nvSpPr>
            <p:cNvPr id="21" name="Oval 12"/>
            <p:cNvSpPr/>
            <p:nvPr/>
          </p:nvSpPr>
          <p:spPr>
            <a:xfrm>
              <a:off x="3841468" y="4010227"/>
              <a:ext cx="1031746" cy="103174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41275" tIns="41275" rIns="41275" bIns="41275" spcCol="1270" anchor="ctr"/>
            <a:lstStyle/>
            <a:p>
              <a:pPr algn="ctr" defTabSz="28892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6500" dirty="0"/>
            </a:p>
          </p:txBody>
        </p:sp>
      </p:grpSp>
      <p:grpSp>
        <p:nvGrpSpPr>
          <p:cNvPr id="22" name="Group 11"/>
          <p:cNvGrpSpPr/>
          <p:nvPr/>
        </p:nvGrpSpPr>
        <p:grpSpPr>
          <a:xfrm>
            <a:off x="4211960" y="4941168"/>
            <a:ext cx="2429957" cy="1512168"/>
            <a:chOff x="428889" y="2971809"/>
            <a:chExt cx="2656749" cy="1789015"/>
          </a:xfrm>
          <a:scene3d>
            <a:camera prst="orthographicFront"/>
            <a:lightRig rig="threePt" dir="t"/>
          </a:scene3d>
        </p:grpSpPr>
        <p:sp>
          <p:nvSpPr>
            <p:cNvPr id="23" name="Oval 15"/>
            <p:cNvSpPr/>
            <p:nvPr/>
          </p:nvSpPr>
          <p:spPr>
            <a:xfrm>
              <a:off x="428889" y="2971809"/>
              <a:ext cx="2656749" cy="1789015"/>
            </a:xfrm>
            <a:prstGeom prst="ellipse">
              <a:avLst/>
            </a:prstGeom>
            <a:blipFill rotWithShape="0">
              <a:blip r:embed="rId9" cstate="print"/>
              <a:stretch>
                <a:fillRect/>
              </a:stretch>
            </a:blipFill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alpha val="90000"/>
                <a:hueOff val="0"/>
                <a:satOff val="0"/>
                <a:lumOff val="0"/>
                <a:alphaOff val="-32000"/>
              </a:schemeClr>
            </a:effectRef>
            <a:fontRef idx="minor">
              <a:schemeClr val="lt1"/>
            </a:fontRef>
          </p:style>
        </p:sp>
        <p:sp>
          <p:nvSpPr>
            <p:cNvPr id="24" name="Oval 14"/>
            <p:cNvSpPr/>
            <p:nvPr/>
          </p:nvSpPr>
          <p:spPr>
            <a:xfrm>
              <a:off x="817961" y="3233804"/>
              <a:ext cx="1878605" cy="126502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41275" tIns="41275" rIns="41275" bIns="41275" spcCol="1270" anchor="ctr"/>
            <a:lstStyle/>
            <a:p>
              <a:pPr algn="ctr" defTabSz="28892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6500" dirty="0"/>
            </a:p>
          </p:txBody>
        </p:sp>
      </p:grpSp>
      <p:grpSp>
        <p:nvGrpSpPr>
          <p:cNvPr id="25" name="Group 7"/>
          <p:cNvGrpSpPr/>
          <p:nvPr/>
        </p:nvGrpSpPr>
        <p:grpSpPr>
          <a:xfrm>
            <a:off x="6948264" y="4941168"/>
            <a:ext cx="1459110" cy="1459110"/>
            <a:chOff x="3627786" y="2143"/>
            <a:chExt cx="1459110" cy="1459110"/>
          </a:xfrm>
          <a:scene3d>
            <a:camera prst="orthographicFront"/>
            <a:lightRig rig="threePt" dir="t"/>
          </a:scene3d>
        </p:grpSpPr>
        <p:sp>
          <p:nvSpPr>
            <p:cNvPr id="26" name="Oval 23"/>
            <p:cNvSpPr/>
            <p:nvPr/>
          </p:nvSpPr>
          <p:spPr>
            <a:xfrm>
              <a:off x="3627786" y="2143"/>
              <a:ext cx="1459110" cy="1459110"/>
            </a:xfrm>
            <a:prstGeom prst="ellipse">
              <a:avLst/>
            </a:prstGeom>
            <a:blipFill rotWithShape="0">
              <a:blip r:embed="rId10" cstate="print"/>
              <a:stretch>
                <a:fillRect/>
              </a:stretch>
            </a:blipFill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Oval 6"/>
            <p:cNvSpPr/>
            <p:nvPr/>
          </p:nvSpPr>
          <p:spPr>
            <a:xfrm>
              <a:off x="3841468" y="215825"/>
              <a:ext cx="1031746" cy="103174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5240" tIns="15240" rIns="15240" bIns="15240" spcCol="1270" anchor="ctr"/>
            <a:lstStyle/>
            <a:p>
              <a:pPr algn="ctr"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4310878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88640"/>
            <a:ext cx="7467600" cy="6285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algn="ctr">
              <a:spcBef>
                <a:spcPts val="0"/>
              </a:spcBef>
              <a:buNone/>
              <a:defRPr/>
            </a:pP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Создание специальных  условий</a:t>
            </a:r>
          </a:p>
          <a:p>
            <a:pPr>
              <a:spcBef>
                <a:spcPts val="0"/>
              </a:spcBef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3)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Организация образовательного процесса в соответствии с принципами инклюзии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: наличие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образовательном учреждении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принимающей атмосферы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то есть такой системы отношений, при которой основной ценностью является каждый участник образовательного процесса с его индивидуальными возможностями и качествами;</a:t>
            </a:r>
          </a:p>
          <a:p>
            <a:pPr>
              <a:spcBef>
                <a:spcPts val="0"/>
              </a:spcBef>
              <a:buNone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4)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Особые формы и методы  организации образовательного процесса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>
              <a:spcBef>
                <a:spcPts val="0"/>
              </a:spcBef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Учет особенностей развития каждого ребенка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индивидуальный педагогический подход, проявляющийся в особой организации коррекционно-педагогического процесса</a:t>
            </a:r>
            <a:r>
              <a:rPr lang="ru-RU" dirty="0">
                <a:latin typeface="Times New Roman" pitchFamily="18" charset="0"/>
                <a:cs typeface="Shonar Bangla" pitchFamily="34" charset="0"/>
              </a:rPr>
              <a:t>, в применении специальных форм, методов и средств обучения компенсации и коррекции</a:t>
            </a:r>
          </a:p>
          <a:p>
            <a:pPr>
              <a:spcBef>
                <a:spcPts val="0"/>
              </a:spcBef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Вариативность  заданий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многоуровневая подача материала;</a:t>
            </a:r>
          </a:p>
          <a:p>
            <a:pPr>
              <a:spcBef>
                <a:spcPts val="0"/>
              </a:spcBef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Организация деятельности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сотрудничества в малых группах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spcBef>
                <a:spcPts val="0"/>
              </a:spcBef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Обеспечение выбора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целей, уровня, средств, форм  работы, материала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>
              <a:spcBef>
                <a:spcPts val="0"/>
              </a:spcBef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Организация самостоятельной деятельности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 своем уровне, в своем диапазоне возможностей, что позволяет ребенку быть успешным;</a:t>
            </a:r>
          </a:p>
          <a:p>
            <a:pPr>
              <a:spcBef>
                <a:spcPts val="0"/>
              </a:spcBef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Обязательная организация игровых ситуаций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где есть возможность попробовать себя в разных ролях и позициях;</a:t>
            </a:r>
          </a:p>
          <a:p>
            <a:pPr>
              <a:spcBef>
                <a:spcPts val="0"/>
              </a:spcBef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Организация гибкого временного режима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обучения;</a:t>
            </a:r>
          </a:p>
          <a:p>
            <a:pPr>
              <a:spcBef>
                <a:spcPts val="0"/>
              </a:spcBef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Использование технических средств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обучения для каждой категории детей с ОВЗ 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т..д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310878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88640"/>
            <a:ext cx="7467600" cy="6285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>
              <a:spcBef>
                <a:spcPts val="0"/>
              </a:spcBef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5)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Организация взаимодействия с родителями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как заказчиками гос. услуги </a:t>
            </a:r>
          </a:p>
          <a:p>
            <a:pPr>
              <a:spcBef>
                <a:spcPts val="0"/>
              </a:spcBef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Технологии организации различных форм взаимодействия с родителями ребенка</a:t>
            </a:r>
          </a:p>
          <a:p>
            <a:pPr>
              <a:spcBef>
                <a:spcPts val="0"/>
              </a:spcBef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Участие родителей в разработке и реализации индивидуального учебного плана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индивидуальной коррекционной программы</a:t>
            </a:r>
          </a:p>
          <a:p>
            <a:pPr>
              <a:spcBef>
                <a:spcPts val="0"/>
              </a:spcBef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Участие родителей в составлении договора</a:t>
            </a:r>
          </a:p>
          <a:p>
            <a:pPr>
              <a:spcBef>
                <a:spcPts val="0"/>
              </a:spcBef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Консультации для родителей</a:t>
            </a:r>
          </a:p>
          <a:p>
            <a:pPr>
              <a:spcBef>
                <a:spcPts val="0"/>
              </a:spcBef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6)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Организация взаимодействия с внешними организациями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(психолого-педагогическим-медико-социальном центром, службами социальной защиты, досуговыми учреждениями, методическим центре ДОУ , поликлиникой, общественными организациями.</a:t>
            </a:r>
          </a:p>
          <a:p>
            <a:pPr>
              <a:spcBef>
                <a:spcPts val="0"/>
              </a:spcBef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7)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Наличие адаптированных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к особым образовательным потребностям конкретного обучающегося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образовательных программ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(общеобразовательных и коррекционно-развивающих)</a:t>
            </a:r>
          </a:p>
          <a:p>
            <a:pPr>
              <a:spcBef>
                <a:spcPts val="0"/>
              </a:spcBef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Использование специальных учебников, учебных пособий и дидактических материалов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специальных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технических средств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обучения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коллективного и индивидуального пользования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spcBef>
                <a:spcPts val="0"/>
              </a:spcBef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Компьютерные логопедические, психологические программы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для работы с детьми-инвалидами;</a:t>
            </a:r>
          </a:p>
          <a:p>
            <a:pPr>
              <a:spcBef>
                <a:spcPts val="0"/>
              </a:spcBef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Учебные пособия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для работы учителя-логопеда, педагога-психолога для работы с детьми с нарушением речи, нарушениями речи, нарушениями познавательных процессов, эмоционально-волевой сферы;</a:t>
            </a:r>
          </a:p>
          <a:p>
            <a:pPr>
              <a:spcBef>
                <a:spcPts val="0"/>
              </a:spcBef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Наборы  дидактических методик для определения уровня речевого и моторного развития.</a:t>
            </a:r>
          </a:p>
          <a:p>
            <a:pPr>
              <a:spcBef>
                <a:spcPts val="0"/>
              </a:spcBef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) Организация медико-психолого-педагогического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сопровождения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10878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88640"/>
            <a:ext cx="7467600" cy="6285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>
              <a:spcBef>
                <a:spcPts val="0"/>
              </a:spcBef>
              <a:defRPr/>
            </a:pPr>
            <a:r>
              <a:rPr lang="ru-RU" dirty="0">
                <a:solidFill>
                  <a:srgbClr val="002060"/>
                </a:solidFill>
              </a:rPr>
              <a:t>Психолого-медико-педагогическое сопровождение в инклюзивном образовании</a:t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b="1" i="1" dirty="0">
                <a:solidFill>
                  <a:schemeClr val="tx1"/>
                </a:solidFill>
              </a:rPr>
              <a:t>Цель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b="1" i="1" dirty="0"/>
              <a:t>– это поддержка развития ребенка с ОВЗ в образовательной среде, помощь в освоении адаптированной образовательной программы и социально-психологическая адаптация ребенка.</a:t>
            </a:r>
          </a:p>
          <a:p>
            <a:pPr>
              <a:spcBef>
                <a:spcPts val="0"/>
              </a:spcBef>
              <a:defRPr/>
            </a:pP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Наличие в штатном расписании специалистов</a:t>
            </a:r>
            <a:endParaRPr lang="ru-RU" alt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    Необходимое </a:t>
            </a: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участие в образовательном процессе педагога-дефектолога, т.е. специального педагога соответствующего профиля 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altLang="ru-RU" dirty="0" err="1">
                <a:latin typeface="Times New Roman" pitchFamily="18" charset="0"/>
                <a:cs typeface="Times New Roman" pitchFamily="18" charset="0"/>
              </a:rPr>
              <a:t>олигофренопедагога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, сурдопедагога, тифлопедагога и т.д.) наличие </a:t>
            </a: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психолога, учителя-ассистента 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либо </a:t>
            </a:r>
            <a:r>
              <a:rPr lang="ru-RU" altLang="ru-RU" b="1" dirty="0" err="1">
                <a:latin typeface="Times New Roman" pitchFamily="18" charset="0"/>
                <a:cs typeface="Times New Roman" pitchFamily="18" charset="0"/>
              </a:rPr>
              <a:t>тьютера</a:t>
            </a: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, учителя-логопеда, ставки врача,  инструктора ЛФК.</a:t>
            </a:r>
          </a:p>
          <a:p>
            <a:pPr>
              <a:spcBef>
                <a:spcPts val="0"/>
              </a:spcBef>
              <a:defRPr/>
            </a:pP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Организация деятельности ПМП консилиума 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(осуществление диагностики ребенка с ОВЗ, отслеживание динамики развития, эффективности обучения в соответствии с его возможностями, рекомендации, составление образовательного стандарта, разработка основы адаптированной образовательной программы)</a:t>
            </a:r>
          </a:p>
          <a:p>
            <a:pPr>
              <a:spcBef>
                <a:spcPts val="0"/>
              </a:spcBef>
              <a:defRPr/>
            </a:pP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Коррекционно-развивающая </a:t>
            </a: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педагогическая работа 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должна носить </a:t>
            </a: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комплексный характер 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на основе системного подхода: социальное развитие, познавательное развитие,  речевое развитие, двигательное развитие.</a:t>
            </a:r>
          </a:p>
          <a:p>
            <a:pPr>
              <a:lnSpc>
                <a:spcPct val="120000"/>
              </a:lnSpc>
              <a:spcBef>
                <a:spcPts val="0"/>
              </a:spcBef>
              <a:defRPr/>
            </a:pP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Наличие индивидуальной программы психолого-педагогического сопровождения 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и реализация мероприятий в соответствии с индивидуальной программой психолого-педагогического сопровождения. </a:t>
            </a:r>
          </a:p>
          <a:p>
            <a:pPr>
              <a:lnSpc>
                <a:spcPct val="120000"/>
              </a:lnSpc>
              <a:spcBef>
                <a:spcPts val="0"/>
              </a:spcBef>
              <a:defRPr/>
            </a:pP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Консультирование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 родителей</a:t>
            </a:r>
          </a:p>
          <a:p>
            <a:pPr>
              <a:defRPr/>
            </a:pP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Выявление особых образовательных потребностей 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детей и учет их при обучении </a:t>
            </a:r>
          </a:p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43754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88640"/>
            <a:ext cx="7467600" cy="6285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ru-RU" altLang="ru-RU" b="1" dirty="0"/>
              <a:t>Особые образовательные </a:t>
            </a:r>
            <a:r>
              <a:rPr lang="ru-RU" altLang="ru-RU" b="1" dirty="0" smtClean="0"/>
              <a:t>потребности</a:t>
            </a:r>
            <a:endParaRPr lang="en-US" altLang="ru-RU" b="1" dirty="0" smtClean="0"/>
          </a:p>
          <a:p>
            <a:pPr>
              <a:defRPr/>
            </a:pPr>
            <a:r>
              <a:rPr lang="ru-RU" altLang="ru-RU" dirty="0">
                <a:solidFill>
                  <a:schemeClr val="tx1"/>
                </a:solidFill>
              </a:rPr>
              <a:t>Современные научные представления позволяют выделить общие для разных категорий детей с нарушениями психофизического развития (ограниченными возможностями здоровья) особые образовательные потребности. </a:t>
            </a:r>
          </a:p>
          <a:p>
            <a:pPr>
              <a:defRPr/>
            </a:pPr>
            <a:endParaRPr lang="ru-RU" dirty="0"/>
          </a:p>
        </p:txBody>
      </p:sp>
      <p:pic>
        <p:nvPicPr>
          <p:cNvPr id="4" name="Picture 4" descr="DSC_0397_469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86254"/>
            <a:ext cx="2743200" cy="1830388"/>
          </a:xfrm>
          <a:prstGeom prst="rect">
            <a:avLst/>
          </a:prstGeom>
          <a:noFill/>
          <a:ln w="9525">
            <a:solidFill>
              <a:srgbClr val="99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P11903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627517"/>
            <a:ext cx="2590800" cy="188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IMG_21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546022"/>
            <a:ext cx="28956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43754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88640"/>
            <a:ext cx="7467600" cy="6285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spcBef>
                <a:spcPts val="0"/>
              </a:spcBef>
              <a:defRPr/>
            </a:pPr>
            <a:r>
              <a:rPr lang="ru-RU" altLang="ru-RU" b="1" dirty="0"/>
              <a:t>Особые образовательные потребности</a:t>
            </a:r>
          </a:p>
          <a:p>
            <a:pPr>
              <a:spcBef>
                <a:spcPts val="0"/>
              </a:spcBef>
              <a:buFont typeface="Arial" charset="0"/>
              <a:buNone/>
            </a:pPr>
            <a:r>
              <a:rPr lang="ru-RU" altLang="ru-RU" dirty="0"/>
              <a:t>– </a:t>
            </a:r>
            <a:r>
              <a:rPr lang="ru-RU" altLang="ru-RU" sz="2200" dirty="0"/>
              <a:t>это потребности в условиях, необходимых для оптимальной реализации когнитивных, энергетических и эмоционально-волевых возможностей ребенка с ОВЗ в процессе обучения. </a:t>
            </a:r>
          </a:p>
          <a:p>
            <a:pPr>
              <a:spcBef>
                <a:spcPts val="0"/>
              </a:spcBef>
              <a:buFont typeface="Arial" charset="0"/>
              <a:buNone/>
            </a:pPr>
            <a:r>
              <a:rPr lang="ru-RU" altLang="ru-RU" sz="2200" dirty="0" smtClean="0"/>
              <a:t>– </a:t>
            </a:r>
            <a:r>
              <a:rPr lang="ru-RU" altLang="ru-RU" sz="2200" dirty="0"/>
              <a:t>это потребности в условиях, необходимых для оптимальной реализации актуальных и потенциальных возможностей ребенка </a:t>
            </a:r>
            <a:endParaRPr lang="en-US" altLang="ru-RU" sz="2200" dirty="0" smtClean="0"/>
          </a:p>
          <a:p>
            <a:pPr algn="ctr">
              <a:spcBef>
                <a:spcPts val="0"/>
              </a:spcBef>
              <a:buFont typeface="Arial" charset="0"/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Особые образовательные потребности</a:t>
            </a:r>
            <a:endParaRPr lang="ru-RU" alt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fontAlgn="auto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ru-RU" sz="2200" dirty="0"/>
              <a:t>не являются едиными и постоянными,</a:t>
            </a:r>
          </a:p>
          <a:p>
            <a:pPr marL="457200" indent="-457200" fontAlgn="auto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ru-RU" sz="2200" dirty="0"/>
              <a:t>проявляются в разной степени при каждом типе нарушений, разной степени его выраженности,</a:t>
            </a:r>
          </a:p>
          <a:p>
            <a:pPr marL="457200" indent="-457200" fontAlgn="auto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ru-RU" sz="2200" dirty="0"/>
              <a:t>определяют возможные условия обучения:</a:t>
            </a:r>
          </a:p>
          <a:p>
            <a:pPr fontAlgn="auto">
              <a:spcBef>
                <a:spcPts val="0"/>
              </a:spcBef>
              <a:defRPr/>
            </a:pPr>
            <a:endParaRPr lang="ru-RU" sz="2200" dirty="0"/>
          </a:p>
          <a:p>
            <a:pPr marL="1069975" indent="-449263" fontAlgn="auto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ru-RU" sz="2200" dirty="0"/>
              <a:t>в условиях интеграции,</a:t>
            </a:r>
          </a:p>
          <a:p>
            <a:pPr marL="1069975" indent="-449263" fontAlgn="auto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ru-RU" sz="2200" dirty="0"/>
              <a:t>в условиях инклюзивного обучения,</a:t>
            </a:r>
          </a:p>
          <a:p>
            <a:pPr marL="1069975" indent="-449263" fontAlgn="auto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ru-RU" sz="2200" dirty="0"/>
              <a:t>в специальной школе,</a:t>
            </a:r>
          </a:p>
          <a:p>
            <a:pPr marL="1069975" indent="-449263" fontAlgn="auto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ru-RU" sz="2200" dirty="0"/>
              <a:t>дистанционно и т.д</a:t>
            </a:r>
            <a:r>
              <a:rPr lang="ru-RU" sz="2200" dirty="0" smtClean="0"/>
              <a:t>.</a:t>
            </a:r>
            <a:endParaRPr lang="en-US" sz="2200" dirty="0" smtClean="0"/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altLang="ru-RU" sz="2200" dirty="0"/>
              <a:t>Наряду с детьми с ОВЗ особые образовательные потребности могут испытывать:</a:t>
            </a:r>
          </a:p>
          <a:p>
            <a:pPr marL="457200" lvl="1" indent="-457200">
              <a:spcBef>
                <a:spcPts val="0"/>
              </a:spcBef>
              <a:buSzPct val="70000"/>
              <a:buFont typeface="Arial" panose="020B0604020202020204" pitchFamily="34" charset="0"/>
              <a:buChar char="•"/>
              <a:defRPr/>
            </a:pPr>
            <a:r>
              <a:rPr lang="ru-RU" altLang="ru-RU" sz="2200" dirty="0"/>
              <a:t> </a:t>
            </a:r>
            <a:r>
              <a:rPr lang="ru-RU" altLang="ru-RU" sz="2200" dirty="0"/>
              <a:t>дети «групп риска»;</a:t>
            </a:r>
          </a:p>
          <a:p>
            <a:pPr marL="457200" lvl="1" indent="-457200">
              <a:spcBef>
                <a:spcPts val="0"/>
              </a:spcBef>
              <a:buSzPct val="70000"/>
              <a:buFont typeface="Arial" panose="020B0604020202020204" pitchFamily="34" charset="0"/>
              <a:buChar char="•"/>
              <a:defRPr/>
            </a:pPr>
            <a:r>
              <a:rPr lang="ru-RU" altLang="ru-RU" sz="2200" dirty="0"/>
              <a:t> дети, своевременно не охваченных системой образования или «выпавшие» из нее.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altLang="ru-RU" sz="2200" dirty="0" smtClean="0"/>
              <a:t>Рост </a:t>
            </a:r>
            <a:r>
              <a:rPr lang="ru-RU" altLang="ru-RU" sz="2200" dirty="0"/>
              <a:t>численности нуждающихся в специальном образовании - общемировая тенденция, характерная и для современной России</a:t>
            </a:r>
          </a:p>
          <a:p>
            <a:pPr marL="1069975" indent="-449263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ru-RU" sz="2200" dirty="0"/>
          </a:p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43754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88640"/>
            <a:ext cx="7467600" cy="6285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>
              <a:defRPr/>
            </a:pPr>
            <a:r>
              <a:rPr lang="ru-RU" b="1" dirty="0"/>
              <a:t>Учет Особых образовательных </a:t>
            </a:r>
            <a:r>
              <a:rPr lang="ru-RU" b="1" dirty="0" smtClean="0"/>
              <a:t>потребностей</a:t>
            </a:r>
            <a:endParaRPr lang="en-US" b="1" dirty="0" smtClean="0"/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подготовка детей к овладению школьной программой путем пропедевтических занятий (т.е. формирование у них необходимых знаний);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/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формирование у них познавательной мотивации и положительного отношения к учению;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/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замедленный темп преподнесения новых знаний;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/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меньший объем «порций» преподносимых знаний, а также всех инструкций и высказываний педагогов с учетом того, что закон «магического числа 7±2» для детей с недостатками развития не действует, т.е. объем запоминаемой информации у них меньше;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использование наиболее эффективных методов обучения (в том числе усиление наглядности в разных ее формах, включение практической деятельности, применение на доступном уровне проблемного подхода); 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организация занятий таким образом, чтобы избегать утомления детей; 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максимальное ограничение посторонней по отношению к учебному процессу стимуляции; 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контроль понимания детьми всего, особенно вербального, учебного материала; 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учет сенсорных возможностей ребенка, 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использования специальных технических средств, 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медицинская помощь - лечебная и профилактическая </a:t>
            </a:r>
          </a:p>
        </p:txBody>
      </p:sp>
    </p:spTree>
    <p:extLst>
      <p:ext uri="{BB962C8B-B14F-4D97-AF65-F5344CB8AC3E}">
        <p14:creationId xmlns:p14="http://schemas.microsoft.com/office/powerpoint/2010/main" val="11283742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88640"/>
            <a:ext cx="7467600" cy="6285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defRPr/>
            </a:pPr>
            <a:r>
              <a:rPr lang="ru-RU" sz="1500" b="1" dirty="0" smtClean="0">
                <a:solidFill>
                  <a:schemeClr val="tx1"/>
                </a:solidFill>
              </a:rPr>
              <a:t>Программное обеспечение</a:t>
            </a:r>
            <a:endParaRPr lang="en-US" sz="1500" b="1" dirty="0" smtClean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Программно-методическое обеспечение инклюзивного образовательного процесса отражается в трех документах – </a:t>
            </a:r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программе коррекционной работы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, являющейся составной частью основной образовательной программы, разрабатываемой образовательной организацией на основе рекомендуемого перечня общеобразовательных программ (</a:t>
            </a:r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адаптированной основной общеобразовательной программы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адаптированной образовательной программы).</a:t>
            </a:r>
          </a:p>
          <a:p>
            <a:pPr>
              <a:lnSpc>
                <a:spcPct val="120000"/>
              </a:lnSpc>
              <a:spcBef>
                <a:spcPts val="0"/>
              </a:spcBef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Понятие адаптированной образовательной программы появилось впервые </a:t>
            </a:r>
            <a:r>
              <a:rPr lang="ru-RU" altLang="ru-RU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Ст.2 Федерального закона «Об образовании в Российской федерации» 273-ФЗ от 29.12.2012г.:</a:t>
            </a:r>
          </a:p>
          <a:p>
            <a:pPr>
              <a:lnSpc>
                <a:spcPct val="120000"/>
              </a:lnSpc>
              <a:spcBef>
                <a:spcPts val="0"/>
              </a:spcBef>
              <a:defRPr/>
            </a:pPr>
            <a:r>
              <a:rPr lang="ru-RU" altLang="ru-RU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altLang="ru-RU" sz="15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Адаптированная образовательная программа </a:t>
            </a:r>
            <a:r>
              <a:rPr lang="ru-RU" altLang="ru-RU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– образовательная </a:t>
            </a:r>
            <a:r>
              <a:rPr lang="ru-RU" altLang="ru-RU" sz="15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программа, адаптированная</a:t>
            </a:r>
            <a:r>
              <a:rPr lang="ru-RU" altLang="ru-RU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altLang="ru-RU" sz="15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обучения лиц с ограниченными возможностями здоровья с учетом особенностей </a:t>
            </a:r>
            <a:r>
              <a:rPr lang="ru-RU" altLang="ru-RU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их </a:t>
            </a:r>
            <a:r>
              <a:rPr lang="ru-RU" altLang="ru-RU" sz="15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психофизического развития, индивидуальных возможностей</a:t>
            </a:r>
            <a:r>
              <a:rPr lang="ru-RU" altLang="ru-RU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особых </a:t>
            </a:r>
            <a:r>
              <a:rPr lang="ru-RU" altLang="ru-RU" sz="15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образовательных потребностей</a:t>
            </a:r>
            <a:r>
              <a:rPr lang="ru-RU" altLang="ru-RU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обеспечивающая коррекцию нарушений развития и социальную адаптацию указанных лиц». </a:t>
            </a:r>
          </a:p>
          <a:p>
            <a:pPr>
              <a:lnSpc>
                <a:spcPct val="120000"/>
              </a:lnSpc>
              <a:spcBef>
                <a:spcPts val="0"/>
              </a:spcBef>
              <a:defRPr/>
            </a:pPr>
            <a:r>
              <a:rPr lang="ru-RU" altLang="ru-RU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АОП создается </a:t>
            </a:r>
            <a:r>
              <a:rPr lang="ru-RU" altLang="ru-RU" sz="15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основе </a:t>
            </a:r>
            <a:r>
              <a:rPr lang="ru-RU" altLang="ru-RU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образовательной </a:t>
            </a:r>
            <a:r>
              <a:rPr lang="ru-RU" altLang="ru-RU" sz="15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программы Специальных (коррекционных) образовательных учреждений </a:t>
            </a:r>
            <a:r>
              <a:rPr lang="en-US" altLang="ru-RU" sz="15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I-VIII</a:t>
            </a:r>
            <a:r>
              <a:rPr lang="ru-RU" altLang="ru-RU" sz="15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видов</a:t>
            </a:r>
            <a:r>
              <a:rPr lang="ru-RU" altLang="ru-RU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(Ф3, ст.2, </a:t>
            </a:r>
            <a:r>
              <a:rPr lang="ru-RU" altLang="ru-RU" sz="15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п.п</a:t>
            </a:r>
            <a:r>
              <a:rPr lang="ru-RU" altLang="ru-RU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28).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  <a:defRPr/>
            </a:pPr>
            <a:r>
              <a:rPr lang="ru-RU" sz="1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Адаптированная образовательная программа обучения </a:t>
            </a:r>
            <a:r>
              <a:rPr lang="ru-RU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составляется на основе рекомендаций ПМПК</a:t>
            </a:r>
            <a:r>
              <a:rPr lang="ru-RU" sz="1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предусматривает, корректировку учебного процесса (содержание учебного плана, формы и методы обучения, условия определения результатов обучения для каждого учащегося с ОВЗ, увеличение сроков обучения, 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ru-RU" sz="1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специальные пропедевтические разделы, направленные на подготовку обучающихся к освоению основной образовательной программы).</a:t>
            </a:r>
            <a:endParaRPr lang="ru-RU" sz="15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83742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88640"/>
            <a:ext cx="7467600" cy="6285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algn="just">
              <a:spcBef>
                <a:spcPts val="0"/>
              </a:spcBef>
            </a:pPr>
            <a:r>
              <a:rPr lang="ru-RU" b="1" dirty="0"/>
              <a:t>В структуре адаптированной образовательной программы</a:t>
            </a:r>
            <a:r>
              <a:rPr lang="ru-RU" dirty="0"/>
              <a:t>(</a:t>
            </a:r>
            <a:r>
              <a:rPr lang="en-US" dirty="0"/>
              <a:t> </a:t>
            </a:r>
            <a:r>
              <a:rPr lang="ru-RU" dirty="0"/>
              <a:t>АОП) - 8 </a:t>
            </a:r>
            <a:r>
              <a:rPr lang="ru-RU" b="1" dirty="0"/>
              <a:t>образовательных областей</a:t>
            </a:r>
            <a:r>
              <a:rPr lang="ru-RU" dirty="0"/>
              <a:t>. </a:t>
            </a:r>
          </a:p>
          <a:p>
            <a:pPr>
              <a:spcBef>
                <a:spcPts val="0"/>
              </a:spcBef>
            </a:pPr>
            <a:r>
              <a:rPr lang="ru-RU" dirty="0"/>
              <a:t>· Язык – знания о языке и речевая практика;</a:t>
            </a:r>
          </a:p>
          <a:p>
            <a:pPr>
              <a:spcBef>
                <a:spcPts val="0"/>
              </a:spcBef>
            </a:pPr>
            <a:r>
              <a:rPr lang="ru-RU" dirty="0"/>
              <a:t>· Математика     –     знание     математики     и     практика     применения математических знаний;</a:t>
            </a:r>
          </a:p>
          <a:p>
            <a:pPr>
              <a:spcBef>
                <a:spcPts val="0"/>
              </a:spcBef>
            </a:pPr>
            <a:r>
              <a:rPr lang="ru-RU" dirty="0"/>
              <a:t>· Естествознание   –   знания   о   мире   и   практика   взаимодействия   с окружающим миром;</a:t>
            </a:r>
          </a:p>
          <a:p>
            <a:pPr>
              <a:spcBef>
                <a:spcPts val="0"/>
              </a:spcBef>
            </a:pPr>
            <a:r>
              <a:rPr lang="ru-RU" dirty="0"/>
              <a:t>· Человек  –  знания  о  человеке  и  практика  личного  взаимодействия  с людьми;</a:t>
            </a:r>
          </a:p>
          <a:p>
            <a:pPr>
              <a:spcBef>
                <a:spcPts val="0"/>
              </a:spcBef>
            </a:pPr>
            <a:r>
              <a:rPr lang="ru-RU" dirty="0"/>
              <a:t>· Обществознание – знания о человеке в социуме и практика осмысления происходящего с самим ребёнком и другими людьми, взаимодействия с близким и дальним социальным окружением;</a:t>
            </a:r>
          </a:p>
          <a:p>
            <a:pPr>
              <a:spcBef>
                <a:spcPts val="0"/>
              </a:spcBef>
            </a:pPr>
            <a:r>
              <a:rPr lang="ru-RU" dirty="0"/>
              <a:t>· Искусство  –  знания  и  умения  в  области  искусств  и  практика  их применения в быту и творчестве;</a:t>
            </a:r>
          </a:p>
          <a:p>
            <a:pPr>
              <a:spcBef>
                <a:spcPts val="0"/>
              </a:spcBef>
            </a:pPr>
            <a:r>
              <a:rPr lang="ru-RU" dirty="0"/>
              <a:t>· Физическая  культура  –  знания  о  человеке,  своих  возможностях  и ограничениях и практика здорового образа жизни, физического самосовершенствования;</a:t>
            </a:r>
          </a:p>
          <a:p>
            <a:pPr algn="just">
              <a:spcBef>
                <a:spcPts val="0"/>
              </a:spcBef>
            </a:pPr>
            <a:r>
              <a:rPr lang="ru-RU" dirty="0"/>
              <a:t>· Технологии     –     основы     предметно-практической     и     трудовой деятельности, информационные технологии и практика их применения. </a:t>
            </a:r>
          </a:p>
          <a:p>
            <a:pPr algn="just">
              <a:spcBef>
                <a:spcPts val="0"/>
              </a:spcBef>
              <a:buNone/>
            </a:pPr>
            <a:r>
              <a:rPr lang="ru-RU" b="1" dirty="0"/>
              <a:t>     Содержание каждой образовательной области </a:t>
            </a:r>
            <a:r>
              <a:rPr lang="ru-RU" dirty="0"/>
              <a:t>направлено на </a:t>
            </a:r>
            <a:r>
              <a:rPr lang="ru-RU" b="1" dirty="0"/>
              <a:t>освоение «академического» компонента</a:t>
            </a:r>
            <a:r>
              <a:rPr lang="ru-RU" dirty="0"/>
              <a:t> и компонента </a:t>
            </a:r>
            <a:r>
              <a:rPr lang="ru-RU" b="1" dirty="0"/>
              <a:t>«жизненной компетенции».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1283742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88640"/>
            <a:ext cx="7467600" cy="6285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>
              <a:defRPr/>
            </a:pPr>
            <a:r>
              <a:rPr lang="ru-RU" b="1" dirty="0" smtClean="0"/>
              <a:t>С</a:t>
            </a:r>
            <a:r>
              <a:rPr lang="en-US" b="1" dirty="0" err="1" smtClean="0"/>
              <a:t>уществует</a:t>
            </a:r>
            <a:r>
              <a:rPr lang="en-US" b="1" dirty="0" smtClean="0"/>
              <a:t> 4 </a:t>
            </a:r>
            <a:r>
              <a:rPr lang="en-US" b="1" dirty="0" err="1" smtClean="0"/>
              <a:t>варианта</a:t>
            </a:r>
            <a:r>
              <a:rPr lang="en-US" b="1" dirty="0" smtClean="0"/>
              <a:t> </a:t>
            </a:r>
            <a:r>
              <a:rPr lang="en-US" b="1" dirty="0" err="1" smtClean="0"/>
              <a:t>адаптированных</a:t>
            </a:r>
            <a:r>
              <a:rPr lang="en-US" b="1" dirty="0" smtClean="0"/>
              <a:t> </a:t>
            </a:r>
            <a:r>
              <a:rPr lang="en-US" b="1" dirty="0" err="1" smtClean="0"/>
              <a:t>образовательных</a:t>
            </a:r>
            <a:r>
              <a:rPr lang="en-US" b="1" dirty="0" smtClean="0"/>
              <a:t> </a:t>
            </a:r>
            <a:r>
              <a:rPr lang="en-US" b="1" dirty="0" err="1" smtClean="0"/>
              <a:t>программ</a:t>
            </a:r>
            <a:r>
              <a:rPr lang="en-US" b="1" dirty="0" smtClean="0"/>
              <a:t>.</a:t>
            </a:r>
          </a:p>
          <a:p>
            <a:pPr>
              <a:spcBef>
                <a:spcPts val="0"/>
              </a:spcBef>
              <a:buNone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Первый вариант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адаптированной программы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адресован обучающимся с ОВЗ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достигшим к моменту поступления в школу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уровня развития, близкого возрастной норме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имеющим положительный опыт общения со здоровыми сверстниками. Этот вариант максимально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приближен к стандарту обучения детей с нормальным развитием.</a:t>
            </a:r>
          </a:p>
          <a:p>
            <a:pPr algn="just">
              <a:spcBef>
                <a:spcPts val="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Обучающийся с ОВЗ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получает образование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сопоставимое на всех его уровнях, с образованием здоровых сверстников, находясь в их среде и в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те же календарные сроки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Ребенок полностью включен в общий образовательный поток, 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 окончании школы получает такой же документ об образовании. Право на прохождение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текущей, промежуточной и аттестации в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иных формах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spcBef>
                <a:spcPts val="0"/>
              </a:spcBef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Среда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и рабочее место должно быть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специально организованы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соответствии с особенностями ограничений здоровья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spcBef>
                <a:spcPts val="0"/>
              </a:spcBef>
            </a:pPr>
            <a:r>
              <a:rPr lang="ru-RU" dirty="0"/>
              <a:t>В </a:t>
            </a:r>
            <a:r>
              <a:rPr lang="ru-RU" b="1" i="1" dirty="0"/>
              <a:t>первом варианте </a:t>
            </a:r>
            <a:r>
              <a:rPr lang="ru-RU" dirty="0"/>
              <a:t>Программы </a:t>
            </a:r>
            <a:r>
              <a:rPr lang="ru-RU" b="1" dirty="0"/>
              <a:t>работа по формированию жизненной компетенции</a:t>
            </a:r>
            <a:r>
              <a:rPr lang="ru-RU" dirty="0"/>
              <a:t>  составляет  содержание  коррекционной программы, которая </a:t>
            </a:r>
            <a:r>
              <a:rPr lang="ru-RU" b="1" dirty="0"/>
              <a:t>дополняет основную образовательную программу.</a:t>
            </a:r>
          </a:p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83742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88640"/>
            <a:ext cx="7467600" cy="6285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Второй и третий варианты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Программ отличаются от первого тем, что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работа по формированию сферы жизненной компетенции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предусматривается содержанием каждой области образования,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это обязательная составляющая каждой образовательной области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spcBef>
                <a:spcPts val="0"/>
              </a:spcBef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Четвёртый вариант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Программы отличается от остальных тем, что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формирование жизненной компетенции составляет основное содержание образования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и, соответственно,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образовательной программы, которая реализуется  на  основе  индивидуального  учебного  плана,  разрабатываемого для каждого обучающегося с учетом его образовательных потребностей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40028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88640"/>
            <a:ext cx="7467600" cy="6285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ru-RU" sz="1400" b="1" dirty="0">
                <a:solidFill>
                  <a:schemeClr val="tx1"/>
                </a:solidFill>
              </a:rPr>
              <a:t>Структура примерной адаптированной образовательной программы (ответственность на учителях-предметниках</a:t>
            </a:r>
            <a:r>
              <a:rPr lang="ru-RU" sz="1400" b="1" dirty="0" smtClean="0">
                <a:solidFill>
                  <a:schemeClr val="tx1"/>
                </a:solidFill>
              </a:rPr>
              <a:t>)</a:t>
            </a:r>
            <a:endParaRPr lang="en-US" sz="1400" b="1" dirty="0" smtClean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  <a:buNone/>
              <a:defRPr/>
            </a:pPr>
            <a:r>
              <a:rPr lang="en-US" alt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alt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Пояснительная записка адаптированной образовательной программы состоит из комплекса основных характеристик (объем, содержание, планируемые результаты), название, автор и год издания программы (примерной, авторской), на основе которой составлена Адаптированная образовательная программа. </a:t>
            </a:r>
          </a:p>
          <a:p>
            <a:pPr algn="just">
              <a:spcBef>
                <a:spcPts val="0"/>
              </a:spcBef>
              <a:buNone/>
              <a:defRPr/>
            </a:pPr>
            <a:r>
              <a:rPr lang="ru-RU" alt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 Цель и задачи АОП. </a:t>
            </a:r>
          </a:p>
          <a:p>
            <a:pPr algn="just">
              <a:spcBef>
                <a:spcPts val="0"/>
              </a:spcBef>
              <a:buNone/>
              <a:defRPr/>
            </a:pPr>
            <a:r>
              <a:rPr lang="ru-RU" alt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 Организационно-педагогические и специальные  условия и образовательные потребности учащихся</a:t>
            </a:r>
          </a:p>
          <a:p>
            <a:pPr algn="just">
              <a:spcBef>
                <a:spcPts val="0"/>
              </a:spcBef>
              <a:buNone/>
              <a:defRPr/>
            </a:pPr>
            <a:r>
              <a:rPr lang="ru-RU" alt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 Особенности класса, группы в котором будет реализован данная АОП. Если педагогу известно об индивидуальных особенностях конкретного учащегося/учащихся, то это также указывается Ф.И.О. обучающегося, дата рождения, класс, заболевания, социальное положение, состояние речи, психологическое состояние, состояние развития учебных навыков, сведения о предыдущей коррекционной работе, материалы, отраженные в заключениях </a:t>
            </a:r>
            <a:r>
              <a:rPr lang="ru-RU" altLang="ru-RU" sz="1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ПМПк</a:t>
            </a:r>
            <a:r>
              <a:rPr lang="ru-RU" alt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рекомендации специалистов, входящих в </a:t>
            </a:r>
            <a:r>
              <a:rPr lang="ru-RU" altLang="ru-RU" sz="1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ПМПк</a:t>
            </a:r>
            <a:r>
              <a:rPr lang="ru-RU" alt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общие рекомендации ПМПК.</a:t>
            </a:r>
          </a:p>
          <a:p>
            <a:pPr marL="0" indent="0" algn="just" fontAlgn="auto">
              <a:spcBef>
                <a:spcPts val="0"/>
              </a:spcBef>
              <a:spcAft>
                <a:spcPts val="0"/>
              </a:spcAft>
              <a:buClr>
                <a:srgbClr val="666600"/>
              </a:buClr>
              <a:buFont typeface="Arial" pitchFamily="34" charset="0"/>
              <a:buNone/>
              <a:defRPr/>
            </a:pPr>
            <a:r>
              <a:rPr lang="ru-RU" alt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5. Перечень учебно-методического и программного обеспечения, используемого для достижения планируемых результатов освоения цели и задач АОП</a:t>
            </a:r>
          </a:p>
          <a:p>
            <a:pPr marL="0" indent="0" algn="just" fontAlgn="auto">
              <a:spcBef>
                <a:spcPts val="0"/>
              </a:spcBef>
              <a:spcAft>
                <a:spcPts val="0"/>
              </a:spcAft>
              <a:buClr>
                <a:srgbClr val="666600"/>
              </a:buClr>
              <a:buFont typeface="Arial" pitchFamily="34" charset="0"/>
              <a:buNone/>
              <a:defRPr/>
            </a:pPr>
            <a:r>
              <a:rPr lang="ru-RU" alt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6. Количество учебных часов, на которое рассчитана АОП. Структура образовательного процесса (учебный график образовательной организации с учетом включения индивидуальных и групповых коррекционных занятий, формы получения образования).</a:t>
            </a:r>
          </a:p>
          <a:p>
            <a:pPr marL="0" indent="0" algn="just" fontAlgn="auto">
              <a:spcBef>
                <a:spcPts val="0"/>
              </a:spcBef>
              <a:spcAft>
                <a:spcPts val="0"/>
              </a:spcAft>
              <a:buClr>
                <a:srgbClr val="666600"/>
              </a:buClr>
              <a:buFont typeface="Arial" pitchFamily="34" charset="0"/>
              <a:buNone/>
              <a:defRPr/>
            </a:pPr>
            <a:r>
              <a:rPr lang="ru-RU" alt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7.   Характерные для АОП формы организации деятельности обучающихся с ОВЗ</a:t>
            </a:r>
          </a:p>
          <a:p>
            <a:pPr marL="0" indent="0" algn="just" fontAlgn="auto">
              <a:spcBef>
                <a:spcPts val="0"/>
              </a:spcBef>
              <a:spcAft>
                <a:spcPts val="0"/>
              </a:spcAft>
              <a:buClr>
                <a:srgbClr val="666600"/>
              </a:buClr>
              <a:buFont typeface="Arial" pitchFamily="34" charset="0"/>
              <a:buNone/>
              <a:defRPr/>
            </a:pPr>
            <a:r>
              <a:rPr lang="ru-RU" alt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8. Специфические для АОП формы системы оценки достижения планируемых результатов, контроля освоения обучающимися с ОВЗ содержания (текущего, промежуточного, итогового).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Clr>
                <a:srgbClr val="666600"/>
              </a:buClr>
              <a:buNone/>
              <a:defRPr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9.  Описать как осуществляется психолого-медико-педагогическое сопровождение детей с ОВЗ.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Clr>
                <a:srgbClr val="666600"/>
              </a:buClr>
              <a:buNone/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10. Содержание курса с описанием всех разделов, включающих в себя «академические» и «жизненные» компоненты.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Clr>
                <a:srgbClr val="666600"/>
              </a:buClr>
              <a:buNone/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10. Оценка эффективности реализации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програмы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10822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88640"/>
            <a:ext cx="7467600" cy="6285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ru-RU" altLang="ru-RU" b="1" dirty="0"/>
              <a:t>Основные требования к организации образовательного </a:t>
            </a:r>
            <a:r>
              <a:rPr lang="ru-RU" altLang="ru-RU" b="1" dirty="0" smtClean="0"/>
              <a:t>процесса</a:t>
            </a:r>
            <a:r>
              <a:rPr lang="en-US" altLang="ru-RU" b="1" dirty="0" smtClean="0"/>
              <a:t> </a:t>
            </a:r>
            <a:r>
              <a:rPr lang="en-US" altLang="ru-RU" b="1" dirty="0" err="1" smtClean="0"/>
              <a:t>учащихся</a:t>
            </a:r>
            <a:r>
              <a:rPr lang="en-US" altLang="ru-RU" b="1" dirty="0" smtClean="0"/>
              <a:t> с ОВЗ</a:t>
            </a:r>
          </a:p>
          <a:p>
            <a:pPr>
              <a:spcBef>
                <a:spcPts val="580"/>
              </a:spcBef>
              <a:buFont typeface="Wingdings 2"/>
              <a:buChar char=""/>
              <a:defRPr/>
            </a:pPr>
            <a:r>
              <a:rPr lang="ru-RU" b="1" dirty="0">
                <a:solidFill>
                  <a:srgbClr val="000000"/>
                </a:solidFill>
              </a:rPr>
              <a:t>раннее начало </a:t>
            </a:r>
            <a:r>
              <a:rPr lang="ru-RU" dirty="0">
                <a:solidFill>
                  <a:srgbClr val="000000"/>
                </a:solidFill>
              </a:rPr>
              <a:t>комплексной коррекционно-развивающей работы;</a:t>
            </a:r>
          </a:p>
          <a:p>
            <a:pPr>
              <a:spcBef>
                <a:spcPts val="580"/>
              </a:spcBef>
              <a:buFont typeface="Wingdings 2"/>
              <a:buChar char=""/>
              <a:defRPr/>
            </a:pPr>
            <a:r>
              <a:rPr lang="ru-RU" b="1" dirty="0">
                <a:solidFill>
                  <a:srgbClr val="000000"/>
                </a:solidFill>
              </a:rPr>
              <a:t>использование специальных методов, приемов и средств обучения  </a:t>
            </a:r>
            <a:r>
              <a:rPr lang="ru-RU" dirty="0">
                <a:solidFill>
                  <a:srgbClr val="000000"/>
                </a:solidFill>
              </a:rPr>
              <a:t>обеспечивающих доступность образовательной среды для ребенка с ОВЗ;</a:t>
            </a:r>
          </a:p>
          <a:p>
            <a:pPr>
              <a:spcBef>
                <a:spcPts val="580"/>
              </a:spcBef>
              <a:buFont typeface="Wingdings 2"/>
              <a:buChar char=""/>
              <a:defRPr/>
            </a:pPr>
            <a:r>
              <a:rPr lang="ru-RU" b="1" dirty="0">
                <a:solidFill>
                  <a:srgbClr val="000000"/>
                </a:solidFill>
              </a:rPr>
              <a:t>индивидуализация и дифференциация обучения </a:t>
            </a:r>
            <a:r>
              <a:rPr lang="ru-RU" dirty="0">
                <a:solidFill>
                  <a:srgbClr val="000000"/>
                </a:solidFill>
              </a:rPr>
              <a:t>с учетом состояния и особенностей коммуникации, восприятия, двигательного и познавательного развития детей с ОВЗ;</a:t>
            </a:r>
          </a:p>
          <a:p>
            <a:pPr>
              <a:spcBef>
                <a:spcPts val="580"/>
              </a:spcBef>
              <a:buFont typeface="Wingdings 2"/>
              <a:buChar char=""/>
              <a:defRPr/>
            </a:pPr>
            <a:r>
              <a:rPr lang="ru-RU" b="1" dirty="0">
                <a:solidFill>
                  <a:srgbClr val="000000"/>
                </a:solidFill>
              </a:rPr>
              <a:t>обеспечение особой пространственной и временной организации </a:t>
            </a:r>
            <a:r>
              <a:rPr lang="ru-RU" dirty="0">
                <a:solidFill>
                  <a:srgbClr val="000000"/>
                </a:solidFill>
              </a:rPr>
              <a:t>образовательной среды;</a:t>
            </a:r>
          </a:p>
          <a:p>
            <a:pPr>
              <a:spcBef>
                <a:spcPts val="580"/>
              </a:spcBef>
              <a:buFont typeface="Wingdings 2"/>
              <a:buChar char=""/>
              <a:defRPr/>
            </a:pPr>
            <a:r>
              <a:rPr lang="ru-RU" b="1" dirty="0">
                <a:solidFill>
                  <a:srgbClr val="000000"/>
                </a:solidFill>
              </a:rPr>
              <a:t>введение</a:t>
            </a:r>
            <a:r>
              <a:rPr lang="ru-RU" dirty="0">
                <a:solidFill>
                  <a:srgbClr val="000000"/>
                </a:solidFill>
              </a:rPr>
              <a:t>, при необходимости, в содержание обучения ребенка </a:t>
            </a:r>
            <a:r>
              <a:rPr lang="ru-RU" b="1" dirty="0">
                <a:solidFill>
                  <a:srgbClr val="000000"/>
                </a:solidFill>
              </a:rPr>
              <a:t>специальных разделов</a:t>
            </a:r>
            <a:r>
              <a:rPr lang="ru-RU" dirty="0">
                <a:solidFill>
                  <a:srgbClr val="000000"/>
                </a:solidFill>
              </a:rPr>
              <a:t>, не присутствующих в программах образования обычно развивающихся сверстников;</a:t>
            </a:r>
          </a:p>
          <a:p>
            <a:pPr>
              <a:spcBef>
                <a:spcPts val="580"/>
              </a:spcBef>
              <a:buFont typeface="Wingdings 2"/>
              <a:buChar char=""/>
              <a:defRPr/>
            </a:pPr>
            <a:r>
              <a:rPr lang="ru-RU" b="1" dirty="0">
                <a:solidFill>
                  <a:srgbClr val="000000"/>
                </a:solidFill>
              </a:rPr>
              <a:t>организация работы по социализации детей с использованием методов дополнительного образования</a:t>
            </a:r>
            <a:r>
              <a:rPr lang="ru-RU" dirty="0">
                <a:solidFill>
                  <a:srgbClr val="000000"/>
                </a:solidFill>
              </a:rPr>
              <a:t>, соответствующих интересам детей и обеспечивающих их личностный рост.</a:t>
            </a:r>
            <a:endParaRPr lang="ru-RU" dirty="0"/>
          </a:p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40028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332656"/>
            <a:ext cx="7467600" cy="612068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algn="ctr"/>
            <a:r>
              <a:rPr lang="ru-RU" b="1" i="1" dirty="0" smtClean="0"/>
              <a:t>З</a:t>
            </a:r>
            <a:r>
              <a:rPr lang="en-US" b="1" i="1" dirty="0" err="1" smtClean="0"/>
              <a:t>аключение</a:t>
            </a:r>
            <a:endParaRPr lang="en-US" b="1" i="1" dirty="0" smtClean="0"/>
          </a:p>
          <a:p>
            <a:r>
              <a:rPr lang="ru-RU" i="1" dirty="0" smtClean="0"/>
              <a:t>Т</a:t>
            </a:r>
            <a:r>
              <a:rPr lang="en-US" i="1" dirty="0" err="1" smtClean="0"/>
              <a:t>аким</a:t>
            </a:r>
            <a:r>
              <a:rPr lang="en-US" i="1" dirty="0" smtClean="0"/>
              <a:t> </a:t>
            </a:r>
            <a:r>
              <a:rPr lang="en-US" i="1" dirty="0" err="1" smtClean="0"/>
              <a:t>образом</a:t>
            </a:r>
            <a:r>
              <a:rPr lang="en-US" i="1" dirty="0" smtClean="0"/>
              <a:t>, </a:t>
            </a:r>
            <a:r>
              <a:rPr lang="en-US" i="1" dirty="0" err="1" smtClean="0"/>
              <a:t>инклюзия</a:t>
            </a:r>
            <a:r>
              <a:rPr lang="en-US" i="1" dirty="0" smtClean="0"/>
              <a:t> – </a:t>
            </a:r>
            <a:r>
              <a:rPr lang="en-US" i="1" dirty="0" err="1" smtClean="0"/>
              <a:t>это</a:t>
            </a:r>
            <a:r>
              <a:rPr lang="en-US" i="1" dirty="0" smtClean="0"/>
              <a:t> </a:t>
            </a:r>
            <a:r>
              <a:rPr lang="en-US" i="1" dirty="0" err="1" smtClean="0"/>
              <a:t>инновационный</a:t>
            </a:r>
            <a:r>
              <a:rPr lang="en-US" i="1" dirty="0" smtClean="0"/>
              <a:t> </a:t>
            </a:r>
            <a:r>
              <a:rPr lang="en-US" i="1" dirty="0" err="1" smtClean="0"/>
              <a:t>подход</a:t>
            </a:r>
            <a:r>
              <a:rPr lang="en-US" i="1" dirty="0" smtClean="0"/>
              <a:t> к </a:t>
            </a:r>
            <a:r>
              <a:rPr lang="en-US" i="1" dirty="0" err="1" smtClean="0"/>
              <a:t>обучению</a:t>
            </a:r>
            <a:r>
              <a:rPr lang="en-US" i="1" dirty="0" smtClean="0"/>
              <a:t> и </a:t>
            </a:r>
            <a:r>
              <a:rPr lang="en-US" i="1" dirty="0" err="1" smtClean="0"/>
              <a:t>коррекции</a:t>
            </a:r>
            <a:r>
              <a:rPr lang="en-US" i="1" dirty="0" smtClean="0"/>
              <a:t> </a:t>
            </a:r>
            <a:r>
              <a:rPr lang="en-US" i="1" dirty="0" err="1" smtClean="0"/>
              <a:t>детей</a:t>
            </a:r>
            <a:r>
              <a:rPr lang="en-US" i="1" dirty="0" smtClean="0"/>
              <a:t> с </a:t>
            </a:r>
            <a:r>
              <a:rPr lang="en-US" i="1" dirty="0" err="1" smtClean="0"/>
              <a:t>ограниченными</a:t>
            </a:r>
            <a:r>
              <a:rPr lang="en-US" i="1" dirty="0" smtClean="0"/>
              <a:t> </a:t>
            </a:r>
            <a:r>
              <a:rPr lang="en-US" i="1" dirty="0" err="1" smtClean="0"/>
              <a:t>возможностями</a:t>
            </a:r>
            <a:r>
              <a:rPr lang="en-US" i="1" dirty="0" smtClean="0"/>
              <a:t> </a:t>
            </a:r>
            <a:r>
              <a:rPr lang="en-US" i="1" dirty="0" err="1" smtClean="0"/>
              <a:t>здоровья</a:t>
            </a:r>
            <a:r>
              <a:rPr lang="en-US" i="1" dirty="0" smtClean="0"/>
              <a:t>.</a:t>
            </a:r>
          </a:p>
          <a:p>
            <a:r>
              <a:rPr lang="ru-RU" i="1" dirty="0"/>
              <a:t>Это </a:t>
            </a:r>
            <a:r>
              <a:rPr lang="ru-RU" i="1" dirty="0" smtClean="0"/>
              <a:t>процесс</a:t>
            </a:r>
            <a:r>
              <a:rPr lang="en-US" i="1" dirty="0" smtClean="0"/>
              <a:t> </a:t>
            </a:r>
            <a:r>
              <a:rPr lang="ru-RU" i="1" dirty="0" smtClean="0"/>
              <a:t>развития </a:t>
            </a:r>
            <a:r>
              <a:rPr lang="ru-RU" i="1" dirty="0"/>
              <a:t>общего образования, который подразумевает доступность образования для всех, в плане приспособления к различным нуждам всех детей, что обеспечивает доступ к образованию для детей с особыми потребностями. </a:t>
            </a:r>
            <a:endParaRPr lang="en-US" i="1" dirty="0" smtClean="0"/>
          </a:p>
          <a:p>
            <a:r>
              <a:rPr lang="en-US" i="1" dirty="0" err="1" smtClean="0"/>
              <a:t>Ес</a:t>
            </a:r>
            <a:r>
              <a:rPr lang="ru-RU" i="1" dirty="0" smtClean="0"/>
              <a:t>ли </a:t>
            </a:r>
            <a:r>
              <a:rPr lang="ru-RU" i="1" dirty="0"/>
              <a:t>преподавание и обучение станут более эффективными в результате изменений, которые внедряет инклюзивное образование, тогда выиграют все дети, а не только дети с особыми потребностями.</a:t>
            </a:r>
          </a:p>
          <a:p>
            <a:r>
              <a:rPr lang="ru-RU" i="1" dirty="0"/>
              <a:t>Инклюзивное образование явилось логическим продолжением </a:t>
            </a:r>
            <a:r>
              <a:rPr lang="ru-RU" i="1" dirty="0" smtClean="0"/>
              <a:t>практики</a:t>
            </a:r>
            <a:r>
              <a:rPr lang="en-US" i="1" dirty="0" smtClean="0"/>
              <a:t> </a:t>
            </a:r>
            <a:r>
              <a:rPr lang="ru-RU" i="1" dirty="0" smtClean="0"/>
              <a:t>интегрированного обучения</a:t>
            </a:r>
            <a:r>
              <a:rPr lang="en-US" i="1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814565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332656"/>
            <a:ext cx="7467600" cy="612068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ru-RU" i="1" dirty="0" smtClean="0"/>
              <a:t>В </a:t>
            </a:r>
            <a:r>
              <a:rPr lang="ru-RU" i="1" dirty="0"/>
              <a:t>основе инклюзивных подходов лежит </a:t>
            </a:r>
            <a:r>
              <a:rPr lang="ru-RU" i="1" dirty="0"/>
              <a:t>такое</a:t>
            </a:r>
            <a:r>
              <a:rPr lang="en-US" i="1" dirty="0"/>
              <a:t> </a:t>
            </a:r>
            <a:r>
              <a:rPr lang="ru-RU" i="1" dirty="0"/>
              <a:t>изменение </a:t>
            </a:r>
            <a:r>
              <a:rPr lang="ru-RU" i="1" dirty="0"/>
              <a:t>образовательной среды школы, которое позволяет в максимальной мере соответствовать особым образовательным потребностям любого учащегося с нетипичным ходом развития. При интеграции такого изменения и адаптации образовательной среды к особым потребностям ребенка не происходит, так как ребенок приспосабливается к школе и существующей образовательной системе, а не школа к ребенку, как в случае инклюзии. </a:t>
            </a:r>
            <a:endParaRPr lang="en-US" i="1" dirty="0"/>
          </a:p>
          <a:p>
            <a:r>
              <a:rPr lang="ru-RU" i="1" dirty="0"/>
              <a:t>Главное в инклюзивном образовании ребенка с ограниченными возможностями здоровья - получение образовательного и социального опыта вместе со сверстниками. Основной критерий эффективности инклюзивного образования -успешность социализации, введение в культуру, развитие социального взаимодействия наряду с освоением академических знаний. </a:t>
            </a:r>
            <a:r>
              <a:rPr lang="ru-RU" i="1" dirty="0" smtClean="0"/>
              <a:t> 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6067515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354</TotalTime>
  <Words>2726</Words>
  <Application>Microsoft Office PowerPoint</Application>
  <PresentationFormat>Экран (4:3)</PresentationFormat>
  <Paragraphs>206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Эркер</vt:lpstr>
      <vt:lpstr>Инновационные подходы к обучению и коррекции детей с ограниченными возможностями здоровья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Ирина</dc:creator>
  <cp:lastModifiedBy>Irina</cp:lastModifiedBy>
  <cp:revision>56</cp:revision>
  <dcterms:created xsi:type="dcterms:W3CDTF">2015-09-16T21:44:16Z</dcterms:created>
  <dcterms:modified xsi:type="dcterms:W3CDTF">2017-10-09T18:14:22Z</dcterms:modified>
</cp:coreProperties>
</file>