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70" r:id="rId2"/>
    <p:sldId id="284" r:id="rId3"/>
    <p:sldId id="269" r:id="rId4"/>
    <p:sldId id="268" r:id="rId5"/>
    <p:sldId id="262" r:id="rId6"/>
    <p:sldId id="257" r:id="rId7"/>
    <p:sldId id="265" r:id="rId8"/>
    <p:sldId id="264" r:id="rId9"/>
    <p:sldId id="276" r:id="rId10"/>
    <p:sldId id="274" r:id="rId11"/>
    <p:sldId id="289" r:id="rId12"/>
    <p:sldId id="285" r:id="rId13"/>
    <p:sldId id="278" r:id="rId14"/>
    <p:sldId id="288" r:id="rId15"/>
    <p:sldId id="259" r:id="rId16"/>
    <p:sldId id="260" r:id="rId17"/>
    <p:sldId id="291" r:id="rId18"/>
    <p:sldId id="292" r:id="rId19"/>
    <p:sldId id="280" r:id="rId20"/>
    <p:sldId id="258" r:id="rId21"/>
    <p:sldId id="266" r:id="rId22"/>
    <p:sldId id="282" r:id="rId23"/>
    <p:sldId id="277" r:id="rId24"/>
    <p:sldId id="261" r:id="rId25"/>
    <p:sldId id="272" r:id="rId26"/>
    <p:sldId id="290" r:id="rId27"/>
    <p:sldId id="287" r:id="rId28"/>
    <p:sldId id="271" r:id="rId29"/>
  </p:sldIdLst>
  <p:sldSz cx="9144000" cy="6858000" type="screen4x3"/>
  <p:notesSz cx="6858000" cy="9144000"/>
  <p:custDataLst>
    <p:tags r:id="rId30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CB6EC-FB01-4A24-B35B-6C9E77B450A9}" type="datetimeFigureOut">
              <a:rPr lang="ru-RU"/>
              <a:pPr>
                <a:defRPr/>
              </a:pPr>
              <a:t>18.03.2018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DBD10-3EBB-4964-B385-2811D8B969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1B7A9-9A8A-44E0-B810-143ECCDC4B1B}" type="datetimeFigureOut">
              <a:rPr lang="ru-RU"/>
              <a:pPr>
                <a:defRPr/>
              </a:pPr>
              <a:t>18.03.2018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0B252-52AA-4041-9329-09F6465954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6C5E6-9FFE-4FED-BEE3-F81E3D849329}" type="datetimeFigureOut">
              <a:rPr lang="ru-RU"/>
              <a:pPr>
                <a:defRPr/>
              </a:pPr>
              <a:t>18.03.2018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D6DCC-1BFD-4471-AF0E-3F691A9D78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CAF6E-427F-45AC-BB76-B432FBD6F4CD}" type="datetimeFigureOut">
              <a:rPr lang="ru-RU"/>
              <a:pPr>
                <a:defRPr/>
              </a:pPr>
              <a:t>18.03.2018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E7176-470C-4732-99BD-034F4E996F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B14EE5-DEAB-4410-9BC6-44888D6EFC8A}" type="datetimeFigureOut">
              <a:rPr lang="ru-RU"/>
              <a:pPr>
                <a:defRPr/>
              </a:pPr>
              <a:t>18.03.2018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6BF25-F1FE-4CFC-A9AF-B853F9E149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61439-38EB-47F6-98FE-834777D18C7F}" type="datetimeFigureOut">
              <a:rPr lang="ru-RU"/>
              <a:pPr>
                <a:defRPr/>
              </a:pPr>
              <a:t>18.03.2018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C9872-1CB5-4496-8672-FC3A012B7C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D44E2-D029-4C22-842B-C71746A06725}" type="datetimeFigureOut">
              <a:rPr lang="ru-RU"/>
              <a:pPr>
                <a:defRPr/>
              </a:pPr>
              <a:t>18.03.2018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62C6B-2348-4A89-B23E-24546AB63B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496EC3-6353-423B-A696-19067C8B400B}" type="datetimeFigureOut">
              <a:rPr lang="ru-RU"/>
              <a:pPr>
                <a:defRPr/>
              </a:pPr>
              <a:t>18.03.2018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D2B32-F442-4A6B-A3F1-60143D373C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EC88D-16BB-4B39-9FAB-E197D9210699}" type="datetimeFigureOut">
              <a:rPr lang="ru-RU"/>
              <a:pPr>
                <a:defRPr/>
              </a:pPr>
              <a:t>18.03.2018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BDA6EE-F428-40EE-B74A-86E61B6118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50C11-D2D0-4069-9F6E-51A223FAADCB}" type="datetimeFigureOut">
              <a:rPr lang="ru-RU"/>
              <a:pPr>
                <a:defRPr/>
              </a:pPr>
              <a:t>18.03.2018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D4EFE-BCB1-47A5-8135-FD8875CDB1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A7364-0E6B-42DC-BCCA-419E2BF25D95}" type="datetimeFigureOut">
              <a:rPr lang="ru-RU"/>
              <a:pPr>
                <a:defRPr/>
              </a:pPr>
              <a:t>18.03.2018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0403C-4A77-4ADC-BF5C-676D328EEC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CA5010-D628-41B2-A931-8D25822C8996}" type="datetimeFigureOut">
              <a:rPr lang="ru-RU"/>
              <a:pPr>
                <a:defRPr/>
              </a:pPr>
              <a:t>18.03.2018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3E64E1E-D193-4A9A-9118-BD1C120AE3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7" r:id="rId2"/>
    <p:sldLayoutId id="2147483769" r:id="rId3"/>
    <p:sldLayoutId id="2147483766" r:id="rId4"/>
    <p:sldLayoutId id="2147483765" r:id="rId5"/>
    <p:sldLayoutId id="2147483764" r:id="rId6"/>
    <p:sldLayoutId id="2147483763" r:id="rId7"/>
    <p:sldLayoutId id="2147483762" r:id="rId8"/>
    <p:sldLayoutId id="2147483770" r:id="rId9"/>
    <p:sldLayoutId id="2147483761" r:id="rId10"/>
    <p:sldLayoutId id="2147483760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2"/>
          <p:cNvSpPr>
            <a:spLocks noGrp="1"/>
          </p:cNvSpPr>
          <p:nvPr>
            <p:ph type="ctrTitle" idx="4294967295"/>
          </p:nvPr>
        </p:nvSpPr>
        <p:spPr>
          <a:xfrm>
            <a:off x="642938" y="1357313"/>
            <a:ext cx="7851775" cy="1828800"/>
          </a:xfrm>
        </p:spPr>
        <p:txBody>
          <a:bodyPr/>
          <a:lstStyle/>
          <a:p>
            <a:pPr algn="ctr" eaLnBrk="1" hangingPunct="1"/>
            <a:r>
              <a:rPr lang="ru-RU" sz="6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«Что мы знаем о Родине?»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14414" y="3643314"/>
            <a:ext cx="6929486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Воспитатель МКДОУ «Детский сад №7 компенсирующего вида городского округа 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город Нововоронеж»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ШИШЛОВА     ИРИНА     МИХАЙЛОВНА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22524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/>
              <a:t> </a:t>
            </a:r>
            <a:r>
              <a:rPr lang="ru-RU" sz="3600" b="1" i="1" dirty="0" smtClean="0">
                <a:solidFill>
                  <a:srgbClr val="C00000"/>
                </a:solidFill>
              </a:rPr>
              <a:t>«Воспитание любви к родному краю начинается с малого – с любви к своей семье, к своему дому. Постоянно расширяясь, эта любовь к родному переходит в любовь к своему государству, к его истории, его прошлому и настоящему, а затем ко всему человечеству».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>                                   Академик Д.С.Лихачёв  </a:t>
            </a:r>
            <a:endParaRPr lang="ru-RU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3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onstantia" pitchFamily="18" charset="0"/>
            </a:endParaRPr>
          </a:p>
        </p:txBody>
      </p:sp>
      <p:grpSp>
        <p:nvGrpSpPr>
          <p:cNvPr id="15362" name="Group 2"/>
          <p:cNvGrpSpPr>
            <a:grpSpLocks noChangeAspect="1"/>
          </p:cNvGrpSpPr>
          <p:nvPr/>
        </p:nvGrpSpPr>
        <p:grpSpPr bwMode="auto">
          <a:xfrm>
            <a:off x="142875" y="642938"/>
            <a:ext cx="8843963" cy="6000750"/>
            <a:chOff x="4731" y="3055"/>
            <a:chExt cx="7200" cy="4320"/>
          </a:xfrm>
        </p:grpSpPr>
        <p:sp>
          <p:nvSpPr>
            <p:cNvPr id="15364" name="AutoShape 37"/>
            <p:cNvSpPr>
              <a:spLocks noChangeAspect="1" noChangeArrowheads="1" noTextEdit="1"/>
            </p:cNvSpPr>
            <p:nvPr/>
          </p:nvSpPr>
          <p:spPr bwMode="auto">
            <a:xfrm>
              <a:off x="4731" y="3055"/>
              <a:ext cx="720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65" name="AutoShape 36"/>
            <p:cNvSpPr>
              <a:spLocks noChangeArrowheads="1"/>
            </p:cNvSpPr>
            <p:nvPr/>
          </p:nvSpPr>
          <p:spPr bwMode="auto">
            <a:xfrm>
              <a:off x="5509" y="3221"/>
              <a:ext cx="5628" cy="416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76200" cmpd="tri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 b="1">
                  <a:solidFill>
                    <a:srgbClr val="FF0000"/>
                  </a:solidFill>
                  <a:cs typeface="Times New Roman" pitchFamily="18" charset="0"/>
                </a:rPr>
                <a:t>ПАТРИОТИЧЕСКОЕ       ВОСПИТАНИЕ</a:t>
              </a:r>
              <a:endParaRPr lang="ru-RU"/>
            </a:p>
          </p:txBody>
        </p:sp>
        <p:sp>
          <p:nvSpPr>
            <p:cNvPr id="15366" name="AutoShape 35"/>
            <p:cNvSpPr>
              <a:spLocks noChangeArrowheads="1"/>
            </p:cNvSpPr>
            <p:nvPr/>
          </p:nvSpPr>
          <p:spPr bwMode="auto">
            <a:xfrm>
              <a:off x="4764" y="3803"/>
              <a:ext cx="2234" cy="41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8100">
              <a:solidFill>
                <a:srgbClr val="0000FF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 b="1">
                  <a:solidFill>
                    <a:srgbClr val="FF3399"/>
                  </a:solidFill>
                  <a:cs typeface="Times New Roman" pitchFamily="18" charset="0"/>
                </a:rPr>
                <a:t>Я и ОБЩЕСТВО</a:t>
              </a:r>
              <a:endParaRPr lang="ru-RU"/>
            </a:p>
          </p:txBody>
        </p:sp>
        <p:sp>
          <p:nvSpPr>
            <p:cNvPr id="15367" name="AutoShape 34"/>
            <p:cNvSpPr>
              <a:spLocks noChangeArrowheads="1"/>
            </p:cNvSpPr>
            <p:nvPr/>
          </p:nvSpPr>
          <p:spPr bwMode="auto">
            <a:xfrm>
              <a:off x="7164" y="3803"/>
              <a:ext cx="2234" cy="41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8100">
              <a:solidFill>
                <a:srgbClr val="0000FF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 b="1">
                  <a:solidFill>
                    <a:srgbClr val="FF3399"/>
                  </a:solidFill>
                  <a:cs typeface="Times New Roman" pitchFamily="18" charset="0"/>
                </a:rPr>
                <a:t>МОЯ   СТРАНА</a:t>
              </a:r>
              <a:endParaRPr lang="ru-RU"/>
            </a:p>
          </p:txBody>
        </p:sp>
        <p:sp>
          <p:nvSpPr>
            <p:cNvPr id="15368" name="AutoShape 33"/>
            <p:cNvSpPr>
              <a:spLocks noChangeArrowheads="1"/>
            </p:cNvSpPr>
            <p:nvPr/>
          </p:nvSpPr>
          <p:spPr bwMode="auto">
            <a:xfrm>
              <a:off x="9647" y="3803"/>
              <a:ext cx="2234" cy="414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8100">
              <a:solidFill>
                <a:srgbClr val="0000FF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 b="1">
                  <a:solidFill>
                    <a:srgbClr val="FF3399"/>
                  </a:solidFill>
                  <a:cs typeface="Times New Roman" pitchFamily="18" charset="0"/>
                </a:rPr>
                <a:t>НАША  ПЛАНЕТА</a:t>
              </a:r>
              <a:endParaRPr lang="ru-RU"/>
            </a:p>
          </p:txBody>
        </p:sp>
        <p:sp>
          <p:nvSpPr>
            <p:cNvPr id="15369" name="AutoShape 32"/>
            <p:cNvSpPr>
              <a:spLocks noChangeArrowheads="1"/>
            </p:cNvSpPr>
            <p:nvPr/>
          </p:nvSpPr>
          <p:spPr bwMode="auto">
            <a:xfrm>
              <a:off x="4847" y="6627"/>
              <a:ext cx="1324" cy="49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28575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 b="1">
                  <a:solidFill>
                    <a:srgbClr val="6600CC"/>
                  </a:solidFill>
                  <a:cs typeface="Times New Roman" pitchFamily="18" charset="0"/>
                </a:rPr>
                <a:t>Школа</a:t>
              </a:r>
              <a:endParaRPr lang="ru-RU"/>
            </a:p>
          </p:txBody>
        </p:sp>
        <p:sp>
          <p:nvSpPr>
            <p:cNvPr id="15370" name="AutoShape 31"/>
            <p:cNvSpPr>
              <a:spLocks noChangeArrowheads="1"/>
            </p:cNvSpPr>
            <p:nvPr/>
          </p:nvSpPr>
          <p:spPr bwMode="auto">
            <a:xfrm>
              <a:off x="4847" y="5713"/>
              <a:ext cx="1323" cy="5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28575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 b="1">
                  <a:solidFill>
                    <a:srgbClr val="6600CC"/>
                  </a:solidFill>
                  <a:cs typeface="Times New Roman" pitchFamily="18" charset="0"/>
                </a:rPr>
                <a:t>Детский сад</a:t>
              </a:r>
              <a:endParaRPr lang="ru-RU"/>
            </a:p>
          </p:txBody>
        </p:sp>
        <p:sp>
          <p:nvSpPr>
            <p:cNvPr id="15371" name="AutoShape 30"/>
            <p:cNvSpPr>
              <a:spLocks noChangeArrowheads="1"/>
            </p:cNvSpPr>
            <p:nvPr/>
          </p:nvSpPr>
          <p:spPr bwMode="auto">
            <a:xfrm>
              <a:off x="4847" y="4800"/>
              <a:ext cx="1323" cy="498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28575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 b="1">
                  <a:solidFill>
                    <a:srgbClr val="6600CC"/>
                  </a:solidFill>
                  <a:cs typeface="Times New Roman" pitchFamily="18" charset="0"/>
                </a:rPr>
                <a:t>Моя семья</a:t>
              </a:r>
              <a:endParaRPr lang="ru-RU"/>
            </a:p>
          </p:txBody>
        </p:sp>
        <p:sp>
          <p:nvSpPr>
            <p:cNvPr id="15372" name="AutoShape 29"/>
            <p:cNvSpPr>
              <a:spLocks noChangeArrowheads="1"/>
            </p:cNvSpPr>
            <p:nvPr/>
          </p:nvSpPr>
          <p:spPr bwMode="auto">
            <a:xfrm>
              <a:off x="6668" y="5713"/>
              <a:ext cx="1323" cy="582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28575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 b="1">
                  <a:solidFill>
                    <a:srgbClr val="6600CC"/>
                  </a:solidFill>
                  <a:cs typeface="Times New Roman" pitchFamily="18" charset="0"/>
                </a:rPr>
                <a:t>Малая Родина</a:t>
              </a:r>
              <a:endParaRPr lang="ru-RU"/>
            </a:p>
          </p:txBody>
        </p:sp>
        <p:sp>
          <p:nvSpPr>
            <p:cNvPr id="15373" name="AutoShape 28"/>
            <p:cNvSpPr>
              <a:spLocks noChangeArrowheads="1"/>
            </p:cNvSpPr>
            <p:nvPr/>
          </p:nvSpPr>
          <p:spPr bwMode="auto">
            <a:xfrm>
              <a:off x="7578" y="6544"/>
              <a:ext cx="1324" cy="581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28575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 b="1">
                  <a:solidFill>
                    <a:srgbClr val="6600CC"/>
                  </a:solidFill>
                  <a:cs typeface="Times New Roman" pitchFamily="18" charset="0"/>
                </a:rPr>
                <a:t>Наша Армия</a:t>
              </a:r>
              <a:endParaRPr lang="ru-RU"/>
            </a:p>
          </p:txBody>
        </p:sp>
        <p:sp>
          <p:nvSpPr>
            <p:cNvPr id="15374" name="AutoShape 27"/>
            <p:cNvSpPr>
              <a:spLocks noChangeArrowheads="1"/>
            </p:cNvSpPr>
            <p:nvPr/>
          </p:nvSpPr>
          <p:spPr bwMode="auto">
            <a:xfrm>
              <a:off x="8405" y="5630"/>
              <a:ext cx="1322" cy="66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28575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6600CC"/>
                  </a:solidFill>
                  <a:cs typeface="Times New Roman" pitchFamily="18" charset="0"/>
                </a:rPr>
                <a:t>Москва </a:t>
              </a:r>
              <a:r>
                <a:rPr lang="ru-RU" sz="1400" b="1">
                  <a:solidFill>
                    <a:srgbClr val="6600CC"/>
                  </a:solidFill>
                  <a:cs typeface="Times New Roman" pitchFamily="18" charset="0"/>
                </a:rPr>
                <a:t>– столица нашей Родины</a:t>
              </a:r>
              <a:endParaRPr lang="ru-RU" sz="1400"/>
            </a:p>
          </p:txBody>
        </p:sp>
        <p:sp>
          <p:nvSpPr>
            <p:cNvPr id="15375" name="AutoShape 26"/>
            <p:cNvSpPr>
              <a:spLocks noChangeArrowheads="1"/>
            </p:cNvSpPr>
            <p:nvPr/>
          </p:nvSpPr>
          <p:spPr bwMode="auto">
            <a:xfrm>
              <a:off x="8405" y="4800"/>
              <a:ext cx="1323" cy="581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28575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6600CC"/>
                  </a:solidFill>
                  <a:cs typeface="Times New Roman" pitchFamily="18" charset="0"/>
                </a:rPr>
                <a:t>Государств. символика</a:t>
              </a:r>
              <a:endParaRPr lang="ru-RU"/>
            </a:p>
          </p:txBody>
        </p:sp>
        <p:sp>
          <p:nvSpPr>
            <p:cNvPr id="15376" name="AutoShape 25"/>
            <p:cNvSpPr>
              <a:spLocks noChangeArrowheads="1"/>
            </p:cNvSpPr>
            <p:nvPr/>
          </p:nvSpPr>
          <p:spPr bwMode="auto">
            <a:xfrm>
              <a:off x="6668" y="4800"/>
              <a:ext cx="1323" cy="581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28575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>
                  <a:solidFill>
                    <a:srgbClr val="6600CC"/>
                  </a:solidFill>
                  <a:cs typeface="Times New Roman" pitchFamily="18" charset="0"/>
                </a:rPr>
                <a:t>Русь </a:t>
              </a:r>
              <a:r>
                <a:rPr lang="ru-RU" sz="1600" b="1">
                  <a:solidFill>
                    <a:srgbClr val="6600CC"/>
                  </a:solidFill>
                  <a:cs typeface="Times New Roman" pitchFamily="18" charset="0"/>
                </a:rPr>
                <a:t>изначальная</a:t>
              </a:r>
              <a:endParaRPr lang="ru-RU" sz="1600"/>
            </a:p>
          </p:txBody>
        </p:sp>
        <p:sp>
          <p:nvSpPr>
            <p:cNvPr id="15377" name="AutoShape 24"/>
            <p:cNvSpPr>
              <a:spLocks noChangeArrowheads="1"/>
            </p:cNvSpPr>
            <p:nvPr/>
          </p:nvSpPr>
          <p:spPr bwMode="auto">
            <a:xfrm>
              <a:off x="10474" y="4384"/>
              <a:ext cx="1324" cy="582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28575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 b="1">
                  <a:solidFill>
                    <a:srgbClr val="6600CC"/>
                  </a:solidFill>
                  <a:cs typeface="Times New Roman" pitchFamily="18" charset="0"/>
                </a:rPr>
                <a:t>Страны и народы</a:t>
              </a:r>
              <a:endParaRPr lang="ru-RU"/>
            </a:p>
          </p:txBody>
        </p:sp>
        <p:sp>
          <p:nvSpPr>
            <p:cNvPr id="15378" name="AutoShape 23"/>
            <p:cNvSpPr>
              <a:spLocks noChangeArrowheads="1"/>
            </p:cNvSpPr>
            <p:nvPr/>
          </p:nvSpPr>
          <p:spPr bwMode="auto">
            <a:xfrm>
              <a:off x="10474" y="5132"/>
              <a:ext cx="1324" cy="581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28575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 b="1">
                  <a:solidFill>
                    <a:srgbClr val="6600CC"/>
                  </a:solidFill>
                  <a:cs typeface="Times New Roman" pitchFamily="18" charset="0"/>
                </a:rPr>
                <a:t>Природа и климат</a:t>
              </a:r>
              <a:endParaRPr lang="ru-RU"/>
            </a:p>
          </p:txBody>
        </p:sp>
        <p:sp>
          <p:nvSpPr>
            <p:cNvPr id="15379" name="AutoShape 22"/>
            <p:cNvSpPr>
              <a:spLocks noChangeArrowheads="1"/>
            </p:cNvSpPr>
            <p:nvPr/>
          </p:nvSpPr>
          <p:spPr bwMode="auto">
            <a:xfrm>
              <a:off x="10474" y="5880"/>
              <a:ext cx="1326" cy="581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28575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b="1">
                  <a:solidFill>
                    <a:srgbClr val="6600CC"/>
                  </a:solidFill>
                  <a:cs typeface="Times New Roman" pitchFamily="18" charset="0"/>
                </a:rPr>
                <a:t>Планета на карте и глобусе</a:t>
              </a:r>
              <a:endParaRPr lang="ru-RU"/>
            </a:p>
          </p:txBody>
        </p:sp>
        <p:sp>
          <p:nvSpPr>
            <p:cNvPr id="15380" name="AutoShape 21"/>
            <p:cNvSpPr>
              <a:spLocks noChangeArrowheads="1"/>
            </p:cNvSpPr>
            <p:nvPr/>
          </p:nvSpPr>
          <p:spPr bwMode="auto">
            <a:xfrm>
              <a:off x="10474" y="6627"/>
              <a:ext cx="1325" cy="582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28575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 b="1">
                  <a:solidFill>
                    <a:srgbClr val="6600CC"/>
                  </a:solidFill>
                  <a:cs typeface="Times New Roman" pitchFamily="18" charset="0"/>
                </a:rPr>
                <a:t>Космос</a:t>
              </a:r>
              <a:endParaRPr lang="ru-RU"/>
            </a:p>
          </p:txBody>
        </p:sp>
        <p:sp>
          <p:nvSpPr>
            <p:cNvPr id="15381" name="Line 20"/>
            <p:cNvSpPr>
              <a:spLocks noChangeShapeType="1"/>
            </p:cNvSpPr>
            <p:nvPr/>
          </p:nvSpPr>
          <p:spPr bwMode="auto">
            <a:xfrm>
              <a:off x="6088" y="3637"/>
              <a:ext cx="0" cy="166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82" name="Line 19"/>
            <p:cNvSpPr>
              <a:spLocks noChangeShapeType="1"/>
            </p:cNvSpPr>
            <p:nvPr/>
          </p:nvSpPr>
          <p:spPr bwMode="auto">
            <a:xfrm>
              <a:off x="8323" y="3637"/>
              <a:ext cx="0" cy="166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83" name="Line 18"/>
            <p:cNvSpPr>
              <a:spLocks noChangeShapeType="1"/>
            </p:cNvSpPr>
            <p:nvPr/>
          </p:nvSpPr>
          <p:spPr bwMode="auto">
            <a:xfrm>
              <a:off x="10557" y="3637"/>
              <a:ext cx="0" cy="166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84" name="Line 17"/>
            <p:cNvSpPr>
              <a:spLocks noChangeShapeType="1"/>
            </p:cNvSpPr>
            <p:nvPr/>
          </p:nvSpPr>
          <p:spPr bwMode="auto">
            <a:xfrm>
              <a:off x="6419" y="4218"/>
              <a:ext cx="0" cy="2575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85" name="Line 16"/>
            <p:cNvSpPr>
              <a:spLocks noChangeShapeType="1"/>
            </p:cNvSpPr>
            <p:nvPr/>
          </p:nvSpPr>
          <p:spPr bwMode="auto">
            <a:xfrm flipH="1">
              <a:off x="6171" y="6793"/>
              <a:ext cx="248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86" name="Line 15"/>
            <p:cNvSpPr>
              <a:spLocks noChangeShapeType="1"/>
            </p:cNvSpPr>
            <p:nvPr/>
          </p:nvSpPr>
          <p:spPr bwMode="auto">
            <a:xfrm flipH="1">
              <a:off x="6171" y="5963"/>
              <a:ext cx="248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87" name="Line 14"/>
            <p:cNvSpPr>
              <a:spLocks noChangeShapeType="1"/>
            </p:cNvSpPr>
            <p:nvPr/>
          </p:nvSpPr>
          <p:spPr bwMode="auto">
            <a:xfrm flipH="1">
              <a:off x="6171" y="5049"/>
              <a:ext cx="248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88" name="Line 13"/>
            <p:cNvSpPr>
              <a:spLocks noChangeShapeType="1"/>
            </p:cNvSpPr>
            <p:nvPr/>
          </p:nvSpPr>
          <p:spPr bwMode="auto">
            <a:xfrm>
              <a:off x="10143" y="4218"/>
              <a:ext cx="0" cy="2659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89" name="Line 12"/>
            <p:cNvSpPr>
              <a:spLocks noChangeShapeType="1"/>
            </p:cNvSpPr>
            <p:nvPr/>
          </p:nvSpPr>
          <p:spPr bwMode="auto">
            <a:xfrm>
              <a:off x="10143" y="6877"/>
              <a:ext cx="331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90" name="Line 11"/>
            <p:cNvSpPr>
              <a:spLocks noChangeShapeType="1"/>
            </p:cNvSpPr>
            <p:nvPr/>
          </p:nvSpPr>
          <p:spPr bwMode="auto">
            <a:xfrm>
              <a:off x="10143" y="6129"/>
              <a:ext cx="331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91" name="Line 10"/>
            <p:cNvSpPr>
              <a:spLocks noChangeShapeType="1"/>
            </p:cNvSpPr>
            <p:nvPr/>
          </p:nvSpPr>
          <p:spPr bwMode="auto">
            <a:xfrm>
              <a:off x="10143" y="5464"/>
              <a:ext cx="331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92" name="Line 9"/>
            <p:cNvSpPr>
              <a:spLocks noChangeShapeType="1"/>
            </p:cNvSpPr>
            <p:nvPr/>
          </p:nvSpPr>
          <p:spPr bwMode="auto">
            <a:xfrm>
              <a:off x="10143" y="4717"/>
              <a:ext cx="331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93" name="Line 8"/>
            <p:cNvSpPr>
              <a:spLocks noChangeShapeType="1"/>
            </p:cNvSpPr>
            <p:nvPr/>
          </p:nvSpPr>
          <p:spPr bwMode="auto">
            <a:xfrm>
              <a:off x="8240" y="4218"/>
              <a:ext cx="0" cy="2326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94" name="Line 7"/>
            <p:cNvSpPr>
              <a:spLocks noChangeShapeType="1"/>
            </p:cNvSpPr>
            <p:nvPr/>
          </p:nvSpPr>
          <p:spPr bwMode="auto">
            <a:xfrm flipH="1">
              <a:off x="7412" y="4218"/>
              <a:ext cx="828" cy="582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95" name="Line 6"/>
            <p:cNvSpPr>
              <a:spLocks noChangeShapeType="1"/>
            </p:cNvSpPr>
            <p:nvPr/>
          </p:nvSpPr>
          <p:spPr bwMode="auto">
            <a:xfrm>
              <a:off x="8240" y="4218"/>
              <a:ext cx="828" cy="582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96" name="Line 5"/>
            <p:cNvSpPr>
              <a:spLocks noChangeShapeType="1"/>
            </p:cNvSpPr>
            <p:nvPr/>
          </p:nvSpPr>
          <p:spPr bwMode="auto">
            <a:xfrm flipH="1">
              <a:off x="7992" y="4218"/>
              <a:ext cx="248" cy="1579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97" name="Line 4"/>
            <p:cNvSpPr>
              <a:spLocks noChangeShapeType="1"/>
            </p:cNvSpPr>
            <p:nvPr/>
          </p:nvSpPr>
          <p:spPr bwMode="auto">
            <a:xfrm>
              <a:off x="8240" y="4218"/>
              <a:ext cx="165" cy="1579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500042"/>
            <a:ext cx="8305800" cy="521497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200" dirty="0" smtClean="0"/>
              <a:t>                                                           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формирование у детей целостных знаний и взглядов на мир, определяющих личностную позицию, направленность поведения и деятельности;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-воспитание гражданина, патриота отечества, готового сохранять и умножать его богатства, красоту, уникальность и целостность;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- формирование базисов духовной культуры личности, культуры мира – положительного опыта социального взаимодействия.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4" descr="SDC15931.JPG"/>
          <p:cNvPicPr>
            <a:picLocks noChangeAspect="1"/>
          </p:cNvPicPr>
          <p:nvPr/>
        </p:nvPicPr>
        <p:blipFill>
          <a:blip r:embed="rId2" cstate="print"/>
          <a:srcRect l="-4167" t="11458"/>
          <a:stretch>
            <a:fillRect/>
          </a:stretch>
        </p:blipFill>
        <p:spPr bwMode="auto">
          <a:xfrm>
            <a:off x="1571625" y="285750"/>
            <a:ext cx="5643563" cy="62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071688" y="5072063"/>
            <a:ext cx="357187" cy="1143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аппппоро</a:t>
            </a:r>
          </a:p>
        </p:txBody>
      </p:sp>
      <p:pic>
        <p:nvPicPr>
          <p:cNvPr id="20482" name="Содержимое 6" descr="SDC159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292" r="877" b="12177"/>
          <a:stretch>
            <a:fillRect/>
          </a:stretch>
        </p:blipFill>
        <p:spPr>
          <a:xfrm>
            <a:off x="357188" y="1000125"/>
            <a:ext cx="8434387" cy="55721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Рисунок 1" descr="SDC15940.JPG"/>
          <p:cNvPicPr>
            <a:picLocks noChangeAspect="1"/>
          </p:cNvPicPr>
          <p:nvPr/>
        </p:nvPicPr>
        <p:blipFill>
          <a:blip r:embed="rId2" cstate="print"/>
          <a:srcRect l="6250" b="11458"/>
          <a:stretch>
            <a:fillRect/>
          </a:stretch>
        </p:blipFill>
        <p:spPr bwMode="auto">
          <a:xfrm>
            <a:off x="285750" y="428625"/>
            <a:ext cx="8572500" cy="607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Рисунок 1" descr="SDC15936.JPG"/>
          <p:cNvPicPr>
            <a:picLocks noChangeAspect="1"/>
          </p:cNvPicPr>
          <p:nvPr/>
        </p:nvPicPr>
        <p:blipFill>
          <a:blip r:embed="rId2" cstate="print"/>
          <a:srcRect t="1042" r="7031" b="11458"/>
          <a:stretch>
            <a:fillRect/>
          </a:stretch>
        </p:blipFill>
        <p:spPr bwMode="auto">
          <a:xfrm>
            <a:off x="285750" y="500063"/>
            <a:ext cx="8501063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Содержимое 3" descr="IMG_00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14375" y="714375"/>
            <a:ext cx="7766050" cy="58245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Рисунок 3" descr="SDC10526.JPG"/>
          <p:cNvPicPr>
            <a:picLocks noChangeAspect="1"/>
          </p:cNvPicPr>
          <p:nvPr/>
        </p:nvPicPr>
        <p:blipFill>
          <a:blip r:embed="rId2" cstate="print"/>
          <a:srcRect l="6250" t="2083" b="12500"/>
          <a:stretch>
            <a:fillRect/>
          </a:stretch>
        </p:blipFill>
        <p:spPr bwMode="auto">
          <a:xfrm>
            <a:off x="285750" y="571500"/>
            <a:ext cx="85725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Рисунок 1" descr="9 мая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300" y="466725"/>
            <a:ext cx="7899400" cy="592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153804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/>
              <a:t>          </a:t>
            </a:r>
            <a:r>
              <a:rPr lang="ru-RU" sz="4000" b="1" i="1" dirty="0" smtClean="0">
                <a:solidFill>
                  <a:srgbClr val="C00000"/>
                </a:solidFill>
              </a:rPr>
              <a:t>Предпосылки использования </a:t>
            </a:r>
            <a:br>
              <a:rPr lang="ru-RU" sz="4000" b="1" i="1" dirty="0" smtClean="0">
                <a:solidFill>
                  <a:srgbClr val="C00000"/>
                </a:solidFill>
              </a:rPr>
            </a:br>
            <a:r>
              <a:rPr lang="ru-RU" sz="4000" b="1" i="1" dirty="0" smtClean="0">
                <a:solidFill>
                  <a:srgbClr val="C00000"/>
                </a:solidFill>
              </a:rPr>
              <a:t>                  проектного метода </a:t>
            </a:r>
            <a:br>
              <a:rPr lang="ru-RU" sz="4000" b="1" i="1" dirty="0" smtClean="0">
                <a:solidFill>
                  <a:srgbClr val="C00000"/>
                </a:solidFill>
              </a:rPr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/>
              <a:t>- видоизменение и совершенствование окружающей среды;</a:t>
            </a:r>
            <a:br>
              <a:rPr lang="ru-RU" sz="3200" b="1" dirty="0" smtClean="0"/>
            </a:br>
            <a:r>
              <a:rPr lang="ru-RU" sz="3200" b="1" dirty="0" smtClean="0"/>
              <a:t>- потребность в инновационной деятельности;</a:t>
            </a:r>
            <a:br>
              <a:rPr lang="ru-RU" sz="3200" b="1" dirty="0" smtClean="0"/>
            </a:br>
            <a:r>
              <a:rPr lang="ru-RU" sz="3200" b="1" dirty="0" smtClean="0"/>
              <a:t>- вовлечение семей в воспитательно-образовательный процесс;</a:t>
            </a:r>
            <a:br>
              <a:rPr lang="ru-RU" sz="3200" b="1" dirty="0" smtClean="0"/>
            </a:br>
            <a:r>
              <a:rPr lang="ru-RU" sz="3200" b="1" dirty="0" smtClean="0"/>
              <a:t>- многофункциональное взаимодействие с социумом.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1127125"/>
            <a:ext cx="8280400" cy="5607050"/>
          </a:xfrm>
        </p:spPr>
      </p:pic>
      <p:sp>
        <p:nvSpPr>
          <p:cNvPr id="29699" name="TextBox 6"/>
          <p:cNvSpPr txBox="1">
            <a:spLocks noChangeArrowheads="1"/>
          </p:cNvSpPr>
          <p:nvPr/>
        </p:nvSpPr>
        <p:spPr bwMode="auto">
          <a:xfrm>
            <a:off x="539750" y="476250"/>
            <a:ext cx="8064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Мнемотаблица для заучивания стихотворения «Космонавт» В. Степанова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Рисунок 1" descr="SDC15969.JPG"/>
          <p:cNvPicPr>
            <a:picLocks noChangeAspect="1"/>
          </p:cNvPicPr>
          <p:nvPr/>
        </p:nvPicPr>
        <p:blipFill>
          <a:blip r:embed="rId2" cstate="print"/>
          <a:srcRect r="841" b="11479"/>
          <a:stretch>
            <a:fillRect/>
          </a:stretch>
        </p:blipFill>
        <p:spPr bwMode="auto">
          <a:xfrm>
            <a:off x="357188" y="571500"/>
            <a:ext cx="8429625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Содержимое 4" descr="SDC159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43" b="11688"/>
          <a:stretch>
            <a:fillRect/>
          </a:stretch>
        </p:blipFill>
        <p:spPr>
          <a:xfrm>
            <a:off x="428625" y="714375"/>
            <a:ext cx="8286750" cy="56435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Содержимое 4" descr="SDC159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1131" b="10487"/>
          <a:stretch>
            <a:fillRect/>
          </a:stretch>
        </p:blipFill>
        <p:spPr>
          <a:xfrm>
            <a:off x="468313" y="404813"/>
            <a:ext cx="8083550" cy="59293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Рисунок 3" descr="SDC1597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428625"/>
            <a:ext cx="8286750" cy="62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000875" y="5929313"/>
            <a:ext cx="1343025" cy="28575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SDC15976"/>
          <p:cNvPicPr>
            <a:picLocks noChangeAspect="1" noChangeArrowheads="1"/>
          </p:cNvPicPr>
          <p:nvPr/>
        </p:nvPicPr>
        <p:blipFill>
          <a:blip r:embed="rId2" cstate="print"/>
          <a:srcRect l="11914" b="758"/>
          <a:stretch>
            <a:fillRect/>
          </a:stretch>
        </p:blipFill>
        <p:spPr bwMode="auto">
          <a:xfrm>
            <a:off x="2339975" y="1125538"/>
            <a:ext cx="4295775" cy="543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7788" y="765175"/>
            <a:ext cx="8958262" cy="60245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Рисунок 2" descr="SDC15909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r="581" b="11629"/>
          <a:stretch>
            <a:fillRect/>
          </a:stretch>
        </p:blipFill>
        <p:spPr bwMode="auto">
          <a:xfrm>
            <a:off x="500063" y="1000125"/>
            <a:ext cx="814387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Рисунок 1" descr="SDC15947.JPG"/>
          <p:cNvPicPr>
            <a:picLocks noChangeAspect="1"/>
          </p:cNvPicPr>
          <p:nvPr/>
        </p:nvPicPr>
        <p:blipFill>
          <a:blip r:embed="rId2" cstate="print"/>
          <a:srcRect t="9375" b="6250"/>
          <a:stretch>
            <a:fillRect/>
          </a:stretch>
        </p:blipFill>
        <p:spPr bwMode="auto">
          <a:xfrm>
            <a:off x="1571625" y="428625"/>
            <a:ext cx="6000750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071688" y="5572125"/>
            <a:ext cx="214312" cy="985838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Рисунок 1" descr="SDC15953.JPG"/>
          <p:cNvPicPr>
            <a:picLocks noChangeAspect="1"/>
          </p:cNvPicPr>
          <p:nvPr/>
        </p:nvPicPr>
        <p:blipFill>
          <a:blip r:embed="rId2" cstate="print"/>
          <a:srcRect r="862" b="11494"/>
          <a:stretch>
            <a:fillRect/>
          </a:stretch>
        </p:blipFill>
        <p:spPr bwMode="auto">
          <a:xfrm>
            <a:off x="214313" y="714375"/>
            <a:ext cx="8642350" cy="578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Рисунок 1" descr="28102010143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300" y="466725"/>
            <a:ext cx="7899400" cy="592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Содержимое 3" descr="SDC159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2132" r="1299" b="19946"/>
          <a:stretch>
            <a:fillRect/>
          </a:stretch>
        </p:blipFill>
        <p:spPr>
          <a:xfrm>
            <a:off x="1285875" y="285750"/>
            <a:ext cx="6500813" cy="62865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Рисунок 3" descr="IMG_00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500063"/>
            <a:ext cx="800100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Рисунок 1" descr="SDC1597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357188"/>
            <a:ext cx="8429625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7143750" y="5943600"/>
            <a:ext cx="1357313" cy="271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714356"/>
            <a:ext cx="8305800" cy="558243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"От того, как прошло детство, кто вёл ребенка за руку в детские годы, что вошло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его разум и сердце из окружающего мира -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 этого в решающей степени зависит, каким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человеком станет сегодняшний малыш".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В.А.Сухомлинский 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1142984"/>
            <a:ext cx="7854696" cy="289560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СПАСИБО </a:t>
            </a:r>
          </a:p>
          <a:p>
            <a:pPr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ЗА </a:t>
            </a:r>
          </a:p>
          <a:p>
            <a:pPr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ВНИМАНИЕ!</a:t>
            </a:r>
            <a:endParaRPr lang="ru-RU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314e663bf5b17995a7eb96044f7e75e9b1b904f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370</TotalTime>
  <Words>176</Words>
  <Application>Microsoft Office PowerPoint</Application>
  <PresentationFormat>Экран (4:3)</PresentationFormat>
  <Paragraphs>28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Поток</vt:lpstr>
      <vt:lpstr>«Что мы знаем о Родине?»</vt:lpstr>
      <vt:lpstr> «Воспитание любви к родному краю начинается с малого – с любви к своей семье, к своему дому. Постоянно расширяясь, эта любовь к родному переходит в любовь к своему государству, к его истории, его прошлому и настоящему, а затем ко всему человечеству».                                    Академик Д.С.Лихачёв  </vt:lpstr>
      <vt:lpstr>Презентация PowerPoint</vt:lpstr>
      <vt:lpstr>                                                           Задачи:  - формирование у детей целостных знаний и взглядов на мир, определяющих личностную позицию, направленность поведения и деятельности;  -воспитание гражданина, патриота отечества, готового сохранять и умножать его богатства, красоту, уникальность и целостность;  - формирование базисов духовной культуры личности, культуры мира – положительного опыта социального взаимодействия.  </vt:lpstr>
      <vt:lpstr>Презентация PowerPoint</vt:lpstr>
      <vt:lpstr>аппппоро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Предпосылки использования                    проектного метода   - видоизменение и совершенствование окружающей среды; - потребность в инновационной деятельности; - вовлечение семей в воспитательно-образовательный процесс; - многофункциональное взаимодействие с социумом.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"От того, как прошло детство, кто вёл ребенка за руку в детские годы, что вошло в его разум и сердце из окружающего мира - от этого в решающей степени зависит, каким человеком станет сегодняшний малыш".                                      В.А.Сухомлинский   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Customer</dc:creator>
  <cp:lastModifiedBy>Вячеслав</cp:lastModifiedBy>
  <cp:revision>48</cp:revision>
  <dcterms:created xsi:type="dcterms:W3CDTF">2013-03-14T09:44:05Z</dcterms:created>
  <dcterms:modified xsi:type="dcterms:W3CDTF">2018-03-18T18:17:18Z</dcterms:modified>
</cp:coreProperties>
</file>