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56" r:id="rId2"/>
    <p:sldId id="258" r:id="rId3"/>
    <p:sldId id="259" r:id="rId4"/>
    <p:sldId id="265" r:id="rId5"/>
    <p:sldId id="264" r:id="rId6"/>
    <p:sldId id="277" r:id="rId7"/>
    <p:sldId id="263" r:id="rId8"/>
    <p:sldId id="266" r:id="rId9"/>
    <p:sldId id="269" r:id="rId10"/>
    <p:sldId id="270" r:id="rId11"/>
    <p:sldId id="272" r:id="rId12"/>
    <p:sldId id="273" r:id="rId13"/>
    <p:sldId id="278" r:id="rId14"/>
    <p:sldId id="274" r:id="rId15"/>
    <p:sldId id="275" r:id="rId16"/>
  </p:sldIdLst>
  <p:sldSz cx="9144000" cy="6858000" type="screen4x3"/>
  <p:notesSz cx="6858000" cy="9144000"/>
  <p:embeddedFontLst>
    <p:embeddedFont>
      <p:font typeface="Matilda" charset="0"/>
      <p:regular r:id="rId17"/>
    </p:embeddedFont>
    <p:embeddedFont>
      <p:font typeface="Calibri" pitchFamily="34" charset="0"/>
      <p:regular r:id="rId18"/>
      <p:bold r:id="rId19"/>
      <p:italic r:id="rId20"/>
      <p:boldItalic r:id="rId21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howGuides="1">
      <p:cViewPr>
        <p:scale>
          <a:sx n="59" d="100"/>
          <a:sy n="59" d="100"/>
        </p:scale>
        <p:origin x="-1686" y="-27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8E58C-E7A6-41B0-9596-47478E2A3A1A}" type="datetimeFigureOut">
              <a:rPr lang="ru-RU" smtClean="0"/>
              <a:pPr/>
              <a:t>14.11.2021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7F1E4-8445-454E-87F7-4EF11F4AB44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420722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8E58C-E7A6-41B0-9596-47478E2A3A1A}" type="datetimeFigureOut">
              <a:rPr lang="ru-RU" smtClean="0"/>
              <a:pPr/>
              <a:t>14.11.2021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7F1E4-8445-454E-87F7-4EF11F4AB44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882126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8E58C-E7A6-41B0-9596-47478E2A3A1A}" type="datetimeFigureOut">
              <a:rPr lang="ru-RU" smtClean="0"/>
              <a:pPr/>
              <a:t>14.11.2021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7F1E4-8445-454E-87F7-4EF11F4AB44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315121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8E58C-E7A6-41B0-9596-47478E2A3A1A}" type="datetimeFigureOut">
              <a:rPr lang="ru-RU" smtClean="0"/>
              <a:pPr/>
              <a:t>14.11.2021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7F1E4-8445-454E-87F7-4EF11F4AB44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08535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8E58C-E7A6-41B0-9596-47478E2A3A1A}" type="datetimeFigureOut">
              <a:rPr lang="ru-RU" smtClean="0"/>
              <a:pPr/>
              <a:t>14.11.2021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7F1E4-8445-454E-87F7-4EF11F4AB44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392945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8E58C-E7A6-41B0-9596-47478E2A3A1A}" type="datetimeFigureOut">
              <a:rPr lang="ru-RU" smtClean="0"/>
              <a:pPr/>
              <a:t>14.11.2021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7F1E4-8445-454E-87F7-4EF11F4AB44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509553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8E58C-E7A6-41B0-9596-47478E2A3A1A}" type="datetimeFigureOut">
              <a:rPr lang="ru-RU" smtClean="0"/>
              <a:pPr/>
              <a:t>14.11.2021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7F1E4-8445-454E-87F7-4EF11F4AB44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362768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8E58C-E7A6-41B0-9596-47478E2A3A1A}" type="datetimeFigureOut">
              <a:rPr lang="ru-RU" smtClean="0"/>
              <a:pPr/>
              <a:t>14.11.2021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7F1E4-8445-454E-87F7-4EF11F4AB44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79792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8E58C-E7A6-41B0-9596-47478E2A3A1A}" type="datetimeFigureOut">
              <a:rPr lang="ru-RU" smtClean="0"/>
              <a:pPr/>
              <a:t>14.11.2021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7F1E4-8445-454E-87F7-4EF11F4AB44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306019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8E58C-E7A6-41B0-9596-47478E2A3A1A}" type="datetimeFigureOut">
              <a:rPr lang="ru-RU" smtClean="0"/>
              <a:pPr/>
              <a:t>14.11.2021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7F1E4-8445-454E-87F7-4EF11F4AB44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070685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8E58C-E7A6-41B0-9596-47478E2A3A1A}" type="datetimeFigureOut">
              <a:rPr lang="ru-RU" smtClean="0"/>
              <a:pPr/>
              <a:t>14.11.2021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7F1E4-8445-454E-87F7-4EF11F4AB44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931838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B8E58C-E7A6-41B0-9596-47478E2A3A1A}" type="datetimeFigureOut">
              <a:rPr lang="ru-RU" smtClean="0"/>
              <a:pPr/>
              <a:t>14.11.2021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67F1E4-8445-454E-87F7-4EF11F4AB44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024480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2538117" y="1700808"/>
            <a:ext cx="4896543" cy="194421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5400" b="1" i="0" u="none" strike="noStrike" kern="1200" normalizeH="0" baseline="0" noProof="0" dirty="0" err="1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Matilda" pitchFamily="2" charset="0"/>
                <a:ea typeface="+mj-ea"/>
                <a:cs typeface="+mj-cs"/>
              </a:rPr>
              <a:t>Нейроигры</a:t>
            </a:r>
            <a:r>
              <a:rPr kumimoji="0" lang="ru-RU" sz="5400" b="1" i="0" u="none" strike="noStrike" kern="1200" normalizeH="0" noProof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Matilda" pitchFamily="2" charset="0"/>
                <a:ea typeface="+mj-ea"/>
                <a:cs typeface="+mj-cs"/>
              </a:rPr>
              <a:t> в работе логопеда с детьми с ТНР</a:t>
            </a:r>
            <a:endParaRPr kumimoji="0" lang="ru-RU" sz="5400" b="1" i="0" u="none" strike="noStrike" kern="1200" normalizeH="0" baseline="0" noProof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Matilda" pitchFamily="2" charset="0"/>
              <a:ea typeface="+mj-ea"/>
              <a:cs typeface="+mj-cs"/>
            </a:endParaRPr>
          </a:p>
        </p:txBody>
      </p:sp>
      <p:sp>
        <p:nvSpPr>
          <p:cNvPr id="5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71800" y="4653136"/>
            <a:ext cx="4176464" cy="1440160"/>
          </a:xfrm>
          <a:prstGeom prst="roundRect">
            <a:avLst>
              <a:gd name="adj" fmla="val 1782"/>
            </a:avLst>
          </a:prstGeom>
          <a:noFill/>
        </p:spPr>
        <p:txBody>
          <a:bodyPr>
            <a:noAutofit/>
          </a:bodyPr>
          <a:lstStyle/>
          <a:p>
            <a:pPr algn="r">
              <a:spcBef>
                <a:spcPts val="0"/>
              </a:spcBef>
            </a:pPr>
            <a:r>
              <a:rPr lang="ru-RU" sz="18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Составила учитель-логопед</a:t>
            </a:r>
          </a:p>
          <a:p>
            <a:pPr algn="r">
              <a:spcBef>
                <a:spcPts val="0"/>
              </a:spcBef>
            </a:pPr>
            <a:r>
              <a:rPr lang="ru-RU" sz="18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Шелопаева</a:t>
            </a:r>
            <a:r>
              <a:rPr lang="ru-RU" sz="18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Л.Ю.</a:t>
            </a:r>
            <a:endParaRPr lang="ru-RU" sz="18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60766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755576" y="332656"/>
            <a:ext cx="7416824" cy="720080"/>
          </a:xfrm>
        </p:spPr>
        <p:txBody>
          <a:bodyPr>
            <a:normAutofit/>
          </a:bodyPr>
          <a:lstStyle/>
          <a:p>
            <a:r>
              <a:rPr lang="ru-RU" sz="36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</a:rPr>
              <a:t>Особенности развития детей с ТНР</a:t>
            </a:r>
            <a:endParaRPr lang="ru-RU" sz="36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ilda" pitchFamily="2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755576" y="1196752"/>
            <a:ext cx="7992888" cy="5256584"/>
          </a:xfrm>
        </p:spPr>
        <p:txBody>
          <a:bodyPr/>
          <a:lstStyle/>
          <a:p>
            <a:r>
              <a:rPr lang="ru-RU" dirty="0" smtClean="0"/>
              <a:t>У детей с ТНР, наряду с речевыми нарушениями, есть проблемы с координацией, общей и мелкой моторикой, восприятием. У детей данной категории моторная неловкость. Поэтому целесообразно включать в логопедическую  работу игры, которые помогают ребёнку контролировать свою двигательную активность, развивать внимание.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163867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755576" y="332656"/>
            <a:ext cx="7416824" cy="720080"/>
          </a:xfrm>
        </p:spPr>
        <p:txBody>
          <a:bodyPr>
            <a:noAutofit/>
          </a:bodyPr>
          <a:lstStyle/>
          <a:p>
            <a:r>
              <a:rPr lang="ru-RU" sz="36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</a:rPr>
              <a:t>Нейропсихологический подход в играх и упражнениях</a:t>
            </a:r>
            <a:endParaRPr lang="ru-RU" sz="36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ilda" pitchFamily="2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755576" y="1196752"/>
            <a:ext cx="7992888" cy="5256584"/>
          </a:xfrm>
        </p:spPr>
        <p:txBody>
          <a:bodyPr>
            <a:normAutofit/>
          </a:bodyPr>
          <a:lstStyle/>
          <a:p>
            <a:pPr marL="457200" indent="-457200">
              <a:buAutoNum type="arabicPeriod"/>
            </a:pPr>
            <a:r>
              <a:rPr lang="ru-RU" dirty="0" smtClean="0"/>
              <a:t>Развитие крупной моторики. </a:t>
            </a:r>
          </a:p>
          <a:p>
            <a:pPr marL="457200" indent="-457200">
              <a:buNone/>
            </a:pPr>
            <a:r>
              <a:rPr lang="ru-RU" dirty="0" smtClean="0"/>
              <a:t>2. Развитие межполушарных связей в упражнениях по развитию мелкой моторики рук. </a:t>
            </a:r>
          </a:p>
          <a:p>
            <a:pPr marL="457200" indent="-457200">
              <a:buNone/>
            </a:pPr>
            <a:r>
              <a:rPr lang="ru-RU" dirty="0" smtClean="0"/>
              <a:t>3. Работа с ритмом, как основой речи. </a:t>
            </a:r>
          </a:p>
          <a:p>
            <a:pPr marL="457200" indent="-457200">
              <a:buNone/>
            </a:pPr>
            <a:r>
              <a:rPr lang="ru-RU" dirty="0" smtClean="0"/>
              <a:t>4. Использование всех каналов восприятия. </a:t>
            </a:r>
          </a:p>
          <a:p>
            <a:pPr marL="457200" indent="-457200">
              <a:buNone/>
            </a:pPr>
            <a:r>
              <a:rPr lang="ru-RU" dirty="0" smtClean="0"/>
              <a:t>5. Одновременное использование речи и движений</a:t>
            </a:r>
            <a:r>
              <a:rPr lang="ru-RU" sz="2400" dirty="0" smtClean="0"/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xmlns="" val="852807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457200" y="274638"/>
            <a:ext cx="8186766" cy="939784"/>
          </a:xfrm>
        </p:spPr>
        <p:txBody>
          <a:bodyPr>
            <a:normAutofit/>
          </a:bodyPr>
          <a:lstStyle/>
          <a:p>
            <a:r>
              <a:rPr lang="ru-RU" sz="2800" b="1" i="1" u="sng" dirty="0" smtClean="0">
                <a:solidFill>
                  <a:srgbClr val="FF0000"/>
                </a:solidFill>
              </a:rPr>
              <a:t>За что же отвечает левое и правое полушарие?</a:t>
            </a:r>
            <a:endParaRPr lang="ru-RU" sz="2800" b="1" i="1" u="sng" dirty="0">
              <a:solidFill>
                <a:srgbClr val="FF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14" y="1214422"/>
            <a:ext cx="7000924" cy="47149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b="1" i="1" dirty="0" err="1" smtClean="0">
                <a:solidFill>
                  <a:srgbClr val="FF0000"/>
                </a:solidFill>
              </a:rPr>
              <a:t>Кинезиологические</a:t>
            </a:r>
            <a:r>
              <a:rPr lang="ru-RU" sz="3200" b="1" i="1" dirty="0" smtClean="0">
                <a:solidFill>
                  <a:srgbClr val="FF0000"/>
                </a:solidFill>
              </a:rPr>
              <a:t> упражнения для развития межполушарного взаимодействия </a:t>
            </a:r>
            <a:endParaRPr lang="ru-RU" sz="3200" b="1" i="1" dirty="0">
              <a:solidFill>
                <a:srgbClr val="FF0000"/>
              </a:solidFill>
            </a:endParaRPr>
          </a:p>
        </p:txBody>
      </p:sp>
      <p:sp>
        <p:nvSpPr>
          <p:cNvPr id="12" name="Содержимое 11"/>
          <p:cNvSpPr>
            <a:spLocks noGrp="1"/>
          </p:cNvSpPr>
          <p:nvPr>
            <p:ph sz="half" idx="1"/>
          </p:nvPr>
        </p:nvSpPr>
        <p:spPr/>
        <p:txBody>
          <a:bodyPr>
            <a:noAutofit/>
          </a:bodyPr>
          <a:lstStyle/>
          <a:p>
            <a:pPr>
              <a:buNone/>
            </a:pPr>
            <a:r>
              <a:rPr lang="ru-RU" sz="2000" b="1" dirty="0" smtClean="0"/>
              <a:t>   !    Логика, память;  абстрактное, аналитическое мышление;  обработка вербальной информации;  анализ информации, делает вывод;  отвечает за правую половину тела.  Левое полушарие головного мозга – математическое, знаковое, речевое, логическое, аналитическое – отвечает за восприятие – слуховой информации, постановку целей и построений программ.</a:t>
            </a:r>
            <a:endParaRPr lang="ru-RU" sz="2000" b="1" dirty="0"/>
          </a:p>
        </p:txBody>
      </p:sp>
      <p:sp>
        <p:nvSpPr>
          <p:cNvPr id="15" name="Содержимое 14"/>
          <p:cNvSpPr>
            <a:spLocks noGrp="1"/>
          </p:cNvSpPr>
          <p:nvPr>
            <p:ph sz="half" idx="2"/>
          </p:nvPr>
        </p:nvSpPr>
        <p:spPr/>
        <p:txBody>
          <a:bodyPr>
            <a:noAutofit/>
          </a:bodyPr>
          <a:lstStyle/>
          <a:p>
            <a:pPr>
              <a:buNone/>
            </a:pPr>
            <a:r>
              <a:rPr lang="ru-RU" sz="1800" b="1" i="1" dirty="0" smtClean="0"/>
              <a:t>  !        Обработка невербальной информации, эмоциональность;  музыкальные и художественные способности;  ориентация в пространстве;  способность понимать метафоры;  обработка большого количества информации одновременно, интуиция;  воображение;  отвечает за левую половину тела.  Правое полушарие головного мозга – гуманитарное, образное, творческое – отвечает за тело, координацию движений, пространственное зрительное и кинестетическое восприятие</a:t>
            </a:r>
            <a:endParaRPr lang="ru-RU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b="1" i="1" u="sng" dirty="0" smtClean="0">
                <a:solidFill>
                  <a:srgbClr val="FF0000"/>
                </a:solidFill>
              </a:rPr>
              <a:t>Средняя группа </a:t>
            </a:r>
            <a:br>
              <a:rPr lang="ru-RU" sz="2800" b="1" i="1" u="sng" dirty="0" smtClean="0">
                <a:solidFill>
                  <a:srgbClr val="FF0000"/>
                </a:solidFill>
              </a:rPr>
            </a:br>
            <a:r>
              <a:rPr lang="ru-RU" sz="2800" b="1" i="1" u="sng" dirty="0" err="1" smtClean="0">
                <a:solidFill>
                  <a:srgbClr val="FF0000"/>
                </a:solidFill>
              </a:rPr>
              <a:t>Б</a:t>
            </a:r>
            <a:r>
              <a:rPr lang="ru-RU" sz="2800" b="1" i="1" dirty="0" err="1" smtClean="0">
                <a:solidFill>
                  <a:srgbClr val="FF0000"/>
                </a:solidFill>
              </a:rPr>
              <a:t>иоэнергопластика:работа</a:t>
            </a:r>
            <a:r>
              <a:rPr lang="ru-RU" sz="2800" b="1" i="1" dirty="0" smtClean="0">
                <a:solidFill>
                  <a:srgbClr val="FF0000"/>
                </a:solidFill>
              </a:rPr>
              <a:t> над артикуляцией и движением рук одновременно.</a:t>
            </a:r>
            <a:endParaRPr lang="ru-RU" sz="2800" b="1" i="1" dirty="0">
              <a:solidFill>
                <a:srgbClr val="FF0000"/>
              </a:solidFill>
            </a:endParaRPr>
          </a:p>
        </p:txBody>
      </p:sp>
      <p:pic>
        <p:nvPicPr>
          <p:cNvPr id="1026" name="Picture 2" descr="D:\Документы\биоэнергопластика\IMG_140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2071678"/>
            <a:ext cx="3786214" cy="264320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7" name="Picture 3" descr="D:\Документы\биоэнергопластика\IMG_144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3504" y="1714488"/>
            <a:ext cx="3304058" cy="440541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i="1" u="sng" dirty="0" smtClean="0">
                <a:solidFill>
                  <a:srgbClr val="FF0000"/>
                </a:solidFill>
              </a:rPr>
              <a:t>Старшая группа.</a:t>
            </a:r>
            <a:r>
              <a:rPr lang="ru-RU" sz="2800" b="1" i="1" dirty="0" smtClean="0">
                <a:solidFill>
                  <a:srgbClr val="FF0000"/>
                </a:solidFill>
              </a:rPr>
              <a:t/>
            </a:r>
            <a:br>
              <a:rPr lang="ru-RU" sz="2800" b="1" i="1" dirty="0" smtClean="0">
                <a:solidFill>
                  <a:srgbClr val="FF0000"/>
                </a:solidFill>
              </a:rPr>
            </a:br>
            <a:r>
              <a:rPr lang="ru-RU" sz="2800" b="1" i="1" dirty="0" smtClean="0">
                <a:solidFill>
                  <a:srgbClr val="FF0000"/>
                </a:solidFill>
              </a:rPr>
              <a:t>Упражнения с </a:t>
            </a:r>
            <a:r>
              <a:rPr lang="ru-RU" sz="2800" b="1" i="1" dirty="0" err="1" smtClean="0">
                <a:solidFill>
                  <a:srgbClr val="FF0000"/>
                </a:solidFill>
              </a:rPr>
              <a:t>кинезиологическими</a:t>
            </a:r>
            <a:r>
              <a:rPr lang="ru-RU" sz="2800" b="1" i="1" dirty="0" smtClean="0">
                <a:solidFill>
                  <a:srgbClr val="FF0000"/>
                </a:solidFill>
              </a:rPr>
              <a:t> мячиками</a:t>
            </a:r>
            <a:endParaRPr lang="ru-RU" sz="2800" b="1" i="1" dirty="0">
              <a:solidFill>
                <a:srgbClr val="FF0000"/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/>
          </a:bodyPr>
          <a:lstStyle/>
          <a:p>
            <a:r>
              <a:rPr lang="ru-RU" i="1" dirty="0" smtClean="0"/>
              <a:t>Виды  упражнений: </a:t>
            </a:r>
          </a:p>
          <a:p>
            <a:r>
              <a:rPr lang="ru-RU" i="1" dirty="0" smtClean="0"/>
              <a:t>1. Перекладывание из правой руки в левую и наоборот. </a:t>
            </a:r>
          </a:p>
          <a:p>
            <a:r>
              <a:rPr lang="ru-RU" i="1" dirty="0" smtClean="0"/>
              <a:t>2. Передача соседу и наоборот. </a:t>
            </a:r>
          </a:p>
          <a:p>
            <a:r>
              <a:rPr lang="ru-RU" i="1" dirty="0" smtClean="0"/>
              <a:t>3. По кругу. </a:t>
            </a:r>
          </a:p>
          <a:p>
            <a:r>
              <a:rPr lang="ru-RU" i="1" dirty="0" smtClean="0"/>
              <a:t>4. Перекрёстные движения. (правая рука сверху, затем левая)</a:t>
            </a:r>
          </a:p>
          <a:p>
            <a:r>
              <a:rPr lang="ru-RU" i="1" dirty="0" smtClean="0"/>
              <a:t> 5. Вариации.</a:t>
            </a:r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00562" y="1500174"/>
            <a:ext cx="4041775" cy="207170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72780" y="3857628"/>
            <a:ext cx="4028309" cy="250033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>
                <a:solidFill>
                  <a:srgbClr val="FF0000"/>
                </a:solidFill>
              </a:rPr>
              <a:t>Нейрокартинки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04" y="1428736"/>
            <a:ext cx="6519882" cy="47654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28" y="1500174"/>
            <a:ext cx="6519882" cy="47654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i="1" dirty="0" smtClean="0">
                <a:solidFill>
                  <a:srgbClr val="FF0000"/>
                </a:solidFill>
              </a:rPr>
              <a:t>Автоматизация слогов с движениями рук одновременно</a:t>
            </a:r>
            <a:endParaRPr lang="ru-RU" sz="2800" b="1" i="1" dirty="0">
              <a:solidFill>
                <a:srgbClr val="FF0000"/>
              </a:solidFill>
            </a:endParaRPr>
          </a:p>
        </p:txBody>
      </p:sp>
      <p:pic>
        <p:nvPicPr>
          <p:cNvPr id="1028" name="Picture 4" descr="C:\Users\User\Desktop\20211013_0905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0410158">
            <a:off x="4033974" y="4117145"/>
            <a:ext cx="4707250" cy="212152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029" name="Picture 5" descr="C:\Users\User\Desktop\20211013_090521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714348" y="1571612"/>
            <a:ext cx="5395181" cy="243156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dirty="0" smtClean="0">
                <a:solidFill>
                  <a:srgbClr val="FF0000"/>
                </a:solidFill>
              </a:rPr>
              <a:t>Использование балансировочного круга и выполнение задания..</a:t>
            </a:r>
            <a:endParaRPr lang="ru-RU" b="1" i="1" dirty="0">
              <a:solidFill>
                <a:srgbClr val="FF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0166" y="1785926"/>
            <a:ext cx="6643521" cy="400052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800" b="1" i="1" dirty="0" smtClean="0">
                <a:solidFill>
                  <a:srgbClr val="FF0000"/>
                </a:solidFill>
              </a:rPr>
              <a:t>Зрительные рисунки</a:t>
            </a:r>
            <a:endParaRPr lang="ru-RU" sz="4800" b="1" i="1" dirty="0">
              <a:solidFill>
                <a:srgbClr val="FF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714348" y="1571612"/>
            <a:ext cx="792961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 smtClean="0"/>
              <a:t>.</a:t>
            </a:r>
            <a:endParaRPr lang="ru-RU" sz="36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785786" y="1357298"/>
            <a:ext cx="8001056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 smtClean="0"/>
              <a:t>Цель: </a:t>
            </a:r>
          </a:p>
          <a:p>
            <a:r>
              <a:rPr lang="ru-RU" sz="3600" dirty="0" smtClean="0"/>
              <a:t>улучшает зрительно-двигательную координацию. Рисовать в воздухе или на листе симметричные рисунки двумя руками одновременно (к себе, от себя, вверх, вниз). Получаются интересные формы, возникает чувство расслабления рук и глаз, улучшается процесс письма.</a:t>
            </a:r>
            <a:endParaRPr lang="ru-RU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28860" y="571480"/>
            <a:ext cx="3929090" cy="192882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6110330">
            <a:off x="5184324" y="2693442"/>
            <a:ext cx="2857520" cy="35719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175787">
            <a:off x="1157316" y="3384122"/>
            <a:ext cx="2961134" cy="257095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i="1" dirty="0" smtClean="0">
                <a:solidFill>
                  <a:srgbClr val="FF0000"/>
                </a:solidFill>
              </a:rPr>
              <a:t>Использование </a:t>
            </a:r>
            <a:r>
              <a:rPr lang="ru-RU" sz="3200" b="1" i="1" dirty="0" err="1" smtClean="0">
                <a:solidFill>
                  <a:srgbClr val="FF0000"/>
                </a:solidFill>
              </a:rPr>
              <a:t>нейроигр</a:t>
            </a:r>
            <a:r>
              <a:rPr lang="ru-RU" sz="3200" b="1" i="1" dirty="0" smtClean="0">
                <a:solidFill>
                  <a:srgbClr val="FF0000"/>
                </a:solidFill>
              </a:rPr>
              <a:t> в индивидуальной работе с воспитателями</a:t>
            </a:r>
            <a:endParaRPr lang="ru-RU" sz="3200" b="1" i="1" dirty="0">
              <a:solidFill>
                <a:srgbClr val="FF0000"/>
              </a:solidFill>
            </a:endParaRPr>
          </a:p>
        </p:txBody>
      </p:sp>
      <p:pic>
        <p:nvPicPr>
          <p:cNvPr id="1026" name="Picture 2" descr="C:\Users\User\Desktop\20211028_08375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428596" y="2143116"/>
            <a:ext cx="4357718" cy="350046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2178859" y="29325291"/>
            <a:ext cx="4357718" cy="4714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1" name="Picture 7" descr="C:\Users\User\Desktop\20211028_08373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4536281" y="2107399"/>
            <a:ext cx="4357718" cy="35719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1000100" y="357166"/>
            <a:ext cx="7500990" cy="61247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Таким образом, использование </a:t>
            </a:r>
            <a:r>
              <a:rPr kumimoji="0" lang="ru-RU" sz="2200" b="1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нейроигр</a:t>
            </a:r>
            <a:r>
              <a:rPr kumimoji="0" lang="ru-RU" sz="22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и приемов способствует преодолению и коррекции имеющихся у детей нарушений: интеллектуальных, речевых, двигательных, поведенческих расстройств и способствует созданию базы для успешного преодоления </a:t>
            </a:r>
            <a:r>
              <a:rPr kumimoji="0" lang="ru-RU" sz="2200" b="1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психоречевых</a:t>
            </a:r>
            <a:r>
              <a:rPr kumimoji="0" lang="ru-RU" sz="22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нарушений, даёт возможность логопедам более качественно вести свою работу.</a:t>
            </a:r>
            <a:endParaRPr kumimoji="0" lang="ru-RU" sz="2200" b="1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Приятно, когда дети с радостью и желанием идут на занятия к </a:t>
            </a:r>
            <a:r>
              <a:rPr kumimoji="0" lang="ru-RU" sz="2200" b="1" i="0" u="none" strike="noStrike" cap="none" normalizeH="0" baseline="0" dirty="0" smtClean="0">
                <a:ln>
                  <a:noFill/>
                </a:ln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22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логопеду</a:t>
            </a:r>
            <a:r>
              <a:rPr kumimoji="0" lang="ru-RU" sz="2200" b="1" i="0" u="none" strike="noStrike" cap="none" normalizeH="0" baseline="0" dirty="0" smtClean="0">
                <a:ln>
                  <a:noFill/>
                </a:ln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r>
              <a:rPr kumimoji="0" lang="ru-RU" sz="22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в предвкушении того, что же ждёт их сегодня. А что же может их ждать? Привлекательная окружающая обстановка рабочего пространства учителя-логопеда, эстетическое оформление, игровые дидактические пособия. Только так можно ребёнка заинтересовать, пригласить к диалогу. И, конечно, улыбка! Улыбка располагает к желанию общаться, к доверию, создаёт доброжелательный эмоциональный фон.</a:t>
            </a:r>
            <a:endParaRPr kumimoji="0" lang="ru-RU" sz="2200" b="1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5400" b="1" i="1" dirty="0" smtClean="0"/>
              <a:t>Спасибо за внимание!</a:t>
            </a:r>
            <a:endParaRPr lang="ru-RU" sz="5400" b="1" i="1" dirty="0"/>
          </a:p>
        </p:txBody>
      </p:sp>
      <p:pic>
        <p:nvPicPr>
          <p:cNvPr id="29698" name="Picture 2" descr="D:\Документы\Гульшат\IMG_142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71604" y="1785926"/>
            <a:ext cx="6500858" cy="463471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Другая 12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800000"/>
      </a:hlink>
      <a:folHlink>
        <a:srgbClr val="CC6600"/>
      </a:folHlink>
    </a:clrScheme>
    <a:fontScheme name="Другая 1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</TotalTime>
  <Words>483</Words>
  <Application>Microsoft Office PowerPoint</Application>
  <PresentationFormat>Экран (4:3)</PresentationFormat>
  <Paragraphs>34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0" baseType="lpstr">
      <vt:lpstr>Arial</vt:lpstr>
      <vt:lpstr>Matilda</vt:lpstr>
      <vt:lpstr>Times New Roman</vt:lpstr>
      <vt:lpstr>Calibri</vt:lpstr>
      <vt:lpstr>Тема Office</vt:lpstr>
      <vt:lpstr>Слайд 1</vt:lpstr>
      <vt:lpstr>Особенности развития детей с ТНР</vt:lpstr>
      <vt:lpstr>Нейропсихологический подход в играх и упражнениях</vt:lpstr>
      <vt:lpstr>За что же отвечает левое и правое полушарие?</vt:lpstr>
      <vt:lpstr>Кинезиологические упражнения для развития межполушарного взаимодействия </vt:lpstr>
      <vt:lpstr>Средняя группа  Биоэнергопластика:работа над артикуляцией и движением рук одновременно.</vt:lpstr>
      <vt:lpstr>Старшая группа. Упражнения с кинезиологическими мячиками</vt:lpstr>
      <vt:lpstr>Нейрокартинки</vt:lpstr>
      <vt:lpstr>Автоматизация слогов с движениями рук одновременно</vt:lpstr>
      <vt:lpstr>Использование балансировочного круга и выполнение задания..</vt:lpstr>
      <vt:lpstr>Зрительные рисунки</vt:lpstr>
      <vt:lpstr>Слайд 12</vt:lpstr>
      <vt:lpstr>Использование нейроигр в индивидуальной работе с воспитателями</vt:lpstr>
      <vt:lpstr>Слайд 14</vt:lpstr>
      <vt:lpstr>Спасибо за внимание!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Елена Ранько</dc:creator>
  <cp:lastModifiedBy>User</cp:lastModifiedBy>
  <cp:revision>20</cp:revision>
  <dcterms:created xsi:type="dcterms:W3CDTF">2019-08-10T19:30:32Z</dcterms:created>
  <dcterms:modified xsi:type="dcterms:W3CDTF">2021-11-14T15:12:13Z</dcterms:modified>
</cp:coreProperties>
</file>