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9" r:id="rId3"/>
    <p:sldId id="257" r:id="rId4"/>
    <p:sldId id="258" r:id="rId5"/>
    <p:sldId id="259" r:id="rId6"/>
    <p:sldId id="269" r:id="rId7"/>
    <p:sldId id="268" r:id="rId8"/>
    <p:sldId id="270" r:id="rId9"/>
    <p:sldId id="273" r:id="rId10"/>
    <p:sldId id="272" r:id="rId11"/>
    <p:sldId id="274" r:id="rId12"/>
    <p:sldId id="275" r:id="rId13"/>
    <p:sldId id="276" r:id="rId14"/>
    <p:sldId id="277" r:id="rId15"/>
    <p:sldId id="278" r:id="rId16"/>
    <p:sldId id="260" r:id="rId17"/>
    <p:sldId id="261" r:id="rId18"/>
    <p:sldId id="262" r:id="rId19"/>
    <p:sldId id="263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99" autoAdjust="0"/>
  </p:normalViewPr>
  <p:slideViewPr>
    <p:cSldViewPr>
      <p:cViewPr varScale="1">
        <p:scale>
          <a:sx n="49" d="100"/>
          <a:sy n="49" d="100"/>
        </p:scale>
        <p:origin x="-108" y="-12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1068029-C46E-4EB7-8170-60C6FE68F906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0045393-B58D-40BB-94FC-361A366B3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Ф</a:t>
            </a:r>
            <a:r>
              <a:rPr lang="ru-RU" dirty="0" smtClean="0"/>
              <a:t>изиология человека в </a:t>
            </a:r>
            <a:r>
              <a:rPr lang="ru-RU" dirty="0" smtClean="0"/>
              <a:t>цифрах и фактах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926" y="5500702"/>
            <a:ext cx="5757858" cy="895344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Выполнила ученица 8 б класса: Попова София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25062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859216" cy="5997280"/>
          </a:xfrm>
        </p:spPr>
        <p:txBody>
          <a:bodyPr/>
          <a:lstStyle/>
          <a:p>
            <a:pPr lvl="0" algn="ctr"/>
            <a:r>
              <a:rPr lang="ru-RU" sz="4000" dirty="0" smtClean="0"/>
              <a:t> Нижнее артериальное давление</a:t>
            </a:r>
          </a:p>
          <a:p>
            <a:pPr lvl="0" algn="ctr"/>
            <a:r>
              <a:rPr lang="ru-RU" sz="4000" dirty="0" smtClean="0"/>
              <a:t>Верхнее артериальное давление.</a:t>
            </a:r>
          </a:p>
          <a:p>
            <a:pPr algn="ctr"/>
            <a:endParaRPr lang="ru-RU" dirty="0"/>
          </a:p>
        </p:txBody>
      </p:sp>
      <p:pic>
        <p:nvPicPr>
          <p:cNvPr id="2050" name="Picture 2" descr="C:\Users\Tatiana\Desktop\depositphotos_30473341-stock-illustration-cartoon-boy-thinking-with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45024"/>
            <a:ext cx="2376264" cy="280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Tatiana\Desktop\depositphotos_30473341-stock-illustration-cartoon-boy-thinking-with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842" y="3212976"/>
            <a:ext cx="2871348" cy="338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68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7467600" cy="5925272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ru-RU" sz="4000" dirty="0"/>
              <a:t>Количество камер в сердце </a:t>
            </a:r>
            <a:r>
              <a:rPr lang="ru-RU" sz="4000" dirty="0" smtClean="0"/>
              <a:t>кита  </a:t>
            </a:r>
          </a:p>
          <a:p>
            <a:r>
              <a:rPr lang="ru-RU" sz="4000" dirty="0" smtClean="0"/>
              <a:t>Количество </a:t>
            </a:r>
            <a:r>
              <a:rPr lang="ru-RU" sz="4000" dirty="0"/>
              <a:t>камер в сердце </a:t>
            </a:r>
            <a:r>
              <a:rPr lang="ru-RU" sz="4000" dirty="0" smtClean="0"/>
              <a:t>человека</a:t>
            </a:r>
            <a:endParaRPr lang="en-US" sz="4000" dirty="0" smtClean="0"/>
          </a:p>
          <a:p>
            <a:pPr marL="0" indent="0" algn="ctr">
              <a:buNone/>
            </a:pPr>
            <a:endParaRPr lang="en-US" sz="4000" dirty="0" smtClean="0"/>
          </a:p>
          <a:p>
            <a:pPr marL="0" indent="0" algn="ctr">
              <a:buNone/>
            </a:pPr>
            <a:endParaRPr lang="ru-RU" sz="4000" dirty="0"/>
          </a:p>
        </p:txBody>
      </p:sp>
      <p:pic>
        <p:nvPicPr>
          <p:cNvPr id="4" name="Picture 2" descr="C:\Users\Tatiana\Desktop\depositphotos_30473341-stock-illustration-cartoon-boy-thinking-with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947" y="2996952"/>
            <a:ext cx="3054341" cy="360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586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7467600" cy="5709248"/>
          </a:xfrm>
        </p:spPr>
        <p:txBody>
          <a:bodyPr/>
          <a:lstStyle/>
          <a:p>
            <a:pPr lvl="0"/>
            <a:r>
              <a:rPr lang="en-US" dirty="0" smtClean="0"/>
              <a:t> </a:t>
            </a:r>
            <a:r>
              <a:rPr lang="ru-RU" sz="4000" dirty="0"/>
              <a:t>Давление крови при </a:t>
            </a:r>
            <a:r>
              <a:rPr lang="ru-RU" sz="4000" dirty="0" smtClean="0"/>
              <a:t>гипотонии</a:t>
            </a:r>
          </a:p>
          <a:p>
            <a:pPr lvl="0"/>
            <a:r>
              <a:rPr lang="ru-RU" sz="4000" dirty="0" smtClean="0"/>
              <a:t>Давление </a:t>
            </a:r>
            <a:r>
              <a:rPr lang="ru-RU" sz="4000" dirty="0"/>
              <a:t>крови при гипертонии</a:t>
            </a:r>
            <a:r>
              <a:rPr lang="ru-RU" sz="4000" dirty="0" smtClean="0"/>
              <a:t>.</a:t>
            </a:r>
          </a:p>
          <a:p>
            <a:pPr lvl="5" algn="ctr"/>
            <a:endParaRPr lang="ru-RU" sz="3200" dirty="0"/>
          </a:p>
          <a:p>
            <a:endParaRPr lang="ru-RU" dirty="0"/>
          </a:p>
        </p:txBody>
      </p:sp>
      <p:pic>
        <p:nvPicPr>
          <p:cNvPr id="4" name="Picture 2" descr="C:\Users\Tatiana\Desktop\depositphotos_30473341-stock-illustration-cartoon-boy-thinking-with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016"/>
            <a:ext cx="2592288" cy="302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167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467600" cy="5853264"/>
          </a:xfrm>
        </p:spPr>
        <p:txBody>
          <a:bodyPr/>
          <a:lstStyle/>
          <a:p>
            <a:pPr lvl="0" algn="ctr"/>
            <a:r>
              <a:rPr lang="en-US" dirty="0" smtClean="0"/>
              <a:t> </a:t>
            </a:r>
            <a:r>
              <a:rPr lang="ru-RU" sz="4000" dirty="0"/>
              <a:t>Количество эритроцитов </a:t>
            </a:r>
            <a:endParaRPr lang="ru-RU" sz="4000" dirty="0" smtClean="0"/>
          </a:p>
          <a:p>
            <a:pPr marL="0" lvl="0" indent="0" algn="ctr">
              <a:buNone/>
            </a:pPr>
            <a:r>
              <a:rPr lang="ru-RU" sz="4000" dirty="0" smtClean="0"/>
              <a:t>в </a:t>
            </a:r>
            <a:r>
              <a:rPr lang="ru-RU" sz="4000" dirty="0"/>
              <a:t>1 </a:t>
            </a:r>
            <a:r>
              <a:rPr lang="ru-RU" sz="4000" dirty="0" smtClean="0"/>
              <a:t>мм</a:t>
            </a:r>
          </a:p>
          <a:p>
            <a:pPr lvl="0" algn="ctr"/>
            <a:r>
              <a:rPr lang="ru-RU" sz="4000" dirty="0" smtClean="0"/>
              <a:t> Количество лейкоцитов</a:t>
            </a:r>
          </a:p>
          <a:p>
            <a:pPr marL="0" lvl="0" indent="0" algn="ctr">
              <a:buNone/>
            </a:pPr>
            <a:r>
              <a:rPr lang="ru-RU" sz="4000" dirty="0" smtClean="0"/>
              <a:t> </a:t>
            </a:r>
            <a:r>
              <a:rPr lang="ru-RU" sz="4000" dirty="0"/>
              <a:t>в 1 мм.</a:t>
            </a:r>
          </a:p>
          <a:p>
            <a:pPr algn="ctr"/>
            <a:endParaRPr lang="ru-RU" dirty="0"/>
          </a:p>
        </p:txBody>
      </p:sp>
      <p:pic>
        <p:nvPicPr>
          <p:cNvPr id="4" name="Picture 2" descr="C:\Users\Tatiana\Desktop\depositphotos_30473341-stock-illustration-cartoon-boy-thinking-with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208" y="3797424"/>
            <a:ext cx="2376264" cy="280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290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620688"/>
            <a:ext cx="7467600" cy="4873752"/>
          </a:xfrm>
        </p:spPr>
        <p:txBody>
          <a:bodyPr/>
          <a:lstStyle/>
          <a:p>
            <a:pPr lvl="0"/>
            <a:r>
              <a:rPr lang="ru-RU" dirty="0" smtClean="0"/>
              <a:t> </a:t>
            </a:r>
            <a:r>
              <a:rPr lang="ru-RU" sz="4000" dirty="0"/>
              <a:t>Толщина стенки правого желудочка </a:t>
            </a:r>
          </a:p>
          <a:p>
            <a:pPr lvl="0"/>
            <a:r>
              <a:rPr lang="ru-RU" sz="4000" dirty="0" smtClean="0"/>
              <a:t> Толщина </a:t>
            </a:r>
            <a:r>
              <a:rPr lang="ru-RU" sz="4000" dirty="0"/>
              <a:t>стенки левого желудочка.</a:t>
            </a:r>
          </a:p>
          <a:p>
            <a:pPr algn="ctr"/>
            <a:endParaRPr lang="ru-RU" dirty="0"/>
          </a:p>
        </p:txBody>
      </p:sp>
      <p:pic>
        <p:nvPicPr>
          <p:cNvPr id="4" name="Picture 2" descr="C:\Users\Tatiana\Desktop\depositphotos_30473341-stock-illustration-cartoon-boy-thinking-with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36912"/>
            <a:ext cx="3303984" cy="390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201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467600" cy="5853264"/>
          </a:xfrm>
        </p:spPr>
        <p:txBody>
          <a:bodyPr/>
          <a:lstStyle/>
          <a:p>
            <a:pPr lvl="0"/>
            <a:r>
              <a:rPr lang="ru-RU" sz="4000" dirty="0" smtClean="0"/>
              <a:t> </a:t>
            </a:r>
            <a:r>
              <a:rPr lang="ru-RU" sz="4000" dirty="0"/>
              <a:t>Содержание кислорода в артериях малого круга </a:t>
            </a:r>
            <a:r>
              <a:rPr lang="ru-RU" sz="4000" dirty="0" smtClean="0"/>
              <a:t>кровообращения</a:t>
            </a:r>
          </a:p>
          <a:p>
            <a:pPr lvl="0"/>
            <a:r>
              <a:rPr lang="ru-RU" sz="4000" dirty="0"/>
              <a:t> </a:t>
            </a:r>
            <a:r>
              <a:rPr lang="ru-RU" sz="4000" dirty="0" smtClean="0"/>
              <a:t>Содержание </a:t>
            </a:r>
            <a:r>
              <a:rPr lang="ru-RU" sz="4000" dirty="0"/>
              <a:t>кислорода в артериях большого  круга кровообращения</a:t>
            </a:r>
            <a:r>
              <a:rPr lang="ru-RU" sz="4000" dirty="0" smtClean="0"/>
              <a:t>.</a:t>
            </a:r>
          </a:p>
          <a:p>
            <a:pPr lvl="0" algn="ctr"/>
            <a:endParaRPr lang="ru-RU" sz="4000" dirty="0"/>
          </a:p>
          <a:p>
            <a:endParaRPr lang="ru-RU" dirty="0"/>
          </a:p>
        </p:txBody>
      </p:sp>
      <p:pic>
        <p:nvPicPr>
          <p:cNvPr id="4" name="Picture 2" descr="C:\Users\Tatiana\Desktop\depositphotos_30473341-stock-illustration-cartoon-boy-thinking-with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67666"/>
            <a:ext cx="2376264" cy="280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895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Самая маленькая мышца – </a:t>
            </a:r>
            <a:r>
              <a:rPr lang="ru-RU" dirty="0" err="1" smtClean="0"/>
              <a:t>мышца</a:t>
            </a:r>
            <a:r>
              <a:rPr lang="ru-RU" dirty="0" smtClean="0"/>
              <a:t> стремечка. При слишком сильных звуках она поворачивает стремечко так, что коэффициент усиления звука падает. </a:t>
            </a:r>
          </a:p>
        </p:txBody>
      </p:sp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571750"/>
            <a:ext cx="7072362" cy="39782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</p:spPr>
        <p:txBody>
          <a:bodyPr>
            <a:normAutofit/>
          </a:bodyPr>
          <a:lstStyle/>
          <a:p>
            <a:r>
              <a:rPr lang="ru-RU" dirty="0" smtClean="0"/>
              <a:t>Точно указать количество мышц невозможно, Специалисты насчитывают у человека от 400 до 680 мышц. Для сравнения: у кузнечиков около 900 мышц, у гусениц до четырех тысяч.</a:t>
            </a:r>
          </a:p>
        </p:txBody>
      </p:sp>
      <p:pic>
        <p:nvPicPr>
          <p:cNvPr id="4" name="Рисунок 3" descr="5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428868"/>
            <a:ext cx="5687410" cy="37861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</p:spPr>
        <p:txBody>
          <a:bodyPr/>
          <a:lstStyle/>
          <a:p>
            <a:r>
              <a:rPr lang="ru-RU" dirty="0" smtClean="0"/>
              <a:t>Даже суровые мужчины ежедневно проливают 1-3 миллилитра слез. Слезы постоянно вырабатываются слезными железами и увлажняют роговицу глаза, предохраняя ее от воздействия воздуха и пыли. </a:t>
            </a:r>
          </a:p>
        </p:txBody>
      </p:sp>
      <p:pic>
        <p:nvPicPr>
          <p:cNvPr id="4" name="Рисунок 3" descr="66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643182"/>
            <a:ext cx="6357982" cy="371477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</p:spPr>
        <p:txBody>
          <a:bodyPr>
            <a:normAutofit/>
          </a:bodyPr>
          <a:lstStyle/>
          <a:p>
            <a:r>
              <a:rPr lang="ru-RU" dirty="0" smtClean="0"/>
              <a:t>На языке находится около 9000 вкусовых рецепторов. Наилучшая температура для их работы – 24 градуса Цельсия. (Лакомкам стоит это учесть!)</a:t>
            </a:r>
            <a:endParaRPr lang="ru-RU" dirty="0"/>
          </a:p>
        </p:txBody>
      </p:sp>
      <p:pic>
        <p:nvPicPr>
          <p:cNvPr id="4" name="Рисунок 3" descr="vk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143116"/>
            <a:ext cx="4591050" cy="4314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08912" cy="1800200"/>
          </a:xfrm>
        </p:spPr>
        <p:txBody>
          <a:bodyPr>
            <a:no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ru-RU" sz="2400" dirty="0" smtClean="0"/>
              <a:t>первое </a:t>
            </a:r>
            <a:r>
              <a:rPr lang="ru-RU" sz="2400" dirty="0"/>
              <a:t>доказательство использования древними людьми </a:t>
            </a:r>
            <a:r>
              <a:rPr lang="ru-RU" sz="2400" b="1" dirty="0"/>
              <a:t>счета — это волчья кость</a:t>
            </a:r>
            <a:r>
              <a:rPr lang="ru-RU" sz="2400" dirty="0"/>
              <a:t>, на которой 30 тысяч лет назад сделали зарубки.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Объект 3" descr="Волчья кость с зарубками для счета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2659062"/>
            <a:ext cx="6350000" cy="2755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45197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/>
          <a:lstStyle/>
          <a:p>
            <a:r>
              <a:rPr lang="ru-RU" dirty="0" smtClean="0"/>
              <a:t>Мы напрягаем 17 мышц, чтобы улыбнуться, и 43, чтобы нахмуриться.</a:t>
            </a:r>
            <a:endParaRPr lang="ru-RU" dirty="0"/>
          </a:p>
        </p:txBody>
      </p:sp>
      <p:pic>
        <p:nvPicPr>
          <p:cNvPr id="4" name="Рисунок 3" descr="130548-14948430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643050"/>
            <a:ext cx="8358246" cy="49593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428604"/>
            <a:ext cx="7396162" cy="3000396"/>
          </a:xfrm>
        </p:spPr>
        <p:txBody>
          <a:bodyPr>
            <a:normAutofit/>
          </a:bodyPr>
          <a:lstStyle/>
          <a:p>
            <a:r>
              <a:rPr lang="ru-RU" dirty="0" smtClean="0"/>
              <a:t>Женское сердце бьется быстрее мужского.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2071678"/>
            <a:ext cx="3429024" cy="4048154"/>
          </a:xfrm>
          <a:prstGeom prst="rect">
            <a:avLst/>
          </a:prstGeom>
        </p:spPr>
      </p:pic>
      <p:pic>
        <p:nvPicPr>
          <p:cNvPr id="5" name="Рисунок 4" descr="s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785926"/>
            <a:ext cx="3214710" cy="4331206"/>
          </a:xfrm>
          <a:prstGeom prst="rect">
            <a:avLst/>
          </a:prstGeom>
        </p:spPr>
      </p:pic>
      <p:pic>
        <p:nvPicPr>
          <p:cNvPr id="6" name="Рисунок 5" descr="1486424468-f3ccdd27d2000e3f9255a7e3e2c488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1714488"/>
            <a:ext cx="3286148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785794"/>
            <a:ext cx="7496204" cy="3071834"/>
          </a:xfrm>
        </p:spPr>
        <p:txBody>
          <a:bodyPr>
            <a:normAutofit/>
          </a:bodyPr>
          <a:lstStyle/>
          <a:p>
            <a:r>
              <a:rPr lang="ru-RU" dirty="0" smtClean="0"/>
              <a:t>Наш пульс изменяется и приспосабливается к ритму прослушиваемой музыки.</a:t>
            </a:r>
          </a:p>
        </p:txBody>
      </p:sp>
      <p:pic>
        <p:nvPicPr>
          <p:cNvPr id="4" name="Рисунок 3" descr="22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714488"/>
            <a:ext cx="7500958" cy="4622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7467600" cy="5831034"/>
          </a:xfrm>
        </p:spPr>
        <p:txBody>
          <a:bodyPr/>
          <a:lstStyle/>
          <a:p>
            <a:r>
              <a:rPr lang="ru-RU" dirty="0" smtClean="0"/>
              <a:t>Если собрать и растянуть все человеческие артерии, вены и капилляры – они бы растянулись на 100 тысяч километров .</a:t>
            </a:r>
          </a:p>
          <a:p>
            <a:endParaRPr lang="ru-RU" dirty="0"/>
          </a:p>
        </p:txBody>
      </p:sp>
      <p:pic>
        <p:nvPicPr>
          <p:cNvPr id="4" name="Рисунок 3" descr="333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357430"/>
            <a:ext cx="6357950" cy="42386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357166"/>
            <a:ext cx="7467600" cy="4873752"/>
          </a:xfrm>
        </p:spPr>
        <p:txBody>
          <a:bodyPr/>
          <a:lstStyle/>
          <a:p>
            <a:r>
              <a:rPr lang="ru-RU" dirty="0" smtClean="0"/>
              <a:t>Если считать эритроциты со скоростью 100 тысяч штук в минуту, то для того, чтобы их сосчитать потребовалось бы 450 тысяч лет. </a:t>
            </a:r>
          </a:p>
          <a:p>
            <a:endParaRPr lang="ru-RU" dirty="0"/>
          </a:p>
        </p:txBody>
      </p:sp>
      <p:pic>
        <p:nvPicPr>
          <p:cNvPr id="4" name="Рисунок 3" descr="RBC-main-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071678"/>
            <a:ext cx="7620000" cy="421482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7467600" cy="5545282"/>
          </a:xfrm>
        </p:spPr>
        <p:txBody>
          <a:bodyPr/>
          <a:lstStyle/>
          <a:p>
            <a:r>
              <a:rPr lang="ru-RU" dirty="0" smtClean="0"/>
              <a:t>Если все эритроциты человека можно было бы уложить в один ряд, то получилась бы лента три раза опоясывающая земной шар по экватору. </a:t>
            </a:r>
          </a:p>
        </p:txBody>
      </p:sp>
      <p:pic>
        <p:nvPicPr>
          <p:cNvPr id="4" name="Рисунок 3" descr="296802877-hemoglobin-bloodstream-fysiology-red-blood-ce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643182"/>
            <a:ext cx="6500826" cy="36567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/>
          <a:lstStyle/>
          <a:p>
            <a:pPr lvl="0"/>
            <a:r>
              <a:rPr lang="ru-RU" sz="4000" dirty="0" smtClean="0"/>
              <a:t>   Скорость </a:t>
            </a:r>
            <a:r>
              <a:rPr lang="ru-RU" sz="4000" dirty="0"/>
              <a:t>крови в </a:t>
            </a:r>
            <a:r>
              <a:rPr lang="ru-RU" sz="4000" dirty="0" smtClean="0"/>
              <a:t>венах</a:t>
            </a:r>
          </a:p>
          <a:p>
            <a:pPr lvl="0"/>
            <a:r>
              <a:rPr lang="ru-RU" sz="4000" dirty="0"/>
              <a:t> </a:t>
            </a:r>
            <a:r>
              <a:rPr lang="ru-RU" sz="4000" dirty="0" smtClean="0"/>
              <a:t>  Скорость </a:t>
            </a:r>
            <a:r>
              <a:rPr lang="ru-RU" sz="4000" dirty="0"/>
              <a:t>крови в </a:t>
            </a:r>
            <a:r>
              <a:rPr lang="ru-RU" sz="4000" dirty="0" smtClean="0"/>
              <a:t>     капиллярах.</a:t>
            </a:r>
            <a:endParaRPr lang="en-US" sz="4000" dirty="0" smtClean="0"/>
          </a:p>
          <a:p>
            <a:pPr lvl="0" algn="ctr"/>
            <a:endParaRPr lang="ru-RU" sz="4000" dirty="0"/>
          </a:p>
          <a:p>
            <a:endParaRPr lang="ru-RU" dirty="0"/>
          </a:p>
        </p:txBody>
      </p:sp>
      <p:pic>
        <p:nvPicPr>
          <p:cNvPr id="4" name="Picture 2" descr="C:\Users\Tatiana\Desktop\depositphotos_30473341-stock-illustration-cartoon-boy-thinking-with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80928"/>
            <a:ext cx="3384376" cy="366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79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8775" y="836712"/>
            <a:ext cx="7467600" cy="573784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  Размер</a:t>
            </a:r>
            <a:r>
              <a:rPr lang="en-US" sz="4000" dirty="0" smtClean="0"/>
              <a:t> </a:t>
            </a:r>
            <a:r>
              <a:rPr lang="ru-RU" sz="4000" dirty="0" smtClean="0"/>
              <a:t>эритроцита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Размер </a:t>
            </a:r>
            <a:r>
              <a:rPr lang="ru-RU" sz="4000" dirty="0"/>
              <a:t>лейкоцита</a:t>
            </a:r>
            <a:r>
              <a:rPr lang="ru-RU" sz="4000" dirty="0" smtClean="0"/>
              <a:t>.</a:t>
            </a:r>
            <a:endParaRPr lang="en-US" sz="4000" dirty="0" smtClean="0"/>
          </a:p>
          <a:p>
            <a:pPr marL="0" indent="0">
              <a:buNone/>
            </a:pPr>
            <a:endParaRPr lang="en-US" sz="4000" dirty="0"/>
          </a:p>
          <a:p>
            <a:pPr marL="0" indent="0" algn="ctr">
              <a:buNone/>
            </a:pP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4" name="Picture 2" descr="C:\Users\Tatiana\Desktop\depositphotos_30473341-stock-illustration-cartoon-boy-thinking-with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538" y="2420889"/>
            <a:ext cx="2989838" cy="395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7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229</TotalTime>
  <Words>305</Words>
  <Application>Microsoft Office PowerPoint</Application>
  <PresentationFormat>Экран (4:3)</PresentationFormat>
  <Paragraphs>34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Физиология человека в цифрах и фактах </vt:lpstr>
      <vt:lpstr>  первое доказательство использования древними людьми счета — это волчья кость, на которой 30 тысяч лет назад сделали зарубки.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Человеческая физиология в цифрах и фактах</dc:title>
  <dc:creator>Капуста</dc:creator>
  <cp:lastModifiedBy>Tatiana</cp:lastModifiedBy>
  <cp:revision>26</cp:revision>
  <dcterms:created xsi:type="dcterms:W3CDTF">2019-02-08T13:17:20Z</dcterms:created>
  <dcterms:modified xsi:type="dcterms:W3CDTF">2020-10-29T15:25:39Z</dcterms:modified>
</cp:coreProperties>
</file>