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tableStyles" Target="tableStyles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6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7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8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sz="4500" lang="ru-RU"/>
              <a:t>Образец заголовка</a:t>
            </a:r>
            <a:endParaRPr sz="4500" lang="ru-RU"/>
          </a:p>
        </p:txBody>
      </p:sp>
      <p:sp>
        <p:nvSpPr>
          <p:cNvPr id="10485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sz="1800" lang="ru-RU"/>
              <a:t>Образец подзаголовка</a:t>
            </a:r>
            <a:endParaRPr sz="1800" lang="ru-RU"/>
          </a:p>
        </p:txBody>
      </p:sp>
      <p:sp>
        <p:nvSpPr>
          <p:cNvPr id="104859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0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0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588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8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59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Заголовок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sz="4500" lang="ru-RU"/>
              <a:t>Образец заголовка</a:t>
            </a:r>
            <a:endParaRPr sz="4500" lang="ru-RU"/>
          </a:p>
        </p:txBody>
      </p:sp>
      <p:sp>
        <p:nvSpPr>
          <p:cNvPr id="1048606" name="Текст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sz="1800" lang="ru-RU"/>
              <a:t>Образец текста</a:t>
            </a:r>
            <a:endParaRPr sz="1800" lang="ru-RU"/>
          </a:p>
        </p:txBody>
      </p:sp>
      <p:sp>
        <p:nvSpPr>
          <p:cNvPr id="104860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0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0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36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637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63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3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p>
            <a:r>
              <a:rPr sz="3300" lang="ru-RU"/>
              <a:t>Образец заголовка</a:t>
            </a:r>
            <a:endParaRPr sz="3300" lang="ru-RU"/>
          </a:p>
        </p:txBody>
      </p:sp>
      <p:sp>
        <p:nvSpPr>
          <p:cNvPr id="1048642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sz="1800" lang="ru-RU"/>
              <a:t>Образец текста</a:t>
            </a:r>
            <a:endParaRPr sz="1800" lang="ru-RU"/>
          </a:p>
        </p:txBody>
      </p:sp>
      <p:sp>
        <p:nvSpPr>
          <p:cNvPr id="1048643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644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sz="1800" lang="ru-RU"/>
              <a:t>Образец текста</a:t>
            </a:r>
            <a:endParaRPr sz="1800" lang="ru-RU"/>
          </a:p>
        </p:txBody>
      </p:sp>
      <p:sp>
        <p:nvSpPr>
          <p:cNvPr id="1048645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64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47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8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16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17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8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5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sz="2400" lang="ru-RU"/>
              <a:t>Образец заголовка</a:t>
            </a:r>
            <a:endParaRPr sz="2400" lang="ru-RU"/>
          </a:p>
        </p:txBody>
      </p:sp>
      <p:sp>
        <p:nvSpPr>
          <p:cNvPr id="1048650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sz="2400" lang="ru-RU"/>
              <a:t>Образец текста</a:t>
            </a:r>
            <a:endParaRPr sz="2400" lang="ru-RU"/>
          </a:p>
          <a:p>
            <a:pPr lvl="1"/>
            <a:r>
              <a:rPr sz="2100" lang="ru-RU"/>
              <a:t>Второй уровень</a:t>
            </a:r>
            <a:endParaRPr sz="2100" lang="ru-RU"/>
          </a:p>
          <a:p>
            <a:pPr lvl="2"/>
            <a:r>
              <a:rPr sz="1800" lang="ru-RU"/>
              <a:t>Третий уровень</a:t>
            </a:r>
            <a:endParaRPr sz="1800" lang="ru-RU"/>
          </a:p>
          <a:p>
            <a:pPr lvl="3"/>
            <a:r>
              <a:rPr sz="1500" lang="ru-RU"/>
              <a:t>Четвертый уровень</a:t>
            </a:r>
            <a:endParaRPr sz="1500" lang="ru-RU"/>
          </a:p>
          <a:p>
            <a:pPr lvl="4"/>
            <a:r>
              <a:rPr sz="1500" lang="ru-RU"/>
              <a:t>Пятый уровень</a:t>
            </a:r>
            <a:endParaRPr sz="1500" lang="ru-RU"/>
          </a:p>
        </p:txBody>
      </p:sp>
      <p:sp>
        <p:nvSpPr>
          <p:cNvPr id="1048651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sz="1200" lang="ru-RU"/>
              <a:t>Образец текста</a:t>
            </a:r>
            <a:endParaRPr sz="1200" lang="ru-RU"/>
          </a:p>
        </p:txBody>
      </p:sp>
      <p:sp>
        <p:nvSpPr>
          <p:cNvPr id="1048652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5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sz="2400" lang="ru-RU"/>
              <a:t>Образец заголовка</a:t>
            </a:r>
            <a:endParaRPr sz="2400" lang="ru-RU"/>
          </a:p>
        </p:txBody>
      </p:sp>
      <p:sp>
        <p:nvSpPr>
          <p:cNvPr id="1048625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26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sz="1200" lang="ru-RU"/>
              <a:t>Образец текста</a:t>
            </a:r>
            <a:endParaRPr sz="1200" lang="ru-RU"/>
          </a:p>
        </p:txBody>
      </p:sp>
      <p:sp>
        <p:nvSpPr>
          <p:cNvPr id="104862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2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31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3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3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sz="3300" lang="ru-RU"/>
              <a:t>Образец заголовка</a:t>
            </a:r>
            <a:endParaRPr sz="3300" lang="ru-RU"/>
          </a:p>
        </p:txBody>
      </p:sp>
      <p:sp>
        <p:nvSpPr>
          <p:cNvPr id="1048620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621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9531C9C-825E-45D5-8654-B41E1952B7EF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104862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FC754CF-F612-49DB-8293-7D79513BB82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sz="3300" lang="ru-RU"/>
              <a:t>Образец заголовка</a:t>
            </a:r>
            <a:endParaRPr sz="3300"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sz="2100" lang="ru-RU"/>
              <a:t>Образец текста</a:t>
            </a:r>
            <a:endParaRPr sz="2100" lang="ru-RU"/>
          </a:p>
          <a:p>
            <a:pPr lvl="1"/>
            <a:r>
              <a:rPr sz="1800" lang="ru-RU"/>
              <a:t>Второй уровень</a:t>
            </a:r>
            <a:endParaRPr sz="1800" lang="ru-RU"/>
          </a:p>
          <a:p>
            <a:pPr lvl="2"/>
            <a:r>
              <a:rPr sz="1500" lang="ru-RU"/>
              <a:t>Третий уровень</a:t>
            </a:r>
            <a:endParaRPr sz="1500" lang="ru-RU"/>
          </a:p>
          <a:p>
            <a:pPr lvl="3"/>
            <a:r>
              <a:rPr sz="1350" lang="ru-RU"/>
              <a:t>Четвертый уровень</a:t>
            </a:r>
            <a:endParaRPr sz="1350" lang="ru-RU"/>
          </a:p>
          <a:p>
            <a:pPr lvl="4"/>
            <a:r>
              <a:rPr sz="1350" lang="ru-RU"/>
              <a:t>Пятый уровень</a:t>
            </a:r>
            <a:endParaRPr sz="1350"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31C9C-825E-45D5-8654-B41E1952B7EF}" type="datetimeFigureOut">
              <a:rPr sz="900" lang="ru-RU" smtClean="0"/>
              <a:t>31.01.2024</a:t>
            </a:fld>
            <a:endParaRPr sz="900"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754CF-F612-49DB-8293-7D79513BB828}" type="slidenum">
              <a:rPr sz="900" lang="ru-RU" smtClean="0"/>
              <a:t>‹#›</a:t>
            </a:fld>
            <a:endParaRPr sz="900"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3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2.jpeg"/><Relationship Id="rId3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6.jpeg"/><Relationship Id="rId3" Type="http://schemas.openxmlformats.org/officeDocument/2006/relationships/slideLayout" Target="../slideLayouts/slideLayout7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9.jpeg"/><Relationship Id="rId3" Type="http://schemas.openxmlformats.org/officeDocument/2006/relationships/image" Target="../media/image20.jpe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1.jpeg"/><Relationship Id="rId3" Type="http://schemas.openxmlformats.org/officeDocument/2006/relationships/image" Target="../media/image22.jpe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3.jpeg"/><Relationship Id="rId3" Type="http://schemas.openxmlformats.org/officeDocument/2006/relationships/image" Target="../media/image24.jpe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5.jpeg"/><Relationship Id="rId3" Type="http://schemas.openxmlformats.org/officeDocument/2006/relationships/image" Target="../media/image26.jpeg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7.jpeg"/><Relationship Id="rId3" Type="http://schemas.openxmlformats.org/officeDocument/2006/relationships/image" Target="../media/image28.jpe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9.jpeg"/><Relationship Id="rId3" Type="http://schemas.openxmlformats.org/officeDocument/2006/relationships/slideLayout" Target="../slideLayouts/slideLayout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0.jpeg"/><Relationship Id="rId3" Type="http://schemas.openxmlformats.org/officeDocument/2006/relationships/slideLayout" Target="../slideLayouts/slideLayout7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1.jpeg"/><Relationship Id="rId3" Type="http://schemas.openxmlformats.org/officeDocument/2006/relationships/slideLayout" Target="../slideLayouts/slideLayout7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2.jpeg"/><Relationship Id="rId3" Type="http://schemas.openxmlformats.org/officeDocument/2006/relationships/slideLayout" Target="../slideLayouts/slideLayout7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3.jpeg"/><Relationship Id="rId3" Type="http://schemas.openxmlformats.org/officeDocument/2006/relationships/slideLayout" Target="../slideLayouts/slideLayout7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7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5.jpeg"/><Relationship Id="rId3" Type="http://schemas.openxmlformats.org/officeDocument/2006/relationships/slideLayout" Target="../slideLayouts/slideLayout7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6.jpeg"/><Relationship Id="rId3" Type="http://schemas.openxmlformats.org/officeDocument/2006/relationships/slideLayout" Target="../slideLayouts/slideLayout7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7.jpeg"/><Relationship Id="rId3" Type="http://schemas.openxmlformats.org/officeDocument/2006/relationships/slideLayout" Target="../slideLayouts/slideLayout7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8.jpeg"/><Relationship Id="rId3" Type="http://schemas.openxmlformats.org/officeDocument/2006/relationships/slideLayout" Target="../slideLayouts/slideLayout7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39.png"/><Relationship Id="rId3" Type="http://schemas.openxmlformats.org/officeDocument/2006/relationships/slideLayout" Target="../slideLayouts/slideLayout7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40.jpeg"/><Relationship Id="rId3" Type="http://schemas.openxmlformats.org/officeDocument/2006/relationships/slideLayout" Target="../slideLayouts/slideLayout7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41.jpeg"/><Relationship Id="rId3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"/>
          <p:cNvSpPr txBox="1"/>
          <p:nvPr/>
        </p:nvSpPr>
        <p:spPr>
          <a:xfrm>
            <a:off x="2231106" y="1131351"/>
            <a:ext cx="3927489" cy="540067"/>
          </a:xfrm>
          <a:prstGeom prst="rect"/>
        </p:spPr>
        <p:txBody>
          <a:bodyPr rtlCol="0" wrap="square">
            <a:spAutoFit/>
          </a:bodyPr>
          <a:p>
            <a:pPr algn="ctr">
              <a:lnSpc>
                <a:spcPct val="150000"/>
              </a:lnSpc>
            </a:pPr>
            <a:r>
              <a:rPr sz="2100" lang="ru">
                <a:solidFill>
                  <a:srgbClr val="000000"/>
                </a:solidFill>
              </a:rPr>
              <a:t>М</a:t>
            </a:r>
            <a:r>
              <a:rPr sz="2100" lang="ru">
                <a:solidFill>
                  <a:srgbClr val="000000"/>
                </a:solidFill>
              </a:rPr>
              <a:t>Б</a:t>
            </a:r>
            <a:r>
              <a:rPr sz="2100" lang="ru">
                <a:solidFill>
                  <a:srgbClr val="000000"/>
                </a:solidFill>
              </a:rPr>
              <a:t>ДОУ</a:t>
            </a:r>
            <a:r>
              <a:rPr altLang="ru" sz="2100" lang="en-US">
                <a:solidFill>
                  <a:srgbClr val="000000"/>
                </a:solidFill>
              </a:rPr>
              <a:t> </a:t>
            </a:r>
            <a:r>
              <a:rPr altLang="ru" sz="2100" lang="en-US">
                <a:solidFill>
                  <a:srgbClr val="000000"/>
                </a:solidFill>
              </a:rPr>
              <a:t>"</a:t>
            </a:r>
            <a:r>
              <a:rPr altLang="ru" sz="2100" lang="ru">
                <a:solidFill>
                  <a:srgbClr val="000000"/>
                </a:solidFill>
              </a:rPr>
              <a:t>Д</a:t>
            </a:r>
            <a:r>
              <a:rPr altLang="ru" sz="2100" lang="en-US">
                <a:solidFill>
                  <a:srgbClr val="000000"/>
                </a:solidFill>
              </a:rPr>
              <a:t>етский сад 130</a:t>
            </a:r>
            <a:r>
              <a:rPr altLang="ru" sz="2100" lang="en-US">
                <a:solidFill>
                  <a:srgbClr val="000000"/>
                </a:solidFill>
              </a:rPr>
              <a:t>"</a:t>
            </a:r>
            <a:endParaRPr sz="2100" lang="ru-RU">
              <a:solidFill>
                <a:srgbClr val="000000"/>
              </a:solidFill>
            </a:endParaRPr>
          </a:p>
        </p:txBody>
      </p:sp>
      <p:sp>
        <p:nvSpPr>
          <p:cNvPr id="1048585" name=""/>
          <p:cNvSpPr txBox="1"/>
          <p:nvPr/>
        </p:nvSpPr>
        <p:spPr>
          <a:xfrm>
            <a:off x="2001957" y="2044431"/>
            <a:ext cx="4385788" cy="1011554"/>
          </a:xfrm>
          <a:prstGeom prst="rect"/>
        </p:spPr>
        <p:txBody>
          <a:bodyPr rtlCol="0" wrap="square">
            <a:spAutoFit/>
          </a:bodyPr>
          <a:p>
            <a:pPr algn="ctr"/>
            <a:r>
              <a:rPr sz="2100" lang="ru">
                <a:solidFill>
                  <a:srgbClr val="000000"/>
                </a:solidFill>
              </a:rPr>
              <a:t>Познавательный проект :</a:t>
            </a:r>
            <a:endParaRPr sz="2100" lang="ru-RU">
              <a:solidFill>
                <a:srgbClr val="000000"/>
              </a:solidFill>
            </a:endParaRPr>
          </a:p>
          <a:p>
            <a:pPr algn="ctr"/>
            <a:r>
              <a:rPr altLang="ru" sz="2100" lang="en-US">
                <a:solidFill>
                  <a:srgbClr val="000000"/>
                </a:solidFill>
              </a:rPr>
              <a:t>"</a:t>
            </a:r>
            <a:r>
              <a:rPr sz="2100" lang="ru">
                <a:solidFill>
                  <a:srgbClr val="000000"/>
                </a:solidFill>
              </a:rPr>
              <a:t>Путешествие по сказкам "</a:t>
            </a:r>
            <a:endParaRPr sz="2100" lang="ru-RU">
              <a:solidFill>
                <a:srgbClr val="000000"/>
              </a:solidFill>
            </a:endParaRPr>
          </a:p>
          <a:p>
            <a:pPr algn="ctr"/>
            <a:r>
              <a:rPr sz="2100" lang="ru">
                <a:solidFill>
                  <a:srgbClr val="000000"/>
                </a:solidFill>
              </a:rPr>
              <a:t>в средней группе</a:t>
            </a:r>
            <a:endParaRPr sz="2100" lang="ru-RU">
              <a:solidFill>
                <a:srgbClr val="000000"/>
              </a:solidFill>
            </a:endParaRPr>
          </a:p>
        </p:txBody>
      </p:sp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2879817" y="3428999"/>
            <a:ext cx="1692182" cy="2110439"/>
          </a:xfrm>
          <a:prstGeom prst="rect"/>
        </p:spPr>
      </p:pic>
      <p:sp>
        <p:nvSpPr>
          <p:cNvPr id="1048586" name=""/>
          <p:cNvSpPr txBox="1"/>
          <p:nvPr/>
        </p:nvSpPr>
        <p:spPr>
          <a:xfrm>
            <a:off x="5504201" y="4184380"/>
            <a:ext cx="3314939" cy="1483041"/>
          </a:xfrm>
          <a:prstGeom prst="rect"/>
        </p:spPr>
        <p:txBody>
          <a:bodyPr rtlCol="0" wrap="square">
            <a:spAutoFit/>
          </a:bodyPr>
          <a:p>
            <a:pPr algn="r">
              <a:lnSpc>
                <a:spcPct val="150000"/>
              </a:lnSpc>
            </a:pPr>
            <a:r>
              <a:rPr sz="2100" lang="ru">
                <a:solidFill>
                  <a:srgbClr val="000000"/>
                </a:solidFill>
              </a:rPr>
              <a:t>П</a:t>
            </a:r>
            <a:r>
              <a:rPr sz="2100" lang="ru">
                <a:solidFill>
                  <a:srgbClr val="000000"/>
                </a:solidFill>
              </a:rPr>
              <a:t>о</a:t>
            </a:r>
            <a:r>
              <a:rPr sz="2100" lang="ru">
                <a:solidFill>
                  <a:srgbClr val="000000"/>
                </a:solidFill>
              </a:rPr>
              <a:t>д</a:t>
            </a:r>
            <a:r>
              <a:rPr sz="2100" lang="ru">
                <a:solidFill>
                  <a:srgbClr val="000000"/>
                </a:solidFill>
              </a:rPr>
              <a:t>г</a:t>
            </a:r>
            <a:r>
              <a:rPr sz="2100" lang="ru">
                <a:solidFill>
                  <a:srgbClr val="000000"/>
                </a:solidFill>
              </a:rPr>
              <a:t>о</a:t>
            </a:r>
            <a:r>
              <a:rPr sz="2100" lang="ru">
                <a:solidFill>
                  <a:srgbClr val="000000"/>
                </a:solidFill>
              </a:rPr>
              <a:t>т</a:t>
            </a:r>
            <a:r>
              <a:rPr sz="2100" lang="ru">
                <a:solidFill>
                  <a:srgbClr val="000000"/>
                </a:solidFill>
              </a:rPr>
              <a:t>о</a:t>
            </a:r>
            <a:r>
              <a:rPr sz="2100" lang="ru">
                <a:solidFill>
                  <a:srgbClr val="000000"/>
                </a:solidFill>
              </a:rPr>
              <a:t>в</a:t>
            </a:r>
            <a:r>
              <a:rPr sz="2100" lang="ru">
                <a:solidFill>
                  <a:srgbClr val="000000"/>
                </a:solidFill>
              </a:rPr>
              <a:t>и</a:t>
            </a:r>
            <a:r>
              <a:rPr sz="2100" lang="ru">
                <a:solidFill>
                  <a:srgbClr val="000000"/>
                </a:solidFill>
              </a:rPr>
              <a:t>л</a:t>
            </a:r>
            <a:r>
              <a:rPr sz="2100" lang="ru">
                <a:solidFill>
                  <a:srgbClr val="000000"/>
                </a:solidFill>
              </a:rPr>
              <a:t>а</a:t>
            </a:r>
            <a:r>
              <a:rPr altLang="ru" sz="2100" lang="en-US">
                <a:solidFill>
                  <a:srgbClr val="000000"/>
                </a:solidFill>
              </a:rPr>
              <a:t>:</a:t>
            </a:r>
            <a:r>
              <a:rPr altLang="ru" sz="2100" lang="ru">
                <a:solidFill>
                  <a:srgbClr val="000000"/>
                </a:solidFill>
              </a:rPr>
              <a:t>С</a:t>
            </a:r>
            <a:r>
              <a:rPr altLang="ru" sz="2100" lang="ru">
                <a:solidFill>
                  <a:srgbClr val="000000"/>
                </a:solidFill>
              </a:rPr>
              <a:t>п</a:t>
            </a:r>
            <a:r>
              <a:rPr altLang="ru" sz="2100" lang="ru">
                <a:solidFill>
                  <a:srgbClr val="000000"/>
                </a:solidFill>
              </a:rPr>
              <a:t>и</a:t>
            </a:r>
            <a:r>
              <a:rPr altLang="ru" sz="2100" lang="ru">
                <a:solidFill>
                  <a:srgbClr val="000000"/>
                </a:solidFill>
              </a:rPr>
              <a:t>ридонова</a:t>
            </a:r>
            <a:r>
              <a:rPr altLang="ru" sz="2100" lang="en-US">
                <a:solidFill>
                  <a:srgbClr val="000000"/>
                </a:solidFill>
              </a:rPr>
              <a:t> </a:t>
            </a:r>
            <a:r>
              <a:rPr altLang="ru" sz="2100" lang="ru">
                <a:solidFill>
                  <a:srgbClr val="000000"/>
                </a:solidFill>
              </a:rPr>
              <a:t>Татьяна</a:t>
            </a:r>
            <a:r>
              <a:rPr altLang="ru" sz="2100" lang="en-US">
                <a:solidFill>
                  <a:srgbClr val="000000"/>
                </a:solidFill>
              </a:rPr>
              <a:t> </a:t>
            </a:r>
            <a:r>
              <a:rPr altLang="ru" sz="2100" lang="ru">
                <a:solidFill>
                  <a:srgbClr val="000000"/>
                </a:solidFill>
              </a:rPr>
              <a:t>Викторовна</a:t>
            </a:r>
            <a:r>
              <a:rPr altLang="ru" sz="2100" lang="en-US">
                <a:solidFill>
                  <a:srgbClr val="000000"/>
                </a:solidFill>
              </a:rPr>
              <a:t> </a:t>
            </a:r>
            <a:endParaRPr sz="21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sz="4000" lang="ru"/>
              <a:t>Актуальность</a:t>
            </a:r>
            <a:r>
              <a:rPr altLang="ru" sz="4000" lang="en-US"/>
              <a:t> </a:t>
            </a:r>
            <a:r>
              <a:rPr altLang="ru" sz="4000" lang="ru"/>
              <a:t>проекта</a:t>
            </a:r>
            <a:r>
              <a:rPr altLang="ru" sz="4000" lang="en-US"/>
              <a:t> </a:t>
            </a:r>
            <a:endParaRPr sz="4000" lang="ru-RU"/>
          </a:p>
        </p:txBody>
      </p:sp>
      <p:sp>
        <p:nvSpPr>
          <p:cNvPr id="1048593" name=""/>
          <p:cNvSpPr txBox="1"/>
          <p:nvPr/>
        </p:nvSpPr>
        <p:spPr>
          <a:xfrm>
            <a:off x="401397" y="1497330"/>
            <a:ext cx="8341207" cy="4358639"/>
          </a:xfrm>
          <a:prstGeom prst="rect"/>
        </p:spPr>
        <p:txBody>
          <a:bodyPr rtlCol="0" wrap="square">
            <a:spAutoFit/>
          </a:bodyPr>
          <a:p>
            <a:pPr>
              <a:lnSpc>
                <a:spcPct val="150000"/>
              </a:lnSpc>
            </a:pPr>
            <a:r>
              <a:rPr sz="2400" lang="ru-RU">
                <a:solidFill>
                  <a:srgbClr val="000000"/>
                </a:solidFill>
              </a:rPr>
              <a:t> Сказки являются одним из  наиболее важных социальных и образовательных навыков для формирования  характера. Оно учит, наставляет, предостерегает, пробуждает  благородные мысли и стимулирует к действию.  Сказки дают хорошую перспективу развития детских эмоций, которые очень важны для  развития  воображения, внутреннего мира и творчества учащихся.</a:t>
            </a:r>
            <a:endParaRPr sz="24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"/>
          <p:cNvSpPr txBox="1"/>
          <p:nvPr/>
        </p:nvSpPr>
        <p:spPr>
          <a:xfrm>
            <a:off x="779426" y="419216"/>
            <a:ext cx="6955244" cy="1348741"/>
          </a:xfrm>
          <a:prstGeom prst="rect"/>
        </p:spPr>
        <p:txBody>
          <a:bodyPr rtlCol="0" wrap="square">
            <a:spAutoFit/>
          </a:bodyPr>
          <a:p>
            <a:r>
              <a:rPr sz="2800" lang="ru-RU">
                <a:solidFill>
                  <a:srgbClr val="000000"/>
                </a:solidFill>
              </a:rPr>
              <a:t>Цель: Воспитывать у детей любовь к русским народным сказкам, как к произведению искусства.</a:t>
            </a:r>
            <a:endParaRPr sz="2800" lang="ru-RU">
              <a:solidFill>
                <a:srgbClr val="000000"/>
              </a:solidFill>
            </a:endParaRPr>
          </a:p>
        </p:txBody>
      </p:sp>
      <p:sp>
        <p:nvSpPr>
          <p:cNvPr id="1048595" name=""/>
          <p:cNvSpPr txBox="1"/>
          <p:nvPr/>
        </p:nvSpPr>
        <p:spPr>
          <a:xfrm>
            <a:off x="3083913" y="1767956"/>
            <a:ext cx="5864105" cy="4701541"/>
          </a:xfrm>
          <a:prstGeom prst="rect"/>
        </p:spPr>
        <p:txBody>
          <a:bodyPr rtlCol="0" wrap="square">
            <a:spAutoFit/>
          </a:bodyPr>
          <a:p>
            <a:r>
              <a:rPr sz="2800" lang="ru-RU">
                <a:solidFill>
                  <a:srgbClr val="000000"/>
                </a:solidFill>
              </a:rPr>
              <a:t>Актуальность темы</a:t>
            </a:r>
            <a:r>
              <a:rPr altLang="ru" sz="2800" lang="en-US">
                <a:solidFill>
                  <a:srgbClr val="000000"/>
                </a:solidFill>
              </a:rPr>
              <a:t>:</a:t>
            </a:r>
            <a:r>
              <a:rPr sz="2800" lang="ru-RU">
                <a:solidFill>
                  <a:srgbClr val="000000"/>
                </a:solidFill>
              </a:rPr>
              <a:t>
Сказка учит добро понимать,
О поступках людей рассуждать,
Коль плохой, то его осудить,
Ну а слабый – его защитить!
Дети учатся думать, мечтать,
На вопросы ответ получать.
Каждый раз что-нибудь узнают,
Родину свою познают!
А. Лесных</a:t>
            </a:r>
            <a:endParaRPr sz="28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"/>
          <p:cNvSpPr txBox="1"/>
          <p:nvPr/>
        </p:nvSpPr>
        <p:spPr>
          <a:xfrm>
            <a:off x="1185318" y="645176"/>
            <a:ext cx="6685626" cy="2186941"/>
          </a:xfrm>
          <a:prstGeom prst="rect"/>
        </p:spPr>
        <p:txBody>
          <a:bodyPr rtlCol="0" wrap="square">
            <a:spAutoFit/>
          </a:bodyPr>
          <a:p>
            <a:pPr algn="ctr"/>
            <a:r>
              <a:rPr sz="2800" lang="ru-RU">
                <a:solidFill>
                  <a:srgbClr val="000000"/>
                </a:solidFill>
              </a:rPr>
              <a:t>Формы работы:
-беседы
-показ сказок
-продуктивная деятельность детей
-выставки творческих работ детей.</a:t>
            </a:r>
            <a:endParaRPr sz="2800" lang="ru-RU">
              <a:solidFill>
                <a:srgbClr val="000000"/>
              </a:solidFill>
            </a:endParaRPr>
          </a:p>
        </p:txBody>
      </p:sp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5297868" y="3117844"/>
            <a:ext cx="3383423" cy="3375766"/>
          </a:xfrm>
          <a:prstGeom prst="rect"/>
        </p:spPr>
      </p:pic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1936745" y="3117844"/>
            <a:ext cx="2053517" cy="2894436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/>
          </a:p>
        </p:txBody>
      </p:sp>
      <p:sp>
        <p:nvSpPr>
          <p:cNvPr id="104860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/>
          </a:p>
        </p:txBody>
      </p:sp>
      <p:pic>
        <p:nvPicPr>
          <p:cNvPr id="2097155" name="Рисунок 3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/>
        </p:spPr>
      </p:pic>
      <p:pic>
        <p:nvPicPr>
          <p:cNvPr id="2097156" name="Рисунок 4" descr="https://gas-kvas.com/grafic/uploads/posts/2023-09/1695840894_gas-kvas-com-p-kartinki-skazki-russkie-narodnie-34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2542635" y="1691856"/>
            <a:ext cx="4561217" cy="3364302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sp>
        <p:nvSpPr>
          <p:cNvPr id="1048604" name=""/>
          <p:cNvSpPr txBox="1"/>
          <p:nvPr/>
        </p:nvSpPr>
        <p:spPr>
          <a:xfrm>
            <a:off x="691188" y="1477965"/>
            <a:ext cx="7761624" cy="1348741"/>
          </a:xfrm>
          <a:prstGeom prst="rect"/>
        </p:spPr>
        <p:txBody>
          <a:bodyPr rtlCol="0" wrap="square">
            <a:spAutoFit/>
          </a:bodyPr>
          <a:p>
            <a:r>
              <a:rPr sz="2800" lang="ru">
                <a:solidFill>
                  <a:srgbClr val="000000"/>
                </a:solidFill>
              </a:rPr>
              <a:t>Нравственность и сострадание у детей  – это трудный процесс обучения.</a:t>
            </a:r>
            <a:endParaRPr sz="2800" lang="ru-RU">
              <a:solidFill>
                <a:srgbClr val="000000"/>
              </a:solidFill>
            </a:endParaRPr>
          </a:p>
          <a:p>
            <a:r>
              <a:rPr sz="2800" lang="ru">
                <a:solidFill>
                  <a:srgbClr val="000000"/>
                </a:solidFill>
              </a:rPr>
              <a:t> Это зависит от развития нравственности. </a:t>
            </a:r>
            <a:endParaRPr sz="28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"/>
          <p:cNvSpPr>
            <a:spLocks noGrp="1"/>
          </p:cNvSpPr>
          <p:nvPr>
            <p:ph type="body" idx="1"/>
          </p:nvPr>
        </p:nvSpPr>
        <p:spPr>
          <a:xfrm>
            <a:off x="628650" y="229442"/>
            <a:ext cx="7886700" cy="1500187"/>
          </a:xfrm>
        </p:spPr>
        <p:txBody>
          <a:bodyPr/>
          <a:p>
            <a:r>
              <a:rPr lang="ru-RU">
                <a:solidFill>
                  <a:srgbClr val="36363D"/>
                </a:solidFill>
                <a:latin typeface="TH SarabunPSK"/>
                <a:cs typeface="TH SarabunPSK"/>
              </a:rPr>
              <a:t>Понятие  «родитель» включает в себя все стороны жизни, но не  ограничивается: регионом, климатом, природой, организацией быта, особенностями языка и  образа жизни людей.</a:t>
            </a:r>
            <a:endParaRPr lang="ru-RU">
              <a:solidFill>
                <a:srgbClr val="36363D"/>
              </a:solidFill>
              <a:latin typeface="TH SarabunPSK"/>
              <a:cs typeface="TH SarabunPS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421056"/>
            <a:ext cx="9092380" cy="5143500"/>
          </a:xfrm>
          <a:prstGeom prst="rect"/>
          <a:noFill/>
        </p:spPr>
      </p:pic>
      <p:pic>
        <p:nvPicPr>
          <p:cNvPr id="2097159" name="Рисунок 3" descr="https://img.razrisyika.ru/kart/10/1200/38091-baba-yaga-dlya-detey-17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974129" y="2908255"/>
            <a:ext cx="3419151" cy="2053993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11" name=""/>
          <p:cNvSpPr txBox="1"/>
          <p:nvPr/>
        </p:nvSpPr>
        <p:spPr>
          <a:xfrm>
            <a:off x="974129" y="1015417"/>
            <a:ext cx="6716809" cy="1691640"/>
          </a:xfrm>
          <a:prstGeom prst="rect"/>
        </p:spPr>
        <p:txBody>
          <a:bodyPr rtlCol="0" wrap="square">
            <a:spAutoFit/>
          </a:bodyPr>
          <a:p>
            <a:pPr>
              <a:lnSpc>
                <a:spcPct val="150000"/>
              </a:lnSpc>
            </a:pPr>
            <a:r>
              <a:rPr sz="2400" lang="ru-RU">
                <a:solidFill>
                  <a:srgbClr val="000000"/>
                </a:solidFill>
              </a:rPr>
              <a:t>Исторические, пространственные и этнические  отношения между людьми создают духовное сходство.  </a:t>
            </a:r>
            <a:endParaRPr sz="24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xmlns:r="http://schemas.openxmlformats.org/officeDocument/2006/relationships" r:embed="rId1"/>
          <a:stretch>
            <a:fillRect/>
          </a:stretch>
        </a:blipFill>
      </p:bgPr>
    </p:bg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"/>
          <p:cNvSpPr>
            <a:spLocks noGrp="1"/>
          </p:cNvSpPr>
          <p:nvPr>
            <p:ph type="body" idx="1"/>
          </p:nvPr>
        </p:nvSpPr>
        <p:spPr>
          <a:xfrm>
            <a:off x="940801" y="608995"/>
            <a:ext cx="7886700" cy="1500187"/>
          </a:xfrm>
        </p:spPr>
        <p:txBody>
          <a:bodyPr/>
          <a:p>
            <a:pPr>
              <a:lnSpc>
                <a:spcPct val="150000"/>
              </a:lnSpc>
            </a:pPr>
            <a:r>
              <a:rPr b="0" i="0" lang="ru-RU" u="none">
                <a:solidFill>
                  <a:srgbClr val="36363D"/>
                </a:solidFill>
                <a:latin typeface="TH SarabunPSK"/>
                <a:cs typeface="TH SarabunPSK"/>
              </a:rPr>
              <a:t>Сходство в духовной жизни  облегчает общение и  взаимодействие, что приводит к эффективной и  успешной работе, учитывая самобытную культуру.</a:t>
            </a:r>
            <a:endParaRPr b="0" i="0" lang="ru-RU" u="none">
              <a:solidFill>
                <a:srgbClr val="36363D"/>
              </a:solidFill>
              <a:latin typeface="TH SarabunPSK"/>
              <a:cs typeface="TH SarabunPSK"/>
            </a:endParaRPr>
          </a:p>
        </p:txBody>
      </p:sp>
      <p:pic>
        <p:nvPicPr>
          <p:cNvPr id="2097160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446662" y="2985631"/>
            <a:ext cx="4148506" cy="3104339"/>
          </a:xfrm>
          <a:prstGeom prst="rect"/>
        </p:spPr>
      </p:pic>
      <p:pic>
        <p:nvPicPr>
          <p:cNvPr id="2097161" name=""/>
          <p:cNvPicPr>
            <a:picLocks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 rot="0">
            <a:off x="615573" y="2527790"/>
            <a:ext cx="2144711" cy="2780730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63" name="Рисунок 2" descr="https://i.ytimg.com/vi/s9hml-dPl68/maxresdefault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81498" y="1174270"/>
            <a:ext cx="5716581" cy="4515928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65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14300" y="971550"/>
            <a:ext cx="9092380" cy="5143500"/>
          </a:xfrm>
          <a:prstGeom prst="rect"/>
          <a:noFill/>
        </p:spPr>
      </p:pic>
      <p:pic>
        <p:nvPicPr>
          <p:cNvPr id="2097166" name="Рисунок 3" descr="https://avatars.mds.yandex.net/get-mpic/6340948/img_id2987376873155079265.jpeg/ori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98237" y="1311859"/>
            <a:ext cx="5606311" cy="4494796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67" name="Рисунок 4" descr="https://avatars.mds.yandex.net/i?id=5e20eaf465fdf5a63f2a82c175e76918ce560037-10330559-images-thumbs&amp;ref=rim&amp;n=33&amp;w=200&amp;h=200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346885" y="1545493"/>
            <a:ext cx="2361481" cy="2087305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69" name="Рисунок 2" descr="https://main-cdn.sbermegamarket.ru/hlr-system/-66/343/871/126/150/600005133793b0.jpe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6644496" y="1391210"/>
            <a:ext cx="1926936" cy="1963387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70" name="Рисунок 3" descr="https://center-dt.ru/wp-content/uploads/2020/08/7-16.jpg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468095" y="1151400"/>
            <a:ext cx="5626467" cy="4545268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72" name="Рисунок 2" descr="https://i.ytimg.com/vi/drsu1O4Arns/maxresdefault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60307" y="1138686"/>
            <a:ext cx="5666603" cy="4564452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73" name="Рисунок 3" descr="https://advour.ru/wp-content/uploads/7/3/6/736b5e0250e540aa0354eab7c63d3814.jpeg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424522" y="1417223"/>
            <a:ext cx="2109159" cy="2189696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4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75" name="Рисунок 2" descr="https://orenburgkniga.ru/wp-content/uploads/b/0/8/b0854a1c171016936a7a426fd1bcca55.jpe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00443" y="1148391"/>
            <a:ext cx="5691166" cy="4541807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76" name="Рисунок 3" descr="https://img-gorod.ru/22/893/2289398_detail.jpg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366293" y="1281862"/>
            <a:ext cx="2193267" cy="2318586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78" name="Рисунок 2" descr="https://gas-kvas.com/grafic/uploads/posts/2023-10/1696417290_gas-kvas-com-p-kartinki-k-skazkam-21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07615" y="1176802"/>
            <a:ext cx="5632235" cy="4519866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79" name="Рисунок 3" descr="https://main-cdn.sbermegamarket.ru/hlr-system/-18/964/380/304/281/933/100031281640b0.jpg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366294" y="1376024"/>
            <a:ext cx="2167387" cy="2140318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0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81" name="Рисунок 2" descr="https://gas-kvas.com/uploads/posts/2023-02/1676591060_gas-kvas-com-p-skazki-detskie-korotkie-s-risunkami-47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27151" y="1180740"/>
            <a:ext cx="5625639" cy="4515928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82" name="Рисунок 3" descr="https://avatars.mds.yandex.net/i?id=e3b7a4fe27e4b04acfd7f093f3e81a353efc6314-10932937-images-thumbs&amp;ref=rim&amp;n=33&amp;w=229&amp;h=200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185138" y="4909795"/>
            <a:ext cx="1138687" cy="948618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84" name="Рисунок 2" descr="https://www.ukazka.ru/img/g/uk223436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72296" y="1180740"/>
            <a:ext cx="5699904" cy="4528867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5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86" name="Рисунок 2" descr="https://gas-kvas.com/grafic/uploads/posts/2023-10/1696420448_gas-kvas-com-p-kartinki-doktor-aibolit-41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76443" y="1167801"/>
            <a:ext cx="5721636" cy="4548277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88" name="Рисунок 2" descr="https://sun6-23.userapi.com/s/v1/if1/0vH0cjNyBBHahUTaITfMY8illatJ5c82BSfLKfN_E_Opf5eAcv8URYdhRdJvg0mWaN3Q-U9e.jpg?size=2079x2160&amp;quality=96&amp;crop=0,0,2079,2160&amp;ava=1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81316" y="1160653"/>
            <a:ext cx="5703823" cy="4555425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9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90" name="Рисунок 2" descr="https://myslide.ru/documents_7/133525db34e390ec416ff759049d5bc4/img8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65827" y="1135047"/>
            <a:ext cx="5719312" cy="4574560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1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92" name="Рисунок 2" descr="https://nukadeti.ru/content/images/essence/tale/182/3595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98174" y="1149357"/>
            <a:ext cx="5661085" cy="4540841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94" name="Рисунок 2" descr="https://i.pinimg.com/originals/8a/0c/e9/8a0ce9b4e7a22ba1f5fa1025d7b54fcb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74564" y="1141863"/>
            <a:ext cx="5704105" cy="4561275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5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96" name="Рисунок 2" descr="http://prezentacii.org/upload/cloud/18/10/80729/images/screen2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70982" y="1164537"/>
            <a:ext cx="5733567" cy="4532131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198" name="Рисунок 2" descr="https://a2b2.ru/storage/files/person/145519/section/59562/77795_img15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88197" y="1147005"/>
            <a:ext cx="5709881" cy="4569073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9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200" name="Рисунок 2" descr="https://sun9-71.userapi.com/impg/wGiBPuGrVf4_46l2zAZ1bBYb3d9gDtdcai4ZTw/jjtqxPN3aFU.jpg?size=974x731&amp;quality=96&amp;sign=324b5a8e58d8e1cda799219b9f70a91e&amp;c_uniq_tag=g4gl76FUp__uMEMkBhmbkXp7gArF4__kCJYuqEFO8HA&amp;type=album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89455" y="1155911"/>
            <a:ext cx="5721563" cy="4566637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1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202" name="Рисунок 2" descr="http://cf2.ppt-online.org/files2/slide/b/BgVs7qe6PJrF91hnZW0w8L4tjARucfXSClv2Dixao/slide-21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72296" y="1158666"/>
            <a:ext cx="5712844" cy="4550942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204" name="Рисунок 2" descr="https://flomaster.top/uploads/posts/2022-08/1660688335_20-flomaster-club-p-baba-yaga-kartinki-dlya-detei-krasivo-36.pn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3023053" y="3429000"/>
            <a:ext cx="2617063" cy="2053474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13" name=""/>
          <p:cNvSpPr txBox="1"/>
          <p:nvPr/>
        </p:nvSpPr>
        <p:spPr>
          <a:xfrm>
            <a:off x="713512" y="1236577"/>
            <a:ext cx="7093541" cy="2606040"/>
          </a:xfrm>
          <a:prstGeom prst="rect"/>
        </p:spPr>
        <p:txBody>
          <a:bodyPr rtlCol="0" wrap="square">
            <a:spAutoFit/>
          </a:bodyPr>
          <a:p>
            <a:r>
              <a:rPr sz="2800" lang="ru-RU">
                <a:solidFill>
                  <a:srgbClr val="000000"/>
                </a:solidFill>
              </a:rPr>
              <a:t>Много было написано о важности приобщения ребенка к культуре своего  народа, поскольку  использование наследия отца воспитывает  уважение и гордость за землю, на которой  вы живете.</a:t>
            </a:r>
            <a:endParaRPr sz="28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5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206" name="Рисунок 2" descr="https://catherineasquithgallery.com/uploads/posts/2021-02/1613791883_27-p-zolotie-perya-fon-32.jpg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936182" y="4092624"/>
            <a:ext cx="3012527" cy="1535077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14" name=""/>
          <p:cNvSpPr txBox="1"/>
          <p:nvPr/>
        </p:nvSpPr>
        <p:spPr>
          <a:xfrm>
            <a:off x="936182" y="1478276"/>
            <a:ext cx="7220015" cy="1869441"/>
          </a:xfrm>
          <a:prstGeom prst="rect"/>
        </p:spPr>
        <p:txBody>
          <a:bodyPr rtlCol="0" wrap="square">
            <a:spAutoFit/>
          </a:bodyPr>
          <a:p>
            <a:r>
              <a:rPr sz="2400" lang="ru-RU">
                <a:solidFill>
                  <a:srgbClr val="000000"/>
                </a:solidFill>
              </a:rPr>
              <a:t>Поэтому  дети должны знать и изучать культуру своих предков. Именно  упор на знание истории  и культуры  народов поможет  им в  будущем с уважением и интересом относиться к культурным традициям других народов.</a:t>
            </a:r>
            <a:endParaRPr sz="2400"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7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857250"/>
            <a:ext cx="9092380" cy="5143500"/>
          </a:xfrm>
          <a:prstGeom prst="rect"/>
          <a:noFill/>
        </p:spPr>
      </p:pic>
      <p:pic>
        <p:nvPicPr>
          <p:cNvPr id="2097208" name="Рисунок 5" descr="https://ds04.infourok.ru/uploads/ex/0bc2/00074b39-2faf623d/img1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08818" y="1141041"/>
            <a:ext cx="8318090" cy="4575917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Эрнест Гордан</dc:creator>
  <cp:lastModifiedBy>Эрнест Гордан</cp:lastModifiedBy>
  <dcterms:created xsi:type="dcterms:W3CDTF">2024-01-24T13:36:46Z</dcterms:created>
  <dcterms:modified xsi:type="dcterms:W3CDTF">2024-02-26T05:53:30Z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c1304102f3ba41349f8b6181639516a8</vt:lpwstr>
  </property>
</Properties>
</file>