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2" r:id="rId11"/>
    <p:sldId id="283" r:id="rId12"/>
    <p:sldId id="265" r:id="rId13"/>
    <p:sldId id="266" r:id="rId14"/>
    <p:sldId id="267" r:id="rId15"/>
    <p:sldId id="287" r:id="rId16"/>
    <p:sldId id="279" r:id="rId17"/>
    <p:sldId id="271" r:id="rId18"/>
    <p:sldId id="275" r:id="rId19"/>
    <p:sldId id="274" r:id="rId20"/>
    <p:sldId id="272" r:id="rId21"/>
    <p:sldId id="285" r:id="rId22"/>
    <p:sldId id="273" r:id="rId23"/>
    <p:sldId id="286" r:id="rId24"/>
    <p:sldId id="284" r:id="rId25"/>
    <p:sldId id="268" r:id="rId26"/>
    <p:sldId id="280" r:id="rId27"/>
    <p:sldId id="277" r:id="rId28"/>
    <p:sldId id="281" r:id="rId29"/>
    <p:sldId id="269" r:id="rId30"/>
    <p:sldId id="270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CDE47C-C03E-4658-A988-F0F9FC0A08DA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858E1A-14A4-479C-83A3-1A78E6BB4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2927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858E1A-14A4-479C-83A3-1A78E6BB43D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5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ABD3B-8447-4966-9A07-40C1F12AE816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D8B6-6DF4-4E3C-819B-4C0968848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20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ABD3B-8447-4966-9A07-40C1F12AE816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D8B6-6DF4-4E3C-819B-4C0968848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787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ABD3B-8447-4966-9A07-40C1F12AE816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D8B6-6DF4-4E3C-819B-4C0968848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9796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ABD3B-8447-4966-9A07-40C1F12AE816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D8B6-6DF4-4E3C-819B-4C0968848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401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ABD3B-8447-4966-9A07-40C1F12AE816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D8B6-6DF4-4E3C-819B-4C0968848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8403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ABD3B-8447-4966-9A07-40C1F12AE816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D8B6-6DF4-4E3C-819B-4C0968848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1183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ABD3B-8447-4966-9A07-40C1F12AE816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D8B6-6DF4-4E3C-819B-4C0968848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2808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ABD3B-8447-4966-9A07-40C1F12AE816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D8B6-6DF4-4E3C-819B-4C0968848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71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ABD3B-8447-4966-9A07-40C1F12AE816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D8B6-6DF4-4E3C-819B-4C0968848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083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ABD3B-8447-4966-9A07-40C1F12AE816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D8B6-6DF4-4E3C-819B-4C0968848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978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ABD3B-8447-4966-9A07-40C1F12AE816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D8B6-6DF4-4E3C-819B-4C0968848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0991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ABD3B-8447-4966-9A07-40C1F12AE816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ED8B6-6DF4-4E3C-819B-4C0968848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050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3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4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microsoft.com/office/2007/relationships/hdphoto" Target="../media/hdphoto3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3.emf"/><Relationship Id="rId5" Type="http://schemas.openxmlformats.org/officeDocument/2006/relationships/oleObject" Target="../embeddings/_____Microsoft_Excel_97-20031.xls"/><Relationship Id="rId4" Type="http://schemas.openxmlformats.org/officeDocument/2006/relationships/oleObject" Target="../embeddings/oleObject1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337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7584" y="404664"/>
            <a:ext cx="79928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униципальное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автономное дошкольное образовательное учреждение Нижнетуринского городского округа детский сад  “Чебурашка”  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/>
              <a:t> </a:t>
            </a:r>
            <a:endParaRPr lang="ru-RU" dirty="0" smtClean="0">
              <a:effectLst/>
            </a:endParaRPr>
          </a:p>
          <a:p>
            <a:pPr algn="ctr"/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Проект на тему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sz="5400" b="1" i="1" dirty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«Во саду ли в огороде.»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5900" y="5661248"/>
            <a:ext cx="70385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воспитатели:  Данилова Светлана Ивановна, ВКК</a:t>
            </a:r>
            <a:endParaRPr lang="ru-RU" sz="20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000" b="1" smtClean="0">
                <a:solidFill>
                  <a:srgbClr val="000000"/>
                </a:solidFill>
                <a:latin typeface="Times New Roman"/>
                <a:cs typeface="Times New Roman"/>
              </a:rPr>
              <a:t>                                  Ложкина </a:t>
            </a:r>
            <a:r>
              <a:rPr lang="ru-RU" sz="2000" b="1" dirty="0">
                <a:solidFill>
                  <a:srgbClr val="000000"/>
                </a:solidFill>
                <a:latin typeface="Times New Roman"/>
                <a:cs typeface="Times New Roman"/>
              </a:rPr>
              <a:t>Елена Александровна </a:t>
            </a:r>
            <a:r>
              <a:rPr lang="en-US" sz="2000" b="1" dirty="0">
                <a:solidFill>
                  <a:srgbClr val="000000"/>
                </a:solidFill>
                <a:latin typeface="Times New Roman"/>
                <a:cs typeface="Times New Roman"/>
              </a:rPr>
              <a:t>I</a:t>
            </a:r>
            <a:r>
              <a:rPr lang="ru-RU" sz="2000" b="1" dirty="0">
                <a:solidFill>
                  <a:srgbClr val="000000"/>
                </a:solidFill>
                <a:latin typeface="Times New Roman"/>
                <a:cs typeface="Times New Roman"/>
              </a:rPr>
              <a:t> КК</a:t>
            </a:r>
            <a:endParaRPr lang="ru-RU" sz="2000" dirty="0"/>
          </a:p>
          <a:p>
            <a:pPr algn="ctr" fontAlgn="base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      </a:t>
            </a:r>
            <a:endParaRPr lang="ru-RU" sz="2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qdefault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2222" b="87222" l="10000" r="6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806" t="46907" r="44611" b="18723"/>
          <a:stretch>
            <a:fillRect/>
          </a:stretch>
        </p:blipFill>
        <p:spPr bwMode="auto">
          <a:xfrm>
            <a:off x="3435360" y="4149079"/>
            <a:ext cx="2270497" cy="1512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img1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04" t="29245" r="7104" b="13631"/>
          <a:stretch>
            <a:fillRect/>
          </a:stretch>
        </p:blipFill>
        <p:spPr bwMode="auto">
          <a:xfrm>
            <a:off x="5724128" y="3232020"/>
            <a:ext cx="2206625" cy="254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img1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B1D3C2"/>
              </a:clrFrom>
              <a:clrTo>
                <a:srgbClr val="B1D3C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1" t="34770" r="55403" b="4953"/>
          <a:stretch>
            <a:fillRect/>
          </a:stretch>
        </p:blipFill>
        <p:spPr bwMode="auto">
          <a:xfrm>
            <a:off x="1343036" y="3092320"/>
            <a:ext cx="2092325" cy="268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81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476672"/>
            <a:ext cx="8352928" cy="5584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1085850" algn="l"/>
              </a:tabLst>
            </a:pPr>
            <a:r>
              <a:rPr lang="ru-RU" sz="4400" b="1" i="1" dirty="0">
                <a:latin typeface="Times New Roman" pitchFamily="18" charset="0"/>
                <a:cs typeface="Times New Roman" pitchFamily="18" charset="0"/>
              </a:rPr>
              <a:t>Тип проекта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1085850" algn="l"/>
              </a:tabLst>
            </a:pPr>
            <a:r>
              <a:rPr lang="ru-RU" sz="3200" dirty="0" smtClean="0">
                <a:latin typeface="Times New Roman"/>
                <a:ea typeface="Calibri"/>
                <a:cs typeface="Times New Roman"/>
              </a:rPr>
              <a:t>познавательно </a:t>
            </a:r>
            <a:r>
              <a:rPr lang="ru-RU" sz="3200" dirty="0">
                <a:latin typeface="Times New Roman"/>
                <a:ea typeface="Calibri"/>
                <a:cs typeface="Times New Roman"/>
              </a:rPr>
              <a:t>- исследовательский, творческий</a:t>
            </a:r>
            <a:r>
              <a:rPr lang="ru-RU" sz="3200" dirty="0" smtClean="0">
                <a:latin typeface="Times New Roman"/>
                <a:ea typeface="Calibri"/>
                <a:cs typeface="Times New Roman"/>
              </a:rPr>
              <a:t>.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Длительность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40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Краткосрочный</a:t>
            </a:r>
            <a:endParaRPr lang="ru-RU" sz="32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(С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04.04.22 -08.04.22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г.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32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Участники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дети, родители и педагоги    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второй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младшей группы</a:t>
            </a:r>
            <a:endParaRPr lang="ru-RU" sz="32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Место проведения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групповая комната.</a:t>
            </a:r>
            <a:endParaRPr lang="ru-RU" sz="32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img1 (6)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0EFDB"/>
              </a:clrFrom>
              <a:clrTo>
                <a:srgbClr val="F0EFD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" t="3354" r="81607" b="63646"/>
          <a:stretch>
            <a:fillRect/>
          </a:stretch>
        </p:blipFill>
        <p:spPr bwMode="auto">
          <a:xfrm>
            <a:off x="6732240" y="1556792"/>
            <a:ext cx="1584176" cy="259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1454270112_rrrrr9-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63" r="81607" b="48430"/>
          <a:stretch>
            <a:fillRect/>
          </a:stretch>
        </p:blipFill>
        <p:spPr bwMode="auto">
          <a:xfrm>
            <a:off x="519429" y="2070832"/>
            <a:ext cx="1869028" cy="18663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187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404664"/>
            <a:ext cx="842493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Нормативно-правовые условия</a:t>
            </a:r>
            <a:endParaRPr lang="ru-RU" sz="40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Распоряжение правительства РФ от 31.08.2002г № 1225-Р «Об экологической доктрине РФ»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Федеральный закон "Об охране окружающей среды" от 10.01.2002 N 7-ФЗ 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Федеральный законом «Об образовании в Российской Федерации» от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31 июля 2020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года №273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ФЗ.,  № 304 - Ф.З. п.1 ст. 12.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Приказ Министерства образования и науки Российской Федерации (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России) от 17 октября 2013 г. N 1155 г. Москва «Об утверждении федерального государственного образовательного стандарта дошкольного образования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Устав  МАДОУ НТГО детский сад «Чебурашка».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Основная образовательная программа МАДОУ НТГО детский сад «Чебурашка».</a:t>
            </a:r>
            <a:endParaRPr lang="ru-RU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120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332656"/>
            <a:ext cx="84249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smtClean="0">
                <a:effectLst/>
                <a:latin typeface="Times New Roman" pitchFamily="18" charset="0"/>
                <a:cs typeface="Times New Roman" pitchFamily="18" charset="0"/>
              </a:rPr>
              <a:t>Почему выбрали данное направление проекта?</a:t>
            </a:r>
          </a:p>
          <a:p>
            <a:pPr algn="ctr"/>
            <a:endParaRPr lang="ru-RU" sz="4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1454270112_rrrrr9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3" t="12660" r="48438" b="45433"/>
          <a:stretch>
            <a:fillRect/>
          </a:stretch>
        </p:blipFill>
        <p:spPr bwMode="auto">
          <a:xfrm>
            <a:off x="5652120" y="3573016"/>
            <a:ext cx="3321076" cy="30200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1454270112_rrrrr9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32" t="27263" b="8907"/>
          <a:stretch>
            <a:fillRect/>
          </a:stretch>
        </p:blipFill>
        <p:spPr bwMode="auto">
          <a:xfrm>
            <a:off x="971600" y="3491914"/>
            <a:ext cx="2160240" cy="28400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1454270112_rrrrr9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6" t="51770" r="34047" b="10677"/>
          <a:stretch>
            <a:fillRect/>
          </a:stretch>
        </p:blipFill>
        <p:spPr bwMode="auto">
          <a:xfrm>
            <a:off x="2843808" y="4373870"/>
            <a:ext cx="2592288" cy="19580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7544" y="1671483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/>
                <a:ea typeface="Calibri"/>
              </a:rPr>
              <a:t>проблема состоит в том, что дети младшего дошкольного возраста в недостаточной степени имеют представления о растениях, о том, где они растут, о необходимых условиях их роста, их интерес к познавательно-исследовательской деятельности недостаточно развит</a:t>
            </a:r>
            <a:r>
              <a:rPr lang="ru-RU" sz="2400" dirty="0" smtClean="0">
                <a:latin typeface="Times New Roman"/>
                <a:ea typeface="Calibri"/>
              </a:rPr>
              <a:t>.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42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47664" y="404664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i="1" dirty="0">
                <a:latin typeface="Times New Roman" pitchFamily="18" charset="0"/>
                <a:cs typeface="Times New Roman" pitchFamily="18" charset="0"/>
              </a:rPr>
              <a:t>Актуальность:</a:t>
            </a:r>
            <a:endParaRPr lang="ru-RU" sz="5400" i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412776"/>
            <a:ext cx="828092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Влияние окружающего мира на развитие ребёнка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огромно.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Чем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глубже ребёнок познаёт таинства окружающего мира, тем больше у него возникает вопросов. Основная задача взрослого состоит в том, чтобы помочь ребёнку самостоятельно найти ответы на эти вопросы. Чтобы удовлетворить детскую любознательность, привить первые навыки активности и самостоятельности мышления, мы создали условия для поисково-исследовательской деятельности детей. Ознакомление с ростом и развитием растений можно осуществлять в весенний период, выращивая в помещении детского сада различные культуры из семян и луковиц, используя для этого огород на окне. Именно поэтому актуально становится разработка проекта «Огород на окне». </a:t>
            </a:r>
          </a:p>
        </p:txBody>
      </p:sp>
    </p:spTree>
    <p:extLst>
      <p:ext uri="{BB962C8B-B14F-4D97-AF65-F5344CB8AC3E}">
        <p14:creationId xmlns:p14="http://schemas.microsoft.com/office/powerpoint/2010/main" val="101386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404664"/>
            <a:ext cx="835292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Методы и приёмы </a:t>
            </a:r>
            <a:br>
              <a:rPr lang="ru-RU" sz="40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познавательной </a:t>
            </a: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деятельности</a:t>
            </a:r>
          </a:p>
          <a:p>
            <a:pPr marL="347472" indent="-347472" algn="ctr">
              <a:buSzPts val="2400"/>
              <a:buFont typeface="Wingdings" pitchFamily="2" charset="2"/>
              <a:buChar char="Ø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беседы с детьми </a:t>
            </a:r>
            <a:r>
              <a:rPr lang="ru-RU" sz="2800" dirty="0" smtClean="0">
                <a:latin typeface="Times New Roman"/>
                <a:ea typeface="Times New Roman"/>
              </a:rPr>
              <a:t>«Что растёт в огороде?»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28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347472" indent="-347472" algn="ctr">
              <a:buFont typeface="Wingdings" pitchFamily="2" charset="2"/>
              <a:buChar char="Ø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чтение художественной литературы,</a:t>
            </a:r>
            <a:endParaRPr lang="ru-RU" sz="28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347472" indent="-347472" algn="ctr">
              <a:buFont typeface="Wingdings" pitchFamily="2" charset="2"/>
              <a:buChar char="Ø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рассматривание иллюстраций,</a:t>
            </a:r>
            <a:endParaRPr lang="ru-RU" sz="28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347472" indent="-347472" algn="ctr">
              <a:buFont typeface="Wingdings" pitchFamily="2" charset="2"/>
              <a:buChar char="Ø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рисование, закрашивание,</a:t>
            </a:r>
            <a:endParaRPr lang="ru-RU" sz="28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347472" indent="-347472" algn="ctr">
              <a:buFont typeface="Wingdings" pitchFamily="2" charset="2"/>
              <a:buChar char="Ø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заучивание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потешек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28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347472" indent="-347472" algn="ctr">
              <a:buFont typeface="Wingdings" pitchFamily="2" charset="2"/>
              <a:buChar char="Ø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дидактические игры,</a:t>
            </a:r>
            <a:endParaRPr lang="ru-RU" sz="28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игровые обучающие и творчески развивающие ситуации</a:t>
            </a:r>
            <a:endParaRPr lang="ru-RU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img0 (1)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C9EBC6"/>
              </a:clrFrom>
              <a:clrTo>
                <a:srgbClr val="C9EBC6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972" b="85833" l="6042" r="397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90" t="46831" r="59993" b="14430"/>
          <a:stretch>
            <a:fillRect/>
          </a:stretch>
        </p:blipFill>
        <p:spPr bwMode="auto">
          <a:xfrm>
            <a:off x="7038011" y="2549257"/>
            <a:ext cx="2111383" cy="17594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C:\Users\аленушка\Desktop\огород\365161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74" y="2425055"/>
            <a:ext cx="2103408" cy="20078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C:\Users\F1\Desktop\Ф18183_Курочка_ряба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2365130" y="4725144"/>
            <a:ext cx="4572000" cy="1863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0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9532" y="188640"/>
            <a:ext cx="8424936" cy="809144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1085850" algn="l"/>
              </a:tabLst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Формирование экологической культуры у детей по выращиванию культурных растений в комнатных условиях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Задачи: 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Обогащение и расширение представлений детей о растениях. Как можно вырастить лук на окне? Выяснить что нужно растениям для роста и развития. </a:t>
            </a:r>
            <a:endParaRPr lang="ru-RU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Дать наглядное представление детям о необходимости света, тепла, влаги, почвы для роста растений. </a:t>
            </a:r>
            <a:endParaRPr lang="ru-RU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ea typeface="Calibri"/>
                <a:cs typeface="Times New Roman" pitchFamily="18" charset="0"/>
              </a:rPr>
              <a:t>Развивать </a:t>
            </a:r>
            <a:r>
              <a:rPr lang="ru-RU" sz="2000" dirty="0">
                <a:latin typeface="Times New Roman" pitchFamily="18" charset="0"/>
                <a:ea typeface="Calibri"/>
                <a:cs typeface="Times New Roman" pitchFamily="18" charset="0"/>
              </a:rPr>
              <a:t>чувство ответственности за благополучное состояние растений (полив, взрыхление)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ea typeface="Calibri"/>
                <a:cs typeface="Times New Roman" pitchFamily="18" charset="0"/>
              </a:rPr>
              <a:t>Продолжать </a:t>
            </a:r>
            <a:r>
              <a:rPr lang="ru-RU" sz="2000" dirty="0">
                <a:latin typeface="Times New Roman" pitchFamily="18" charset="0"/>
                <a:ea typeface="Calibri"/>
                <a:cs typeface="Times New Roman" pitchFamily="18" charset="0"/>
              </a:rPr>
              <a:t>развивать наблюдательность – умение замечать изменения в росте </a:t>
            </a:r>
            <a:r>
              <a:rPr lang="ru-RU" sz="2000" dirty="0" smtClean="0">
                <a:latin typeface="Times New Roman" pitchFamily="18" charset="0"/>
                <a:ea typeface="Calibri"/>
                <a:cs typeface="Times New Roman" pitchFamily="18" charset="0"/>
              </a:rPr>
              <a:t>растений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§"/>
              <a:tabLst>
                <a:tab pos="1085850" algn="l"/>
              </a:tabLst>
            </a:pPr>
            <a:r>
              <a:rPr lang="ru-RU" sz="2000" dirty="0" smtClean="0">
                <a:latin typeface="Times New Roman" pitchFamily="18" charset="0"/>
                <a:ea typeface="Calibri"/>
                <a:cs typeface="Times New Roman" pitchFamily="18" charset="0"/>
              </a:rPr>
              <a:t>Развивать </a:t>
            </a:r>
            <a:r>
              <a:rPr lang="ru-RU" sz="2000" dirty="0">
                <a:latin typeface="Times New Roman" pitchFamily="18" charset="0"/>
                <a:ea typeface="Calibri"/>
                <a:cs typeface="Times New Roman" pitchFamily="18" charset="0"/>
              </a:rPr>
              <a:t>познавательные и творческие </a:t>
            </a:r>
            <a:r>
              <a:rPr lang="ru-RU" sz="2000" dirty="0" smtClean="0">
                <a:latin typeface="Times New Roman" pitchFamily="18" charset="0"/>
                <a:ea typeface="Calibri"/>
                <a:cs typeface="Times New Roman" pitchFamily="18" charset="0"/>
              </a:rPr>
              <a:t>способности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§"/>
              <a:tabLst>
                <a:tab pos="1085850" algn="l"/>
              </a:tabLst>
            </a:pPr>
            <a:r>
              <a:rPr lang="ru-RU" sz="2000" dirty="0" smtClean="0">
                <a:latin typeface="Times New Roman" pitchFamily="18" charset="0"/>
                <a:ea typeface="Calibri"/>
                <a:cs typeface="Times New Roman" pitchFamily="18" charset="0"/>
              </a:rPr>
              <a:t>Воспитывать </a:t>
            </a:r>
            <a:r>
              <a:rPr lang="ru-RU" sz="2000" dirty="0">
                <a:latin typeface="Times New Roman" pitchFamily="18" charset="0"/>
                <a:ea typeface="Calibri"/>
                <a:cs typeface="Times New Roman" pitchFamily="18" charset="0"/>
              </a:rPr>
              <a:t>уважение к  труду, бережное отношение к его результатам.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1085850" algn="l"/>
              </a:tabLst>
            </a:pPr>
            <a:r>
              <a:rPr lang="ru-RU" sz="1200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1100" dirty="0">
              <a:ea typeface="Calibri"/>
              <a:cs typeface="Times New Roman"/>
            </a:endParaRPr>
          </a:p>
          <a:p>
            <a:endParaRPr lang="ru-RU" sz="1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0" i="0" dirty="0" smtClean="0">
              <a:solidFill>
                <a:srgbClr val="000000"/>
              </a:solidFill>
              <a:effectLst/>
              <a:latin typeface="Times New Roman"/>
            </a:endParaRPr>
          </a:p>
          <a:p>
            <a:pPr algn="ctr"/>
            <a:endParaRPr lang="ru-RU" sz="2000" i="1" dirty="0" smtClean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2768615_detail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06" t="1575" r="20657" b="2910"/>
          <a:stretch>
            <a:fillRect/>
          </a:stretch>
        </p:blipFill>
        <p:spPr bwMode="auto">
          <a:xfrm>
            <a:off x="53497" y="1268760"/>
            <a:ext cx="719152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 descr="_6077ee81783e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80" t="56665" r="3108" b="3119"/>
          <a:stretch>
            <a:fillRect/>
          </a:stretch>
        </p:blipFill>
        <p:spPr bwMode="auto">
          <a:xfrm>
            <a:off x="8066088" y="1700808"/>
            <a:ext cx="1077912" cy="2533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324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9" y="572528"/>
            <a:ext cx="8208912" cy="290541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fontAlgn="base"/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>Гипотеза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1085850" algn="l"/>
              </a:tabLst>
            </a:pP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Если сформировать у детей </a:t>
            </a:r>
            <a: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>умение видеть </a:t>
            </a:r>
            <a:r>
              <a:rPr lang="ru-RU" sz="2800" dirty="0">
                <a:latin typeface="Times New Roman" pitchFamily="18" charset="0"/>
                <a:ea typeface="Calibri"/>
                <a:cs typeface="Times New Roman" pitchFamily="18" charset="0"/>
              </a:rPr>
              <a:t>в зеленом ростке особое живое </a:t>
            </a:r>
            <a: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>существо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 то у  них 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разовьётся познавательный </a:t>
            </a: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интерес и высокая активность к любознательности выращивания огорода на окне. </a:t>
            </a:r>
            <a:endParaRPr lang="ru-RU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94652" y="3244334"/>
            <a:ext cx="754694" cy="4218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30000"/>
              </a:lnSpc>
              <a:spcAft>
                <a:spcPts val="0"/>
              </a:spcAft>
            </a:pPr>
            <a:r>
              <a:rPr lang="ru-RU" dirty="0" smtClean="0"/>
              <a:t>.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endParaRPr lang="ru-RU" dirty="0"/>
          </a:p>
        </p:txBody>
      </p:sp>
      <p:pic>
        <p:nvPicPr>
          <p:cNvPr id="4098" name="Picture 2" descr="C:\Users\F1\Desktop\uk86823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589">
            <a:off x="4632684" y="3244334"/>
            <a:ext cx="3110250" cy="3191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F1\Desktop\uk867956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29951">
            <a:off x="1115265" y="3466680"/>
            <a:ext cx="2484306" cy="316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12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04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404664"/>
            <a:ext cx="842493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30000"/>
              </a:lnSpc>
              <a:spcAft>
                <a:spcPts val="0"/>
              </a:spcAft>
            </a:pPr>
            <a:r>
              <a:rPr lang="ru-RU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Этап подготовительный</a:t>
            </a:r>
          </a:p>
          <a:p>
            <a:pPr>
              <a:lnSpc>
                <a:spcPct val="130000"/>
              </a:lnSpc>
              <a:spcAft>
                <a:spcPts val="0"/>
              </a:spcAft>
            </a:pPr>
            <a:r>
              <a:rPr lang="ru-RU" sz="3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Определение </a:t>
            </a:r>
            <a:r>
              <a:rPr lang="ru-RU" sz="2400" dirty="0">
                <a:latin typeface="Times New Roman" pitchFamily="18" charset="0"/>
                <a:ea typeface="Times New Roman"/>
                <a:cs typeface="Times New Roman" pitchFamily="18" charset="0"/>
              </a:rPr>
              <a:t>цели и задач </a:t>
            </a:r>
            <a:r>
              <a:rPr lang="ru-RU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проекта.</a:t>
            </a: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ru-RU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2. Сбор информационного материала:</a:t>
            </a:r>
          </a:p>
          <a:p>
            <a:pPr lvl="0" algn="just">
              <a:lnSpc>
                <a:spcPct val="130000"/>
              </a:lnSpc>
              <a:spcAft>
                <a:spcPts val="0"/>
              </a:spcAf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3.изучение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методических пособий и литературы по теме;</a:t>
            </a:r>
          </a:p>
          <a:p>
            <a:pPr lvl="0" algn="just">
              <a:lnSpc>
                <a:spcPct val="130000"/>
              </a:lnSpc>
              <a:spcAft>
                <a:spcPts val="0"/>
              </a:spcAf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4.подбор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художественной литературы (сказки, стихи, загадки);</a:t>
            </a:r>
          </a:p>
          <a:p>
            <a:pPr algn="just">
              <a:lnSpc>
                <a:spcPct val="130000"/>
              </a:lnSpc>
            </a:pPr>
            <a:r>
              <a:rPr lang="ru-RU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5. </a:t>
            </a:r>
            <a:r>
              <a:rPr lang="ru-RU" sz="2400" dirty="0">
                <a:solidFill>
                  <a:srgbClr val="000000"/>
                </a:solidFill>
                <a:latin typeface="Times New Roman"/>
              </a:rPr>
              <a:t>Привлечение к сотрудничеству родителей по созданию в группе огорода на окне. </a:t>
            </a: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</a:rPr>
              <a:t>Выставка </a:t>
            </a:r>
            <a:r>
              <a:rPr lang="ru-RU" sz="2400" dirty="0">
                <a:solidFill>
                  <a:srgbClr val="000000"/>
                </a:solidFill>
                <a:latin typeface="Times New Roman"/>
              </a:rPr>
              <a:t>«Огород на окне». </a:t>
            </a:r>
            <a:endParaRPr lang="ru-RU" sz="2400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ru-RU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7.Составление </a:t>
            </a:r>
            <a:r>
              <a:rPr lang="ru-RU" sz="2400" dirty="0">
                <a:latin typeface="Times New Roman" pitchFamily="18" charset="0"/>
                <a:ea typeface="Times New Roman"/>
                <a:cs typeface="Times New Roman" pitchFamily="18" charset="0"/>
              </a:rPr>
              <a:t>перспективного плана </a:t>
            </a:r>
            <a:r>
              <a:rPr lang="ru-RU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мероприятий.  </a:t>
            </a:r>
          </a:p>
        </p:txBody>
      </p:sp>
      <p:pic>
        <p:nvPicPr>
          <p:cNvPr id="7170" name="Picture 2" descr="C:\Users\F1\Desktop\fence-clip-art-3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77" y="4941168"/>
            <a:ext cx="7812360" cy="161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85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289679"/>
            <a:ext cx="8424936" cy="6715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Второй </a:t>
            </a:r>
            <a:r>
              <a:rPr lang="ru-RU" sz="4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этап – основной</a:t>
            </a:r>
            <a:br>
              <a:rPr lang="ru-RU" sz="4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 (познавательная, </a:t>
            </a:r>
            <a:r>
              <a:rPr lang="ru-RU" sz="32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творческая</a:t>
            </a:r>
            <a:endParaRPr lang="ru-RU" sz="32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130000"/>
              </a:lnSpc>
              <a:spcAft>
                <a:spcPts val="0"/>
              </a:spcAft>
            </a:pPr>
            <a:r>
              <a:rPr lang="ru-RU" sz="32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деятельность</a:t>
            </a:r>
            <a:r>
              <a:rPr lang="ru-RU" sz="32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endParaRPr lang="ru-RU" sz="3200" dirty="0" smtClean="0">
              <a:latin typeface="Times New Roman"/>
              <a:ea typeface="Times New Roman"/>
            </a:endParaRPr>
          </a:p>
          <a:p>
            <a:pPr marL="342900" lvl="0" indent="-342900">
              <a:lnSpc>
                <a:spcPct val="130000"/>
              </a:lnSpc>
              <a:spcAft>
                <a:spcPts val="0"/>
              </a:spcAft>
              <a:buFont typeface="Symbol"/>
              <a:buChar char=""/>
            </a:pPr>
            <a:r>
              <a:rPr lang="ru-RU" sz="2400" dirty="0" smtClean="0">
                <a:latin typeface="Times New Roman"/>
                <a:ea typeface="Times New Roman"/>
              </a:rPr>
              <a:t>чтение </a:t>
            </a:r>
            <a:r>
              <a:rPr lang="ru-RU" sz="2400" dirty="0">
                <a:latin typeface="Times New Roman"/>
                <a:ea typeface="Times New Roman"/>
              </a:rPr>
              <a:t>художественной литературы;</a:t>
            </a:r>
          </a:p>
          <a:p>
            <a:pPr marL="342900" lvl="0" indent="-342900">
              <a:lnSpc>
                <a:spcPct val="130000"/>
              </a:lnSpc>
              <a:spcAft>
                <a:spcPts val="0"/>
              </a:spcAft>
              <a:buFont typeface="Symbol"/>
              <a:buChar char=""/>
            </a:pPr>
            <a:r>
              <a:rPr lang="ru-RU" sz="2400" dirty="0">
                <a:latin typeface="Times New Roman"/>
                <a:ea typeface="Times New Roman"/>
              </a:rPr>
              <a:t>беседы;</a:t>
            </a:r>
          </a:p>
          <a:p>
            <a:pPr marL="342900" lvl="0" indent="-342900">
              <a:lnSpc>
                <a:spcPct val="130000"/>
              </a:lnSpc>
              <a:spcAft>
                <a:spcPts val="0"/>
              </a:spcAft>
              <a:buFont typeface="Symbol"/>
              <a:buChar char=""/>
            </a:pPr>
            <a:r>
              <a:rPr lang="ru-RU" sz="2400" dirty="0">
                <a:latin typeface="Times New Roman"/>
                <a:ea typeface="Times New Roman"/>
              </a:rPr>
              <a:t>рассматривание картин, </a:t>
            </a:r>
            <a:r>
              <a:rPr lang="ru-RU" sz="2400" dirty="0" smtClean="0">
                <a:latin typeface="Times New Roman"/>
                <a:ea typeface="Times New Roman"/>
              </a:rPr>
              <a:t>иллюстраций;</a:t>
            </a:r>
            <a:endParaRPr lang="ru-RU" sz="2400" dirty="0">
              <a:latin typeface="Times New Roman"/>
              <a:ea typeface="Times New Roman"/>
            </a:endParaRPr>
          </a:p>
          <a:p>
            <a:pPr marL="342900" lvl="0" indent="-342900">
              <a:lnSpc>
                <a:spcPct val="130000"/>
              </a:lnSpc>
              <a:spcAft>
                <a:spcPts val="0"/>
              </a:spcAft>
              <a:buFont typeface="Symbol"/>
              <a:buChar char=""/>
            </a:pP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наблюдение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за ростом растений,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проведение опытов, экспериментов.</a:t>
            </a:r>
            <a:r>
              <a:rPr lang="ru-RU" sz="2400" dirty="0" smtClean="0">
                <a:latin typeface="Times New Roman"/>
                <a:ea typeface="Times New Roman"/>
              </a:rPr>
              <a:t>;</a:t>
            </a:r>
            <a:endParaRPr lang="ru-RU" sz="2400" dirty="0">
              <a:latin typeface="Times New Roman"/>
              <a:ea typeface="Times New Roman"/>
            </a:endParaRPr>
          </a:p>
          <a:p>
            <a:pPr marL="342900" lvl="0" indent="-342900">
              <a:lnSpc>
                <a:spcPct val="130000"/>
              </a:lnSpc>
              <a:spcAft>
                <a:spcPts val="0"/>
              </a:spcAft>
              <a:buFont typeface="Symbol"/>
              <a:buChar char=""/>
            </a:pPr>
            <a:r>
              <a:rPr lang="ru-RU" sz="2400" dirty="0">
                <a:latin typeface="Times New Roman"/>
                <a:ea typeface="Times New Roman"/>
              </a:rPr>
              <a:t>дидактические </a:t>
            </a:r>
            <a:r>
              <a:rPr lang="ru-RU" sz="2400" dirty="0" smtClean="0">
                <a:latin typeface="Times New Roman"/>
                <a:ea typeface="Times New Roman"/>
              </a:rPr>
              <a:t>игры;</a:t>
            </a:r>
            <a:endParaRPr lang="ru-RU" sz="2400" dirty="0">
              <a:latin typeface="Times New Roman"/>
              <a:ea typeface="Times New Roman"/>
            </a:endParaRPr>
          </a:p>
          <a:p>
            <a:pPr marL="342900" indent="-342900">
              <a:lnSpc>
                <a:spcPct val="130000"/>
              </a:lnSpc>
              <a:buFont typeface="Symbol"/>
              <a:buChar char=""/>
            </a:pPr>
            <a:r>
              <a:rPr lang="ru-RU" sz="2400" dirty="0" smtClean="0">
                <a:latin typeface="Times New Roman"/>
                <a:ea typeface="Calibri"/>
                <a:cs typeface="Times New Roman"/>
              </a:rPr>
              <a:t>Установление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связи: растения - земля, растения - вода, растения - человек.  </a:t>
            </a:r>
            <a:endParaRPr lang="ru-RU" sz="2000" dirty="0">
              <a:ea typeface="Calibri"/>
              <a:cs typeface="Times New Roman"/>
            </a:endParaRPr>
          </a:p>
          <a:p>
            <a:pPr lvl="0">
              <a:lnSpc>
                <a:spcPct val="130000"/>
              </a:lnSpc>
              <a:spcAft>
                <a:spcPts val="0"/>
              </a:spcAft>
            </a:pPr>
            <a:endParaRPr lang="ru-RU" sz="2400" dirty="0">
              <a:latin typeface="Times New Roman"/>
              <a:ea typeface="Times New Roman"/>
            </a:endParaRPr>
          </a:p>
          <a:p>
            <a:pPr algn="ctr"/>
            <a:endParaRPr lang="ru-RU" sz="32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img1 (2)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60" t="46056" r="5627" b="11847"/>
          <a:stretch>
            <a:fillRect/>
          </a:stretch>
        </p:blipFill>
        <p:spPr bwMode="auto">
          <a:xfrm>
            <a:off x="6102672" y="1652588"/>
            <a:ext cx="2717800" cy="17764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90790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332656"/>
            <a:ext cx="828092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4400" b="1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Этап – заключительный</a:t>
            </a:r>
            <a:r>
              <a:rPr lang="ru-RU" sz="44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sz="4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1. Анализ и подведение итогов по реализации проекта.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2. Фотоотчет.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3. Выставка детского творчества по теме проекта.</a:t>
            </a:r>
          </a:p>
        </p:txBody>
      </p:sp>
      <p:pic>
        <p:nvPicPr>
          <p:cNvPr id="5122" name="Picture 2" descr="depositphotos_43160209-stock-illustration-garden-equipment-s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1" t="60353" r="40256" b="1773"/>
          <a:stretch>
            <a:fillRect/>
          </a:stretch>
        </p:blipFill>
        <p:spPr bwMode="auto">
          <a:xfrm>
            <a:off x="2267744" y="4397912"/>
            <a:ext cx="3758471" cy="1695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_6077ee81783e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6" t="34709" r="72408" b="32201"/>
          <a:stretch>
            <a:fillRect/>
          </a:stretch>
        </p:blipFill>
        <p:spPr bwMode="auto">
          <a:xfrm>
            <a:off x="467544" y="3874002"/>
            <a:ext cx="1652128" cy="2363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_6077ee81783e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6" t="34709" r="72408" b="32201"/>
          <a:stretch>
            <a:fillRect/>
          </a:stretch>
        </p:blipFill>
        <p:spPr bwMode="auto">
          <a:xfrm>
            <a:off x="6026215" y="3874001"/>
            <a:ext cx="1652128" cy="2363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0479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Выноска со стрелкой вправо 6"/>
          <p:cNvSpPr/>
          <p:nvPr/>
        </p:nvSpPr>
        <p:spPr>
          <a:xfrm>
            <a:off x="573316" y="2060848"/>
            <a:ext cx="4214708" cy="3528392"/>
          </a:xfrm>
          <a:prstGeom prst="rightArrowCallout">
            <a:avLst>
              <a:gd name="adj1" fmla="val 25000"/>
              <a:gd name="adj2" fmla="val 35032"/>
              <a:gd name="adj3" fmla="val 35450"/>
              <a:gd name="adj4" fmla="val 649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1.Беседа: «Что </a:t>
            </a:r>
            <a:r>
              <a:rPr lang="ru-RU" dirty="0"/>
              <a:t>мы сажаем в почву</a:t>
            </a:r>
            <a:r>
              <a:rPr lang="ru-RU" dirty="0" smtClean="0"/>
              <a:t>?», « </a:t>
            </a:r>
            <a:r>
              <a:rPr lang="ru-RU" dirty="0"/>
              <a:t>Все начинается с семечки</a:t>
            </a:r>
            <a:r>
              <a:rPr lang="ru-RU" dirty="0" smtClean="0"/>
              <a:t>.»</a:t>
            </a:r>
          </a:p>
          <a:p>
            <a:r>
              <a:rPr lang="ru-RU" dirty="0" smtClean="0"/>
              <a:t>2. д\и «</a:t>
            </a:r>
            <a:r>
              <a:rPr lang="ru-RU" sz="1600" dirty="0" smtClean="0">
                <a:solidFill>
                  <a:schemeClr val="bg1"/>
                </a:solidFill>
              </a:rPr>
              <a:t>Найди </a:t>
            </a:r>
            <a:r>
              <a:rPr lang="ru-RU" sz="1600" dirty="0">
                <a:solidFill>
                  <a:schemeClr val="bg1"/>
                </a:solidFill>
              </a:rPr>
              <a:t>лишнее</a:t>
            </a:r>
            <a:r>
              <a:rPr lang="ru-RU" sz="1600" dirty="0" smtClean="0">
                <a:solidFill>
                  <a:schemeClr val="bg1"/>
                </a:solidFill>
              </a:rPr>
              <a:t>.»,</a:t>
            </a:r>
            <a:r>
              <a:rPr lang="ru-RU" dirty="0" smtClean="0">
                <a:solidFill>
                  <a:schemeClr val="bg1"/>
                </a:solidFill>
              </a:rPr>
              <a:t> «</a:t>
            </a:r>
            <a:r>
              <a:rPr lang="ru-RU" dirty="0" smtClean="0">
                <a:solidFill>
                  <a:schemeClr val="bg1"/>
                </a:solidFill>
                <a:latin typeface="Times New Roman"/>
              </a:rPr>
              <a:t>Собери </a:t>
            </a:r>
            <a:r>
              <a:rPr lang="ru-RU" dirty="0">
                <a:solidFill>
                  <a:schemeClr val="bg1"/>
                </a:solidFill>
                <a:latin typeface="Times New Roman"/>
              </a:rPr>
              <a:t>картинку</a:t>
            </a:r>
            <a:r>
              <a:rPr lang="ru-RU" dirty="0" smtClean="0">
                <a:solidFill>
                  <a:schemeClr val="bg1"/>
                </a:solidFill>
                <a:latin typeface="Times New Roman"/>
              </a:rPr>
              <a:t>.»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/>
              </a:rPr>
              <a:t>3. Работа с родит - </a:t>
            </a:r>
            <a:r>
              <a:rPr lang="ru-RU" dirty="0" smtClean="0">
                <a:solidFill>
                  <a:schemeClr val="bg1"/>
                </a:solidFill>
              </a:rPr>
              <a:t>Принести </a:t>
            </a:r>
            <a:r>
              <a:rPr lang="ru-RU" dirty="0">
                <a:solidFill>
                  <a:schemeClr val="bg1"/>
                </a:solidFill>
              </a:rPr>
              <a:t>лук, чеснок для посадки </a:t>
            </a:r>
            <a:r>
              <a:rPr lang="ru-RU" dirty="0" smtClean="0">
                <a:solidFill>
                  <a:schemeClr val="bg1"/>
                </a:solidFill>
              </a:rPr>
              <a:t> огорода.</a:t>
            </a:r>
          </a:p>
          <a:p>
            <a:r>
              <a:rPr lang="ru-RU" dirty="0">
                <a:solidFill>
                  <a:srgbClr val="000000"/>
                </a:solidFill>
              </a:rPr>
              <a:t>	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</a:t>
            </a:r>
            <a:r>
              <a:rPr lang="ru-RU" dirty="0" smtClean="0"/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Понедельник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5" name="Выноска-облако 4"/>
          <p:cNvSpPr/>
          <p:nvPr/>
        </p:nvSpPr>
        <p:spPr>
          <a:xfrm>
            <a:off x="1818118" y="260648"/>
            <a:ext cx="6696744" cy="1624826"/>
          </a:xfrm>
          <a:prstGeom prst="cloudCallou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" name="Выноска со стрелкой влево 7"/>
          <p:cNvSpPr/>
          <p:nvPr/>
        </p:nvSpPr>
        <p:spPr>
          <a:xfrm>
            <a:off x="4788024" y="2060848"/>
            <a:ext cx="3960440" cy="3600400"/>
          </a:xfrm>
          <a:prstGeom prst="leftArrowCallout">
            <a:avLst>
              <a:gd name="adj1" fmla="val 25000"/>
              <a:gd name="adj2" fmla="val 26639"/>
              <a:gd name="adj3" fmla="val 19675"/>
              <a:gd name="adj4" fmla="val 649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</a:rPr>
              <a:t>	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1.Чтение 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К.Чуковский</a:t>
            </a: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«Огород». </a:t>
            </a:r>
            <a:endPara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Беседа  </a:t>
            </a:r>
            <a:r>
              <a:rPr lang="ru-RU" sz="1400" dirty="0" smtClean="0">
                <a:latin typeface="Times New Roman"/>
              </a:rPr>
              <a:t>«</a:t>
            </a:r>
            <a:r>
              <a:rPr lang="ru-RU" sz="1600" dirty="0" smtClean="0">
                <a:solidFill>
                  <a:schemeClr val="bg1"/>
                </a:solidFill>
                <a:latin typeface="Times New Roman"/>
              </a:rPr>
              <a:t>Солнце</a:t>
            </a:r>
            <a:r>
              <a:rPr lang="ru-RU" sz="1600" dirty="0">
                <a:solidFill>
                  <a:schemeClr val="bg1"/>
                </a:solidFill>
                <a:latin typeface="Times New Roman"/>
              </a:rPr>
              <a:t>, воздух и вода наши лучшие друзья</a:t>
            </a:r>
            <a:r>
              <a:rPr lang="ru-RU" sz="1600" dirty="0" smtClean="0">
                <a:solidFill>
                  <a:schemeClr val="bg1"/>
                </a:solidFill>
                <a:latin typeface="Times New Roman"/>
              </a:rPr>
              <a:t>.»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Times New Roman"/>
              </a:rPr>
              <a:t>3. д\и «</a:t>
            </a:r>
            <a:r>
              <a:rPr lang="ru-RU" sz="1600" dirty="0" smtClean="0">
                <a:solidFill>
                  <a:schemeClr val="bg1"/>
                </a:solidFill>
              </a:rPr>
              <a:t>Узнай </a:t>
            </a:r>
            <a:r>
              <a:rPr lang="ru-RU" sz="1600" dirty="0">
                <a:solidFill>
                  <a:schemeClr val="bg1"/>
                </a:solidFill>
              </a:rPr>
              <a:t>по </a:t>
            </a:r>
            <a:r>
              <a:rPr lang="ru-RU" sz="1600" dirty="0" smtClean="0">
                <a:solidFill>
                  <a:schemeClr val="bg1"/>
                </a:solidFill>
              </a:rPr>
              <a:t>описанию</a:t>
            </a: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085850" algn="l"/>
              </a:tabLst>
            </a:pPr>
            <a:r>
              <a:rPr lang="ru-RU" sz="1600" dirty="0" smtClean="0">
                <a:latin typeface="Times New Roman"/>
                <a:ea typeface="Calibri"/>
                <a:cs typeface="Times New Roman"/>
              </a:rPr>
              <a:t>4.Рисование </a:t>
            </a:r>
            <a:r>
              <a:rPr lang="ru-RU" sz="1600" dirty="0">
                <a:latin typeface="Times New Roman"/>
                <a:ea typeface="Calibri"/>
                <a:cs typeface="Times New Roman"/>
              </a:rPr>
              <a:t>«Овощи»</a:t>
            </a:r>
            <a:endParaRPr lang="ru-RU" sz="1400" dirty="0">
              <a:ea typeface="Calibri"/>
              <a:cs typeface="Times New Roman"/>
            </a:endParaRPr>
          </a:p>
          <a:p>
            <a:endParaRPr lang="ru-RU" sz="1600" dirty="0">
              <a:solidFill>
                <a:schemeClr val="bg1"/>
              </a:solidFill>
              <a:latin typeface="Times New Roman"/>
            </a:endParaRPr>
          </a:p>
          <a:p>
            <a:r>
              <a:rPr lang="ru-RU" sz="1600" dirty="0">
                <a:solidFill>
                  <a:srgbClr val="000000"/>
                </a:solidFill>
                <a:latin typeface="Times New Roman"/>
              </a:rPr>
              <a:t>	</a:t>
            </a:r>
          </a:p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Вторник 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AutoNum type="arabicPeriod"/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ctr">
              <a:buAutoNum type="arabicPeriod"/>
            </a:pP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ctr">
              <a:buAutoNum type="arabicPeriod"/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Вторник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84516" y="476672"/>
            <a:ext cx="71639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План реализации.</a:t>
            </a:r>
            <a:endParaRPr lang="ru-RU" sz="4000" i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816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 со стрелкой вниз 3"/>
          <p:cNvSpPr/>
          <p:nvPr/>
        </p:nvSpPr>
        <p:spPr>
          <a:xfrm>
            <a:off x="1979712" y="404664"/>
            <a:ext cx="6120680" cy="288032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1085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Рассматривание книг, иллюстраций о жителях огорода.</a:t>
            </a:r>
            <a:endParaRPr lang="ru-RU" sz="1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085850" algn="l"/>
              </a:tabLst>
            </a:pPr>
            <a:r>
              <a:rPr lang="ru-RU" sz="1400" dirty="0" smtClean="0">
                <a:latin typeface="Times New Roman"/>
                <a:ea typeface="Calibri"/>
                <a:cs typeface="Times New Roman"/>
              </a:rPr>
              <a:t>2.Д/игра 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“Вершки и корешки”</a:t>
            </a:r>
            <a:endParaRPr lang="ru-RU" sz="1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085850" algn="l"/>
              </a:tabLst>
            </a:pPr>
            <a:r>
              <a:rPr lang="ru-RU" sz="1400" dirty="0" smtClean="0">
                <a:latin typeface="Times New Roman"/>
                <a:ea typeface="Calibri"/>
                <a:cs typeface="Times New Roman"/>
              </a:rPr>
              <a:t>3.Чтение 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сказки «Вершки-корешки»</a:t>
            </a:r>
            <a:endParaRPr lang="ru-RU" sz="1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085850" algn="l"/>
              </a:tabLst>
            </a:pPr>
            <a:r>
              <a:rPr lang="ru-RU" sz="1400" dirty="0" smtClean="0">
                <a:latin typeface="Times New Roman"/>
                <a:ea typeface="Calibri"/>
                <a:cs typeface="Times New Roman"/>
              </a:rPr>
              <a:t>4.Беседа 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о том, что нужно растениям для роста.</a:t>
            </a:r>
            <a:endParaRPr lang="ru-RU" sz="1200" dirty="0">
              <a:ea typeface="Calibri"/>
              <a:cs typeface="Times New Roman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                        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Среда 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Блок-схема: задержка 4"/>
          <p:cNvSpPr/>
          <p:nvPr/>
        </p:nvSpPr>
        <p:spPr>
          <a:xfrm>
            <a:off x="467544" y="2708920"/>
            <a:ext cx="3744416" cy="3672408"/>
          </a:xfrm>
          <a:prstGeom prst="flowChartDe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10858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600" dirty="0">
                <a:latin typeface="Times New Roman"/>
                <a:ea typeface="Calibri"/>
                <a:cs typeface="Times New Roman"/>
              </a:rPr>
              <a:t>Чтение сказки «Пых»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085850" algn="l"/>
              </a:tabLst>
            </a:pPr>
            <a:r>
              <a:rPr lang="ru-RU" sz="1600" dirty="0" smtClean="0">
                <a:latin typeface="Times New Roman"/>
                <a:ea typeface="Calibri"/>
                <a:cs typeface="Times New Roman"/>
              </a:rPr>
              <a:t>2.Д\игра </a:t>
            </a:r>
            <a:r>
              <a:rPr lang="ru-RU" sz="1600" dirty="0">
                <a:latin typeface="Times New Roman"/>
                <a:ea typeface="Calibri"/>
                <a:cs typeface="Times New Roman"/>
              </a:rPr>
              <a:t>лото «фрукты-овощи»</a:t>
            </a:r>
            <a:endParaRPr lang="ru-RU" sz="1400" dirty="0">
              <a:ea typeface="Calibri"/>
              <a:cs typeface="Times New Roman"/>
            </a:endParaRPr>
          </a:p>
          <a:p>
            <a:r>
              <a:rPr lang="ru-RU" sz="1600" dirty="0" smtClean="0">
                <a:latin typeface="Times New Roman"/>
                <a:ea typeface="Calibri"/>
              </a:rPr>
              <a:t>3.Практическая </a:t>
            </a:r>
            <a:r>
              <a:rPr lang="ru-RU" sz="1600" dirty="0">
                <a:latin typeface="Times New Roman"/>
                <a:ea typeface="Calibri"/>
              </a:rPr>
              <a:t>деятельность: посадка (</a:t>
            </a:r>
            <a:r>
              <a:rPr lang="ru-RU" sz="1600" dirty="0" smtClean="0">
                <a:latin typeface="Times New Roman"/>
                <a:ea typeface="Calibri"/>
              </a:rPr>
              <a:t>лук, горох)</a:t>
            </a: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085850" algn="l"/>
              </a:tabLst>
            </a:pPr>
            <a:r>
              <a:rPr lang="ru-RU" sz="1600" dirty="0" smtClean="0">
                <a:latin typeface="Times New Roman"/>
                <a:ea typeface="Calibri"/>
                <a:cs typeface="Times New Roman"/>
              </a:rPr>
              <a:t>4.Разгадывание </a:t>
            </a:r>
            <a:r>
              <a:rPr lang="ru-RU" sz="1600" dirty="0">
                <a:latin typeface="Times New Roman"/>
                <a:ea typeface="Calibri"/>
                <a:cs typeface="Times New Roman"/>
              </a:rPr>
              <a:t>загадок о овощах.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085850" algn="l"/>
              </a:tabLst>
            </a:pPr>
            <a:r>
              <a:rPr lang="ru-RU" sz="1600" dirty="0" smtClean="0">
                <a:latin typeface="Times New Roman"/>
                <a:ea typeface="Calibri"/>
                <a:cs typeface="Times New Roman"/>
              </a:rPr>
              <a:t>5.Беседа </a:t>
            </a:r>
            <a:r>
              <a:rPr lang="ru-RU" sz="1600" dirty="0">
                <a:latin typeface="Times New Roman"/>
                <a:ea typeface="Calibri"/>
                <a:cs typeface="Times New Roman"/>
              </a:rPr>
              <a:t>«Условия, необходимые для жизни растений»</a:t>
            </a:r>
            <a:endParaRPr lang="ru-RU" sz="1400" dirty="0">
              <a:ea typeface="Calibri"/>
              <a:cs typeface="Times New Roman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  Четверг 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сохраненные данные 5"/>
          <p:cNvSpPr/>
          <p:nvPr/>
        </p:nvSpPr>
        <p:spPr>
          <a:xfrm>
            <a:off x="4644008" y="3140968"/>
            <a:ext cx="3960440" cy="3096344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1085850" algn="l"/>
              </a:tabLs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Лепка «Овощи»</a:t>
            </a:r>
            <a:endParaRPr lang="ru-RU" sz="1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085850" algn="l"/>
              </a:tabLst>
            </a:pPr>
            <a:r>
              <a:rPr lang="ru-RU" sz="1400" dirty="0" smtClean="0">
                <a:latin typeface="Times New Roman"/>
                <a:ea typeface="Calibri"/>
                <a:cs typeface="Times New Roman"/>
              </a:rPr>
              <a:t>2.Наблюдение 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за ростом рассады</a:t>
            </a:r>
            <a:r>
              <a:rPr lang="ru-RU" sz="1400" dirty="0" smtClean="0">
                <a:latin typeface="Times New Roman"/>
                <a:ea typeface="Calibri"/>
                <a:cs typeface="Times New Roman"/>
              </a:rPr>
              <a:t>.</a:t>
            </a: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085850" algn="l"/>
              </a:tabLst>
            </a:pPr>
            <a:r>
              <a:rPr lang="ru-RU" sz="1400" dirty="0" smtClean="0">
                <a:latin typeface="Times New Roman"/>
                <a:ea typeface="Calibri"/>
                <a:cs typeface="Times New Roman"/>
              </a:rPr>
              <a:t>3. 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Полив растений в огороде.</a:t>
            </a:r>
            <a:endParaRPr lang="ru-RU" sz="1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085850" algn="l"/>
              </a:tabLst>
            </a:pPr>
            <a:r>
              <a:rPr lang="ru-RU" sz="1400" dirty="0" smtClean="0">
                <a:latin typeface="Times New Roman"/>
                <a:ea typeface="Calibri"/>
                <a:cs typeface="Times New Roman"/>
              </a:rPr>
              <a:t>4.Д\игра 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«от какого овоща эта часть?»</a:t>
            </a:r>
            <a:endParaRPr lang="ru-RU" sz="1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085850" algn="l"/>
              </a:tabLst>
            </a:pPr>
            <a:r>
              <a:rPr lang="ru-RU" sz="1400" dirty="0" smtClean="0">
                <a:latin typeface="Times New Roman"/>
                <a:ea typeface="Calibri"/>
                <a:cs typeface="Times New Roman"/>
              </a:rPr>
              <a:t>5.</a:t>
            </a:r>
            <a:r>
              <a:rPr lang="ru-RU" sz="12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200" dirty="0">
                <a:latin typeface="Times New Roman"/>
                <a:ea typeface="Calibri"/>
                <a:cs typeface="Times New Roman"/>
              </a:rPr>
              <a:t>Чтение пословиц о овощах</a:t>
            </a:r>
            <a:r>
              <a:rPr lang="ru-RU" sz="1200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1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085850" algn="l"/>
              </a:tabLst>
            </a:pPr>
            <a:r>
              <a:rPr lang="ru-RU" sz="1400" dirty="0" smtClean="0">
                <a:latin typeface="Times New Roman"/>
                <a:ea typeface="Calibri"/>
                <a:cs typeface="Times New Roman"/>
              </a:rPr>
              <a:t>6.Беседа 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«Как растения впитывают воду?»</a:t>
            </a:r>
            <a:endParaRPr lang="ru-RU" sz="1200" dirty="0">
              <a:ea typeface="Calibri"/>
              <a:cs typeface="Times New Roman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Пятница 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50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47664" y="-24773"/>
            <a:ext cx="7056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600" b="1" i="1" dirty="0">
                <a:solidFill>
                  <a:srgbClr val="92D050"/>
                </a:solidFill>
                <a:latin typeface="Wooden Ship Decorated" pitchFamily="2" charset="0"/>
              </a:rPr>
              <a:t>фотоотчет</a:t>
            </a:r>
            <a:endParaRPr lang="ru-RU" sz="9600" dirty="0">
              <a:solidFill>
                <a:srgbClr val="92D050"/>
              </a:solidFill>
              <a:latin typeface="Wooden Ship Decorated" pitchFamily="2" charset="0"/>
            </a:endParaRPr>
          </a:p>
        </p:txBody>
      </p:sp>
      <p:pic>
        <p:nvPicPr>
          <p:cNvPr id="10242" name="Picture 2" descr="F:\DCIM\106_PANA\P106065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72"/>
          <a:stretch/>
        </p:blipFill>
        <p:spPr bwMode="auto">
          <a:xfrm>
            <a:off x="539552" y="1849515"/>
            <a:ext cx="2654710" cy="31589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43" name="Picture 3" descr="F:\DCIM\106_PANA\P106065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8" t="12398" r="28857" b="11338"/>
          <a:stretch/>
        </p:blipFill>
        <p:spPr bwMode="auto">
          <a:xfrm>
            <a:off x="1691680" y="4365104"/>
            <a:ext cx="2535088" cy="21813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DCIM\106_PANA\P106060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63102"/>
            <a:ext cx="5083968" cy="32618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Выноска-облако 5"/>
          <p:cNvSpPr/>
          <p:nvPr/>
        </p:nvSpPr>
        <p:spPr>
          <a:xfrm>
            <a:off x="4427984" y="4824912"/>
            <a:ext cx="3600400" cy="152099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Весёлый</a:t>
            </a:r>
          </a:p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огород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02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:\DCIM\106_PANA\P106063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3" t="18424" r="20300" b="12986"/>
          <a:stretch/>
        </p:blipFill>
        <p:spPr bwMode="auto">
          <a:xfrm>
            <a:off x="4355976" y="383877"/>
            <a:ext cx="4392488" cy="3346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F:\DCIM\106_PANA\P10606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05572"/>
            <a:ext cx="4536504" cy="340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img1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04" t="29245" r="7104" b="13631"/>
          <a:stretch>
            <a:fillRect/>
          </a:stretch>
        </p:blipFill>
        <p:spPr bwMode="auto">
          <a:xfrm>
            <a:off x="5364088" y="3885018"/>
            <a:ext cx="2206625" cy="254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img1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B1D3C2"/>
              </a:clrFrom>
              <a:clrTo>
                <a:srgbClr val="B1D3C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1" t="34770" r="55403" b="4953"/>
          <a:stretch>
            <a:fillRect/>
          </a:stretch>
        </p:blipFill>
        <p:spPr bwMode="auto">
          <a:xfrm>
            <a:off x="1689633" y="307364"/>
            <a:ext cx="2092325" cy="268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65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G:\1 млгр\неделя книги\DCIM\106_PANA\P106027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1" t="42366" r="7259" b="13979"/>
          <a:stretch/>
        </p:blipFill>
        <p:spPr bwMode="auto">
          <a:xfrm>
            <a:off x="2843808" y="435077"/>
            <a:ext cx="5943601" cy="29939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7170" name="Picture 2" descr="F:\DCIM\106_PANA\P10606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32049"/>
            <a:ext cx="3851920" cy="28889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" name="Picture 3" descr="img1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04" t="29245" r="7104" b="13631"/>
          <a:stretch>
            <a:fillRect/>
          </a:stretch>
        </p:blipFill>
        <p:spPr bwMode="auto">
          <a:xfrm>
            <a:off x="4860032" y="3779402"/>
            <a:ext cx="2206625" cy="254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img1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B1D3C2"/>
              </a:clrFrom>
              <a:clrTo>
                <a:srgbClr val="B1D3C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1" t="34770" r="55403" b="4953"/>
          <a:stretch>
            <a:fillRect/>
          </a:stretch>
        </p:blipFill>
        <p:spPr bwMode="auto">
          <a:xfrm>
            <a:off x="1043608" y="1412776"/>
            <a:ext cx="1439500" cy="184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202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F:\DCIM\106_PANA\P10606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768" y="484334"/>
            <a:ext cx="3638188" cy="27286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6147" name="Picture 3" descr="F:\DCIM\106_PANA\P10606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8880" y="620688"/>
            <a:ext cx="3308888" cy="24816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148" name="Picture 4" descr="F:\DCIM\106_PANA\P106061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81" y="3402533"/>
            <a:ext cx="4091947" cy="30689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ьная выноска 2"/>
          <p:cNvSpPr/>
          <p:nvPr/>
        </p:nvSpPr>
        <p:spPr>
          <a:xfrm>
            <a:off x="4409728" y="3789040"/>
            <a:ext cx="4122712" cy="237626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Как мы </a:t>
            </a:r>
          </a:p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беседуем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349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F:\DCIM\106_PANA\P10606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80928"/>
            <a:ext cx="4488105" cy="3687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F:\DCIM\106_PANA\P106059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3428" y="476672"/>
            <a:ext cx="470452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img1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04" t="29245" r="7104" b="13631"/>
          <a:stretch>
            <a:fillRect/>
          </a:stretch>
        </p:blipFill>
        <p:spPr bwMode="auto">
          <a:xfrm>
            <a:off x="5364088" y="4149080"/>
            <a:ext cx="2206625" cy="254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C:\Users\F1\Desktop\огород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4" t="27654" r="8933" b="9247"/>
          <a:stretch/>
        </p:blipFill>
        <p:spPr bwMode="auto">
          <a:xfrm>
            <a:off x="1335624" y="692696"/>
            <a:ext cx="2592469" cy="19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582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F:\DCIM\106_PANA\P10606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93356"/>
            <a:ext cx="2427734" cy="32369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F:\DCIM\106_PANA\P10606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84984"/>
            <a:ext cx="2571750" cy="3429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F:\DCIM\106_PANA\P106062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20" b="10322"/>
          <a:stretch/>
        </p:blipFill>
        <p:spPr bwMode="auto">
          <a:xfrm>
            <a:off x="1907704" y="349218"/>
            <a:ext cx="3224583" cy="27197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F:\DCIM\106_PANA\P106063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9" t="5093" b="21074"/>
          <a:stretch/>
        </p:blipFill>
        <p:spPr bwMode="auto">
          <a:xfrm>
            <a:off x="3767167" y="3284984"/>
            <a:ext cx="2730240" cy="32617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259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F:\DCIM\106_PANA\P10606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366" y="188640"/>
            <a:ext cx="3491880" cy="261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:\DCIM\106_PANA\P106060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968639"/>
            <a:ext cx="4764021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F:\DCIM\106_PANA\P106062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611" y="188640"/>
            <a:ext cx="336037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:\DCIM\106_PANA\P106062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68639"/>
            <a:ext cx="2715766" cy="3621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06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F:\DCIM\106_PANA\P10606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04056"/>
            <a:ext cx="3899925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F:\DCIM\106_PANA\P106060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28" y="3645024"/>
            <a:ext cx="3744415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F:\DCIM\106_PANA\P106060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5" y="3645024"/>
            <a:ext cx="3744415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Горизонтальный свиток 6"/>
          <p:cNvSpPr/>
          <p:nvPr/>
        </p:nvSpPr>
        <p:spPr>
          <a:xfrm>
            <a:off x="5724128" y="764704"/>
            <a:ext cx="3024336" cy="266429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экспериментируем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01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DCIM\106_PANA\P10606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006" y="404664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F:\DCIM\106_PANA\P10606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4056260" cy="3042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F:\DCIM\106_PANA\P106062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645024"/>
            <a:ext cx="3651250" cy="273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C:\Users\F1\Desktop\огород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4" t="27654" r="8933" b="9247"/>
          <a:stretch/>
        </p:blipFill>
        <p:spPr bwMode="auto">
          <a:xfrm>
            <a:off x="827584" y="4653136"/>
            <a:ext cx="2592469" cy="19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212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F:\DCIM\106_PANA\P10606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0998" y="404664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F:\DCIM\106_PANA\P10606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4760"/>
            <a:ext cx="3888432" cy="291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F:\DCIM\106_PANA\P106062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099" y="3645024"/>
            <a:ext cx="3383361" cy="2537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F1\Desktop\slide-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1" t="20783"/>
          <a:stretch/>
        </p:blipFill>
        <p:spPr bwMode="auto">
          <a:xfrm>
            <a:off x="618002" y="4913784"/>
            <a:ext cx="3305926" cy="1499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763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F1\Desktop\0536e570-601b-48fb-9627-69c4f48222f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3" t="33549" b="10538"/>
          <a:stretch/>
        </p:blipFill>
        <p:spPr bwMode="auto">
          <a:xfrm>
            <a:off x="4139952" y="476672"/>
            <a:ext cx="4511679" cy="34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F1\Desktop\3e300815-5f4c-4e9e-8cbf-5d3ad359947f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3" b="20861"/>
          <a:stretch/>
        </p:blipFill>
        <p:spPr bwMode="auto">
          <a:xfrm>
            <a:off x="399896" y="2708920"/>
            <a:ext cx="4460136" cy="3649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Выноска-облако 2"/>
          <p:cNvSpPr/>
          <p:nvPr/>
        </p:nvSpPr>
        <p:spPr>
          <a:xfrm>
            <a:off x="4884347" y="3975297"/>
            <a:ext cx="3791599" cy="242558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Консультации</a:t>
            </a:r>
          </a:p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одителями.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8" descr="C:\Users\F1\Desktop\огород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4" t="27654" r="8933" b="9247"/>
          <a:stretch/>
        </p:blipFill>
        <p:spPr bwMode="auto">
          <a:xfrm>
            <a:off x="1333729" y="692696"/>
            <a:ext cx="2592469" cy="19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289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G:\1 млгр\неделя книги\DCIM\106_PANA\P106030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43" b="7312"/>
          <a:stretch/>
        </p:blipFill>
        <p:spPr bwMode="auto">
          <a:xfrm>
            <a:off x="66901" y="2482387"/>
            <a:ext cx="3147814" cy="43293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G:\1 млгр\неделя книги\DCIM\106_PANA\P106030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 t="4301" r="3262" b="14839"/>
          <a:stretch/>
        </p:blipFill>
        <p:spPr bwMode="auto">
          <a:xfrm>
            <a:off x="3015042" y="1467235"/>
            <a:ext cx="3050910" cy="39235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G:\1 млгр\неделя книги\DCIM\106_PANA\P106030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74" r="17742" b="13549"/>
          <a:stretch/>
        </p:blipFill>
        <p:spPr bwMode="auto">
          <a:xfrm>
            <a:off x="6084168" y="501530"/>
            <a:ext cx="2787392" cy="35799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F1\Desktop\огород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4" t="27654" r="8933" b="9247"/>
          <a:stretch/>
        </p:blipFill>
        <p:spPr bwMode="auto">
          <a:xfrm>
            <a:off x="6181629" y="4647058"/>
            <a:ext cx="2592469" cy="19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794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Users\F1\Desktop\kak-rastut-rasteniya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2352265" cy="3327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F1\Desktop\i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66629"/>
            <a:ext cx="3600400" cy="2874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F1\Desktop\84ef94d0d4e53296d4eeff2cf6e9743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341244"/>
            <a:ext cx="2304256" cy="3289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F1\Desktop\post-315614-0-10867100-149745690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434660"/>
            <a:ext cx="2280394" cy="3225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C:\Users\F1\Desktop\огород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4" t="27654" r="8933" b="9247"/>
          <a:stretch/>
        </p:blipFill>
        <p:spPr bwMode="auto">
          <a:xfrm>
            <a:off x="5868144" y="764704"/>
            <a:ext cx="2592469" cy="19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395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2996952"/>
            <a:ext cx="244827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12290" name="Picture 2" descr="C:\Users\F1\Desktop\загадка1 - откопировать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96952"/>
            <a:ext cx="2638890" cy="3518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F1\Desktop\700-nw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03" r="12175" b="5871"/>
          <a:stretch/>
        </p:blipFill>
        <p:spPr bwMode="auto">
          <a:xfrm>
            <a:off x="3124475" y="1163672"/>
            <a:ext cx="2895049" cy="366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F1\Desktop\im1008024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9" r="15272"/>
          <a:stretch/>
        </p:blipFill>
        <p:spPr bwMode="auto">
          <a:xfrm>
            <a:off x="6156176" y="260648"/>
            <a:ext cx="2821694" cy="4024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F1\Desktop\im98052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0" t="7259" r="8848" b="7861"/>
          <a:stretch/>
        </p:blipFill>
        <p:spPr bwMode="auto">
          <a:xfrm>
            <a:off x="5220072" y="5085184"/>
            <a:ext cx="2095741" cy="1430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F1\Desktop\31036.970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0" t="5591" r="3130" b="4995"/>
          <a:stretch/>
        </p:blipFill>
        <p:spPr bwMode="auto">
          <a:xfrm>
            <a:off x="999026" y="1151136"/>
            <a:ext cx="2035400" cy="1679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85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C:\Users\F1\Desktop\p1570213933x9678279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781706"/>
            <a:ext cx="4306078" cy="252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F1\Desktop\0cd7872ad0a757a2c53200536497b75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717" y="858518"/>
            <a:ext cx="4141558" cy="2771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F1\Desktop\8300938_w640_h640_cid16107_pid4433823-3c97203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1" t="1720" r="4341" b="2151"/>
          <a:stretch/>
        </p:blipFill>
        <p:spPr bwMode="auto">
          <a:xfrm>
            <a:off x="462549" y="3616426"/>
            <a:ext cx="2624336" cy="2690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C:\Users\аленушка\Desktop\огород\365161.jpg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76672"/>
            <a:ext cx="2520280" cy="27077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021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63688" y="404664"/>
            <a:ext cx="68407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Результаты  по проектной деятельности</a:t>
            </a:r>
            <a:endParaRPr lang="ru-RU" sz="4000" i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2870839"/>
              </p:ext>
            </p:extLst>
          </p:nvPr>
        </p:nvGraphicFramePr>
        <p:xfrm>
          <a:off x="3935818" y="2060848"/>
          <a:ext cx="4679950" cy="3673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1" name="Диаграмма" r:id="rId5" imgW="4276725" imgH="3267075" progId="Excel.Sheet.8">
                  <p:embed/>
                </p:oleObj>
              </mc:Choice>
              <mc:Fallback>
                <p:oleObj name="Диаграмма" r:id="rId5" imgW="4276725" imgH="3267075" progId="Excel.Sheet.8">
                  <p:embed/>
                  <p:pic>
                    <p:nvPicPr>
                      <p:cNvPr id="0" name="Объект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5818" y="2060848"/>
                        <a:ext cx="4679950" cy="3673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575557" y="1844824"/>
            <a:ext cx="2664295" cy="3636268"/>
          </a:xfrm>
          <a:prstGeom prst="roundRect">
            <a:avLst/>
          </a:prstGeom>
          <a:solidFill>
            <a:srgbClr val="FFFF99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 sz="1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Конечный результат: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/>
              </a:rPr>
              <a:t>В результате проделанной нами работы </a:t>
            </a:r>
            <a:r>
              <a:rPr lang="ru-RU" sz="1400" dirty="0" smtClean="0">
                <a:solidFill>
                  <a:schemeClr val="tx1"/>
                </a:solidFill>
                <a:latin typeface="Times New Roman"/>
              </a:rPr>
              <a:t>дети и родители получили положительные эмоции, хорошо шли на контакт с педагогами в сотрудничестве данного проекта, согласились с поставленными задачами и  дальше поддерживать </a:t>
            </a:r>
            <a:r>
              <a:rPr lang="ru-RU" sz="1400" dirty="0" smtClean="0">
                <a:solidFill>
                  <a:schemeClr val="tx1"/>
                </a:solidFill>
                <a:latin typeface="Times New Roman"/>
                <a:ea typeface="Times New Roman"/>
              </a:rPr>
              <a:t>интерес в создании огорода на окне.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92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F1\Desktop\работа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 rot="19530603">
            <a:off x="1421920" y="1499263"/>
            <a:ext cx="720229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b="1" dirty="0">
                <a:solidFill>
                  <a:srgbClr val="00B0F0"/>
                </a:solidFill>
                <a:latin typeface="Wooden Ship Decorated" pitchFamily="2" charset="0"/>
              </a:rPr>
              <a:t>Спасибо за внимание!!!</a:t>
            </a:r>
            <a:endParaRPr lang="ru-RU" sz="8000" dirty="0">
              <a:solidFill>
                <a:srgbClr val="00B0F0"/>
              </a:solidFill>
              <a:latin typeface="Wooden Ship Decorated" pitchFamily="2" charset="0"/>
            </a:endParaRPr>
          </a:p>
        </p:txBody>
      </p:sp>
      <p:pic>
        <p:nvPicPr>
          <p:cNvPr id="5" name="Picture 2" descr="2768615_detail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06" t="1575" r="20657" b="2910"/>
          <a:stretch>
            <a:fillRect/>
          </a:stretch>
        </p:blipFill>
        <p:spPr bwMode="auto">
          <a:xfrm>
            <a:off x="0" y="1384938"/>
            <a:ext cx="2339752" cy="5061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C:\Users\F1\Desktop\огород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4" t="27654" r="8933" b="9247"/>
          <a:stretch/>
        </p:blipFill>
        <p:spPr bwMode="auto">
          <a:xfrm>
            <a:off x="5023065" y="4396014"/>
            <a:ext cx="2592469" cy="19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647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</TotalTime>
  <Words>674</Words>
  <Application>Microsoft Office PowerPoint</Application>
  <PresentationFormat>Экран (4:3)</PresentationFormat>
  <Paragraphs>126</Paragraphs>
  <Slides>30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Тема Office</vt:lpstr>
      <vt:lpstr>Диаграмма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F1</dc:creator>
  <cp:lastModifiedBy>F1</cp:lastModifiedBy>
  <cp:revision>64</cp:revision>
  <dcterms:created xsi:type="dcterms:W3CDTF">2022-04-04T15:41:31Z</dcterms:created>
  <dcterms:modified xsi:type="dcterms:W3CDTF">2022-09-10T16:31:09Z</dcterms:modified>
</cp:coreProperties>
</file>