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5" r:id="rId8"/>
    <p:sldId id="262" r:id="rId9"/>
    <p:sldId id="264" r:id="rId10"/>
    <p:sldId id="270" r:id="rId11"/>
    <p:sldId id="266" r:id="rId12"/>
    <p:sldId id="268" r:id="rId13"/>
    <p:sldId id="272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4CB59-9357-4847-8F28-183E033AE06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F73A4-9F27-4CAB-9DA3-46BB824EB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14790686_223-p-fon-dlya-broshyuri-247.jpg"/>
          <p:cNvPicPr>
            <a:picLocks noChangeAspect="1"/>
          </p:cNvPicPr>
          <p:nvPr/>
        </p:nvPicPr>
        <p:blipFill>
          <a:blip r:embed="rId2"/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71472" y="357166"/>
            <a:ext cx="7715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№ 257» 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(МБДОУ «Детский сад № 257»)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Нижний Новгород.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2071678"/>
            <a:ext cx="79296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тему: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«Речевое развитие детей младшего дошкольного возраста посредством театрализованной деятельности» 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868" y="4929199"/>
            <a:ext cx="53578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: воспитатель</a:t>
            </a:r>
          </a:p>
          <a:p>
            <a:r>
              <a:rPr lang="ru-RU" sz="2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Зеленкина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Владимировна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1613713397_80-p-klipart-foni-dlya-prezentatsii-8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928926" y="35716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0" y="1000108"/>
            <a:ext cx="79296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Monotype Corsiva" pitchFamily="66" charset="0"/>
              </a:rPr>
              <a:t>«</a:t>
            </a:r>
            <a:r>
              <a:rPr lang="ru-RU" sz="3200" b="1" dirty="0" smtClean="0">
                <a:solidFill>
                  <a:srgbClr val="002060"/>
                </a:solidFill>
                <a:latin typeface="Monotype Corsiva" pitchFamily="66" charset="0"/>
              </a:rPr>
              <a:t>Сказка входит в жизнь ребенка  с самого раннего возраста , сопровождает его на протяжении  всего дошкольного детства и остается с ним на всю жизнь.</a:t>
            </a:r>
          </a:p>
          <a:p>
            <a:r>
              <a:rPr lang="ru-RU" sz="3200" b="1" dirty="0" smtClean="0">
                <a:solidFill>
                  <a:srgbClr val="002060"/>
                </a:solidFill>
                <a:latin typeface="Monotype Corsiva" pitchFamily="66" charset="0"/>
              </a:rPr>
              <a:t>Со сказкой  начинается его знакомство с  миром человеческих   взаимоотношений  и со всем окружающим в целом..»</a:t>
            </a:r>
          </a:p>
          <a:p>
            <a:r>
              <a:rPr lang="ru-RU" sz="3200" b="1" dirty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Monotype Corsiva" pitchFamily="66" charset="0"/>
              </a:rPr>
              <a:t>                                                   В.А. Сухомлинский</a:t>
            </a:r>
            <a:endParaRPr lang="ru-RU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71472" y="500042"/>
            <a:ext cx="82153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7030A0"/>
                </a:solidFill>
                <a:latin typeface="Monotype Corsiva" pitchFamily="66" charset="0"/>
                <a:cs typeface="Times New Roman" panose="02020603050405020304" pitchFamily="18" charset="0"/>
              </a:rPr>
              <a:t>Цель :</a:t>
            </a:r>
            <a:r>
              <a:rPr lang="ru-RU" sz="2800" b="1" i="1" dirty="0" smtClean="0">
                <a:solidFill>
                  <a:srgbClr val="002060"/>
                </a:solidFill>
                <a:latin typeface="Monotype Corsiva" pitchFamily="66" charset="0"/>
                <a:cs typeface="Times New Roman" panose="02020603050405020304" pitchFamily="18" charset="0"/>
              </a:rPr>
              <a:t> развитие речи детей младшего дошкольного возраста посредством театрализованной деятельности</a:t>
            </a:r>
            <a:endParaRPr lang="ru-RU" sz="28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500034" y="1643050"/>
            <a:ext cx="828680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 typeface="Arial" pitchFamily="34" charset="0"/>
              <a:buChar char="•"/>
            </a:pP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умение  использовать дружелюбный тон, речевые   формы     вежливого обращения со взрослыми и сверстниками;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умение понимать  обращенную речь с опорой и без опоры на наглядность;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развивать умение  отвечать на вопросы, используя форму простого предложения или высказывания;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умение использовать в речи  правильное сочетание  прилагательных  и существительных в роде, падеже;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обогащать словарь детей  за счет расширения представлений  о людях, предметах, объектах природы, их действиях, особенностях;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речевого творчества, звуковой и интонационной культуры речи.</a:t>
            </a:r>
          </a:p>
          <a:p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8596" y="357166"/>
            <a:ext cx="828680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на коробках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диалогической и монологической речи у дошкольников, желания драматизировать знакомые русские народные сказки, интонационно передавая характер героев.</a:t>
            </a:r>
          </a:p>
          <a:p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IMG_20221011_141536.jpg"/>
          <p:cNvPicPr>
            <a:picLocks noChangeAspect="1"/>
          </p:cNvPicPr>
          <p:nvPr/>
        </p:nvPicPr>
        <p:blipFill>
          <a:blip r:embed="rId3" cstate="print"/>
          <a:srcRect t="17500" b="12500"/>
          <a:stretch>
            <a:fillRect/>
          </a:stretch>
        </p:blipFill>
        <p:spPr>
          <a:xfrm>
            <a:off x="357158" y="2000240"/>
            <a:ext cx="3429024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_20221011_1531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2000240"/>
            <a:ext cx="4214810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221011_141710.jpg"/>
          <p:cNvPicPr>
            <a:picLocks noChangeAspect="1"/>
          </p:cNvPicPr>
          <p:nvPr/>
        </p:nvPicPr>
        <p:blipFill>
          <a:blip r:embed="rId5" cstate="print"/>
          <a:srcRect t="10526" r="3846"/>
          <a:stretch>
            <a:fillRect/>
          </a:stretch>
        </p:blipFill>
        <p:spPr>
          <a:xfrm>
            <a:off x="1643042" y="4071918"/>
            <a:ext cx="4097179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14282" y="4357694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Monotype Corsiva" pitchFamily="66" charset="0"/>
              </a:rPr>
              <a:t>«Репка»</a:t>
            </a:r>
            <a:endParaRPr lang="ru-RU" sz="3200" b="1" i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43570" y="5143512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Monotype Corsiva" pitchFamily="66" charset="0"/>
              </a:rPr>
              <a:t>«Три  медведя»</a:t>
            </a:r>
            <a:endParaRPr lang="ru-RU" sz="3200" b="1" i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85720" y="214290"/>
            <a:ext cx="81439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 вязаный  пальчиковый « Лисичка со скалочкой»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умения пересказывать знакомые русские народные сказки, интонационно передавая характер героев; развивать мелкую моторику руки</a:t>
            </a:r>
          </a:p>
        </p:txBody>
      </p:sp>
      <p:pic>
        <p:nvPicPr>
          <p:cNvPr id="6" name="Рисунок 5" descr="IMG_20221011_142446.jpg"/>
          <p:cNvPicPr>
            <a:picLocks noChangeAspect="1"/>
          </p:cNvPicPr>
          <p:nvPr/>
        </p:nvPicPr>
        <p:blipFill>
          <a:blip r:embed="rId3" cstate="print"/>
          <a:srcRect t="16162" r="6059"/>
          <a:stretch>
            <a:fillRect/>
          </a:stretch>
        </p:blipFill>
        <p:spPr>
          <a:xfrm>
            <a:off x="357158" y="1785926"/>
            <a:ext cx="4143404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21011_1552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3214686"/>
            <a:ext cx="4095747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5724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 на дисках « Репка»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умения драматизировать знакомые русские народные сказки, интонационно передавая характер героев</a:t>
            </a:r>
          </a:p>
        </p:txBody>
      </p:sp>
      <p:pic>
        <p:nvPicPr>
          <p:cNvPr id="6" name="Рисунок 5" descr="IMG_20221011_142015.jpg"/>
          <p:cNvPicPr>
            <a:picLocks noChangeAspect="1"/>
          </p:cNvPicPr>
          <p:nvPr/>
        </p:nvPicPr>
        <p:blipFill>
          <a:blip r:embed="rId3" cstate="print"/>
          <a:srcRect t="14035" b="13450"/>
          <a:stretch>
            <a:fillRect/>
          </a:stretch>
        </p:blipFill>
        <p:spPr>
          <a:xfrm>
            <a:off x="357158" y="1714488"/>
            <a:ext cx="407196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21011_1523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3071810"/>
            <a:ext cx="3714744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21011_1524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43570" y="4500570"/>
            <a:ext cx="3214710" cy="2143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5724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Театральная  ширма – </a:t>
            </a:r>
            <a:r>
              <a:rPr lang="ru-RU" sz="24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тантамареска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« Колобок»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умения пересказывать знакомые русские народные сказки, предавая интонацию героев; способствовать развитию желания участвовать в драматизации знакомых сказок.</a:t>
            </a:r>
          </a:p>
        </p:txBody>
      </p:sp>
      <p:pic>
        <p:nvPicPr>
          <p:cNvPr id="6" name="Рисунок 5" descr="IMG_20221011_160353.jpg"/>
          <p:cNvPicPr>
            <a:picLocks noChangeAspect="1"/>
          </p:cNvPicPr>
          <p:nvPr/>
        </p:nvPicPr>
        <p:blipFill>
          <a:blip r:embed="rId3" cstate="print"/>
          <a:srcRect t="21429" r="8928" b="19047"/>
          <a:stretch>
            <a:fillRect/>
          </a:stretch>
        </p:blipFill>
        <p:spPr>
          <a:xfrm>
            <a:off x="357157" y="2071678"/>
            <a:ext cx="4703323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21011_160408.jpg"/>
          <p:cNvPicPr>
            <a:picLocks noChangeAspect="1"/>
          </p:cNvPicPr>
          <p:nvPr/>
        </p:nvPicPr>
        <p:blipFill>
          <a:blip r:embed="rId4" cstate="print"/>
          <a:srcRect t="10870"/>
          <a:stretch>
            <a:fillRect/>
          </a:stretch>
        </p:blipFill>
        <p:spPr>
          <a:xfrm>
            <a:off x="4786314" y="3500438"/>
            <a:ext cx="3643338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5724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Театры на фартуках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умения драматизировать знакомые русские народные сказки, интонационно передавая характер героев, движения.</a:t>
            </a:r>
          </a:p>
        </p:txBody>
      </p:sp>
      <p:pic>
        <p:nvPicPr>
          <p:cNvPr id="6" name="Рисунок 5" descr="detsad-34392-1522225100.jpg"/>
          <p:cNvPicPr>
            <a:picLocks noChangeAspect="1"/>
          </p:cNvPicPr>
          <p:nvPr/>
        </p:nvPicPr>
        <p:blipFill>
          <a:blip r:embed="rId3"/>
          <a:srcRect b="7236"/>
          <a:stretch>
            <a:fillRect/>
          </a:stretch>
        </p:blipFill>
        <p:spPr>
          <a:xfrm rot="16200000">
            <a:off x="750078" y="1750196"/>
            <a:ext cx="400050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etsad-386064-1509210939.jpg"/>
          <p:cNvPicPr>
            <a:picLocks noChangeAspect="1"/>
          </p:cNvPicPr>
          <p:nvPr/>
        </p:nvPicPr>
        <p:blipFill>
          <a:blip r:embed="rId4"/>
          <a:srcRect b="6383"/>
          <a:stretch>
            <a:fillRect/>
          </a:stretch>
        </p:blipFill>
        <p:spPr>
          <a:xfrm>
            <a:off x="4286248" y="2928934"/>
            <a:ext cx="4000528" cy="3658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571604" y="6143644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«Теремок»</a:t>
            </a:r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4857752" y="6334780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«Репка»</a:t>
            </a:r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5724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Театральная  ширма – передвижка « Деревня и лес»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речевого творчества (сочинение  сказок и рассказов с последующей драматизацией), умения пересказывать знакомые русские народные сказки.</a:t>
            </a:r>
          </a:p>
        </p:txBody>
      </p:sp>
      <p:pic>
        <p:nvPicPr>
          <p:cNvPr id="7" name="Рисунок 6" descr="IMG_20221011_1407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643050"/>
            <a:ext cx="4071934" cy="3053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21011_141221.jpg"/>
          <p:cNvPicPr>
            <a:picLocks noChangeAspect="1"/>
          </p:cNvPicPr>
          <p:nvPr/>
        </p:nvPicPr>
        <p:blipFill>
          <a:blip r:embed="rId4" cstate="print"/>
          <a:srcRect b="14666"/>
          <a:stretch>
            <a:fillRect/>
          </a:stretch>
        </p:blipFill>
        <p:spPr>
          <a:xfrm>
            <a:off x="4786314" y="1714488"/>
            <a:ext cx="400052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21011_1521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714728"/>
            <a:ext cx="3857652" cy="2928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85720" y="357166"/>
            <a:ext cx="835824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на  перчатках  «Теремок»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развитие умения  драматизировать знакомые сказки, предавая интонацию героев; способствовать развитию речевого творчества</a:t>
            </a:r>
          </a:p>
        </p:txBody>
      </p:sp>
      <p:pic>
        <p:nvPicPr>
          <p:cNvPr id="9" name="Рисунок 8" descr="2KPIBVY-Am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571612"/>
            <a:ext cx="4143404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7E9I2PMj4c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4810" y="2928934"/>
            <a:ext cx="4190997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5724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на пенечках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умения разыгрывать знакомые русские народные сказки, предавая интонацию героев; способствовать развитию желания придумывать свои сказки. </a:t>
            </a:r>
          </a:p>
        </p:txBody>
      </p:sp>
      <p:pic>
        <p:nvPicPr>
          <p:cNvPr id="6" name="Рисунок 5" descr="IMG_20221011_1413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714488"/>
            <a:ext cx="4286248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21011_1546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3357562"/>
            <a:ext cx="4286247" cy="3214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75724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Театры  «Любимые  мультфильмы»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способствовать развитию желания обыгрывать сюжеты из знакомых мультфильмов, предавая интонацию героев; способствовать развитию речевого творчества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714488"/>
            <a:ext cx="50006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 вязаный   «</a:t>
            </a:r>
            <a:r>
              <a:rPr lang="ru-RU" sz="24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Лунтик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» 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( на палочках)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2786058"/>
            <a:ext cx="3857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Театр  вязаный « </a:t>
            </a:r>
            <a:r>
              <a:rPr lang="ru-RU" sz="24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Смешарики</a:t>
            </a:r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»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( на ладошке)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IMG_20221011_1406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500306"/>
            <a:ext cx="4572032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20221011_1400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482578"/>
            <a:ext cx="4357686" cy="310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57158" y="285728"/>
            <a:ext cx="85011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«Чемоданчик со сказками» 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Цель: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способствовать развитию желания драматизировать знакомые сказки, предавая интонацию героев; способствовать развитию речевого творчества</a:t>
            </a:r>
          </a:p>
        </p:txBody>
      </p:sp>
      <p:pic>
        <p:nvPicPr>
          <p:cNvPr id="6" name="Рисунок 5" descr="NKIAi_8UFEs.jpg"/>
          <p:cNvPicPr>
            <a:picLocks noChangeAspect="1"/>
          </p:cNvPicPr>
          <p:nvPr/>
        </p:nvPicPr>
        <p:blipFill>
          <a:blip r:embed="rId3"/>
          <a:srcRect t="10227"/>
          <a:stretch>
            <a:fillRect/>
          </a:stretch>
        </p:blipFill>
        <p:spPr>
          <a:xfrm>
            <a:off x="357158" y="1857364"/>
            <a:ext cx="3929090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_DBMKoWYYPU.jpg"/>
          <p:cNvPicPr>
            <a:picLocks noChangeAspect="1"/>
          </p:cNvPicPr>
          <p:nvPr/>
        </p:nvPicPr>
        <p:blipFill>
          <a:blip r:embed="rId4"/>
          <a:srcRect t="29167" b="6249"/>
          <a:stretch>
            <a:fillRect/>
          </a:stretch>
        </p:blipFill>
        <p:spPr>
          <a:xfrm>
            <a:off x="4143372" y="2881312"/>
            <a:ext cx="4286244" cy="3690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790686_223-p-fon-dlya-broshyuri-2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57224" y="2928934"/>
            <a:ext cx="78790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за внимание!</a:t>
            </a:r>
            <a:endParaRPr lang="ru-RU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Рисунок 4" descr="f48weHCSUrs.jpg"/>
          <p:cNvPicPr>
            <a:picLocks noChangeAspect="1"/>
          </p:cNvPicPr>
          <p:nvPr/>
        </p:nvPicPr>
        <p:blipFill>
          <a:blip r:embed="rId3"/>
          <a:srcRect t="30488" b="9146"/>
          <a:stretch>
            <a:fillRect/>
          </a:stretch>
        </p:blipFill>
        <p:spPr>
          <a:xfrm>
            <a:off x="5572132" y="285728"/>
            <a:ext cx="335758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21011_1534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3911206"/>
            <a:ext cx="3929058" cy="2946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482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ДС257</dc:creator>
  <cp:lastModifiedBy>ДС257</cp:lastModifiedBy>
  <cp:revision>326</cp:revision>
  <dcterms:created xsi:type="dcterms:W3CDTF">2022-10-12T05:34:23Z</dcterms:created>
  <dcterms:modified xsi:type="dcterms:W3CDTF">2022-10-19T08:27:31Z</dcterms:modified>
</cp:coreProperties>
</file>