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30" r:id="rId1"/>
  </p:sldMasterIdLst>
  <p:notesMasterIdLst>
    <p:notesMasterId r:id="rId24"/>
  </p:notesMasterIdLst>
  <p:sldIdLst>
    <p:sldId id="256" r:id="rId2"/>
    <p:sldId id="257" r:id="rId3"/>
    <p:sldId id="288" r:id="rId4"/>
    <p:sldId id="289" r:id="rId5"/>
    <p:sldId id="311" r:id="rId6"/>
    <p:sldId id="258" r:id="rId7"/>
    <p:sldId id="290" r:id="rId8"/>
    <p:sldId id="291" r:id="rId9"/>
    <p:sldId id="292" r:id="rId10"/>
    <p:sldId id="293" r:id="rId11"/>
    <p:sldId id="304" r:id="rId12"/>
    <p:sldId id="309" r:id="rId13"/>
    <p:sldId id="305" r:id="rId14"/>
    <p:sldId id="308" r:id="rId15"/>
    <p:sldId id="294" r:id="rId16"/>
    <p:sldId id="297" r:id="rId17"/>
    <p:sldId id="298" r:id="rId18"/>
    <p:sldId id="295" r:id="rId19"/>
    <p:sldId id="300" r:id="rId20"/>
    <p:sldId id="306" r:id="rId21"/>
    <p:sldId id="303" r:id="rId22"/>
    <p:sldId id="310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>
      <p:cViewPr varScale="1">
        <p:scale>
          <a:sx n="76" d="100"/>
          <a:sy n="76" d="100"/>
        </p:scale>
        <p:origin x="-96" y="-7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9E5D8F-1A37-42AD-87C5-C4E4046FCA72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46CF47-88D6-4201-B602-33AE788A46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5939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67520-3701-4F34-958C-98430D2CB831}" type="datetime1">
              <a:rPr lang="ru-RU" smtClean="0"/>
              <a:pPr/>
              <a:t>02.04.2020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BF89-8AB1-419C-9DD5-2AB1F05F60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3158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A88A6-2525-427E-B72E-92B3A9B70436}" type="datetime1">
              <a:rPr lang="ru-RU" smtClean="0"/>
              <a:pPr/>
              <a:t>02.04.2020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BF89-8AB1-419C-9DD5-2AB1F05F60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96572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275BD-6DAC-4C3C-BAA2-CFD7769F665D}" type="datetime1">
              <a:rPr lang="ru-RU" smtClean="0"/>
              <a:pPr/>
              <a:t>02.04.2020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BF89-8AB1-419C-9DD5-2AB1F05F60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7980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01460-F183-42D9-8677-8E0FC4B2E79C}" type="datetime1">
              <a:rPr lang="ru-RU" smtClean="0"/>
              <a:pPr/>
              <a:t>02.04.2020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BF89-8AB1-419C-9DD5-2AB1F05F60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3245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3519-A17B-4B90-95FA-E94EAD8CB974}" type="datetime1">
              <a:rPr lang="ru-RU" smtClean="0"/>
              <a:pPr/>
              <a:t>02.04.2020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BF89-8AB1-419C-9DD5-2AB1F05F60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24214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171C2-B9C5-43A4-B9C7-F90850777DEE}" type="datetime1">
              <a:rPr lang="ru-RU" smtClean="0"/>
              <a:pPr/>
              <a:t>02.04.2020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BF89-8AB1-419C-9DD5-2AB1F05F60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323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B0194-066C-4789-9841-180490331BA5}" type="datetime1">
              <a:rPr lang="ru-RU" smtClean="0"/>
              <a:pPr/>
              <a:t>02.04.2020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BF89-8AB1-419C-9DD5-2AB1F05F60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95996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79C5D-C764-4288-B2D7-A5BD6EA50343}" type="datetime1">
              <a:rPr lang="ru-RU" smtClean="0"/>
              <a:pPr/>
              <a:t>02.04.2020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BF89-8AB1-419C-9DD5-2AB1F05F60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15182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7D47B-BF89-4B11-8FE5-71800CB49E5A}" type="datetime1">
              <a:rPr lang="ru-RU" smtClean="0"/>
              <a:pPr/>
              <a:t>02.04.2020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BF89-8AB1-419C-9DD5-2AB1F05F60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17944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5F218-FF67-4ADF-BC81-CA97A1C8BC73}" type="datetime1">
              <a:rPr lang="ru-RU" smtClean="0"/>
              <a:pPr/>
              <a:t>02.04.2020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BF89-8AB1-419C-9DD5-2AB1F05F60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6934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EF603-E6DA-4C78-AED7-9276C8889283}" type="datetime1">
              <a:rPr lang="ru-RU" smtClean="0"/>
              <a:pPr/>
              <a:t>02.04.2020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BF89-8AB1-419C-9DD5-2AB1F05F60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77476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4A6FB-7097-4F0C-91D0-96FAC03F1FBA}" type="datetime1">
              <a:rPr lang="ru-RU" smtClean="0"/>
              <a:pPr/>
              <a:t>02.04.2020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EBF89-8AB1-419C-9DD5-2AB1F05F60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0533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1" r:id="rId1"/>
    <p:sldLayoutId id="2147483932" r:id="rId2"/>
    <p:sldLayoutId id="2147483933" r:id="rId3"/>
    <p:sldLayoutId id="2147483934" r:id="rId4"/>
    <p:sldLayoutId id="2147483935" r:id="rId5"/>
    <p:sldLayoutId id="2147483936" r:id="rId6"/>
    <p:sldLayoutId id="2147483937" r:id="rId7"/>
    <p:sldLayoutId id="2147483938" r:id="rId8"/>
    <p:sldLayoutId id="2147483939" r:id="rId9"/>
    <p:sldLayoutId id="2147483940" r:id="rId10"/>
    <p:sldLayoutId id="2147483941" r:id="rId11"/>
  </p:sldLayoutIdLst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2000">
              <a:schemeClr val="accent2">
                <a:lumMod val="0"/>
                <a:lumOff val="100000"/>
              </a:schemeClr>
            </a:gs>
            <a:gs pos="34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651001"/>
            <a:ext cx="9144000" cy="2520166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«Чипсы или шоколад. </a:t>
            </a:r>
            <a:b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выбрать?»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676400" y="243947"/>
            <a:ext cx="8991600" cy="68950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Муниципальное  бюджетное  общеобразовательное  учреждение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гимназия №2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524000" y="5810910"/>
            <a:ext cx="8991600" cy="68950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dirty="0" smtClean="0">
                <a:latin typeface="+mn-lt"/>
                <a:cs typeface="Times New Roman" panose="02020603050405020304" pitchFamily="18" charset="0"/>
              </a:rPr>
              <a:t>г.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Нелидово, 2020г.</a:t>
            </a:r>
            <a:endParaRPr lang="ru-RU" sz="2000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480121" y="4430051"/>
            <a:ext cx="3711879" cy="1144031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Выполнил: Лобачёв Максим, ученик 3-а класса</a:t>
            </a:r>
          </a:p>
          <a:p>
            <a:pPr algn="l"/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Руководитель: </a:t>
            </a: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Мазурова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М.А., учитель </a:t>
            </a:r>
            <a:r>
              <a:rPr lang="ru-RU" sz="2000" i="1" smtClean="0">
                <a:latin typeface="Times New Roman" pitchFamily="18" charset="0"/>
                <a:cs typeface="Times New Roman" pitchFamily="18" charset="0"/>
              </a:rPr>
              <a:t>начальных классов</a:t>
            </a: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1600200" y="2197101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Исследовательская работа</a:t>
            </a:r>
          </a:p>
          <a:p>
            <a:endParaRPr lang="ru-RU" sz="36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6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6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27449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45509" y="281139"/>
            <a:ext cx="10820400" cy="5205260"/>
          </a:xfrm>
        </p:spPr>
        <p:txBody>
          <a:bodyPr anchor="t">
            <a:noAutofit/>
          </a:bodyPr>
          <a:lstStyle/>
          <a:p>
            <a:pPr algn="l" fontAlgn="base"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0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уроках окружающего мира мы много говорим о том, какие продукты считаются полезными для здоровья, а какие вредными. Но есть ещё одна категория продуктов – это вкусные продукты. Многие ребята берут с собой в школу еду для перекуса и совсем не задумываются о том, как можно с помощью продуктов навредить себе или поддержать свой организм во время учёбы. Я решил на примере двух вкусных продуктов провести исследование и разобраться, насколько полезны или вредны эти продукты. Это чипсы и шоколад.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исследования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изучить вопрос о положительных и отрицательных воздействиях чипсов и шоколада на организм человека и на этой основе сделать выводы в пользу употребления одного из  этих продуктов. 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438" name="Picture 6" descr="https://fb.ru/misc/i/gallery/50320/22489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3990" y="4644930"/>
            <a:ext cx="3024929" cy="1970339"/>
          </a:xfrm>
          <a:prstGeom prst="rect">
            <a:avLst/>
          </a:prstGeom>
          <a:noFill/>
        </p:spPr>
      </p:pic>
      <p:pic>
        <p:nvPicPr>
          <p:cNvPr id="18440" name="Picture 8" descr="https://mistersnacks.com/wp-content/uploads/sites/13/2018/04/Research-Says-Your-Customers-Crave-Crunchy-Snacks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9954" y="4657847"/>
            <a:ext cx="2886965" cy="19621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036929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89685" y="302359"/>
            <a:ext cx="982774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исследования</a:t>
            </a:r>
            <a:r>
              <a:rPr lang="ru-RU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000" u="sng" dirty="0" smtClean="0"/>
          </a:p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уточнить вредность вкусных и любимых школьниками продуктов; 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выяснить, что знают о пользе и вреде чипсов и шоколада мои одноклассники (провести анкетирование); 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собрать информацию о влиянии шоколада и чипсов на здоровье человека;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изучить состав шоколада и чипсов;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 итогам исследования сделать выводы о полезности данных продуктов.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исследования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чипсы и шоколад. 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исследования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факты, подтверждающие пользу и вред чипсов и шоколада. 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исследования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анализ источников по теме, анкетирование участников исследования, систематизация материалов. 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для перекуса в школе подойдут оба продукта.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929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651805" y="411572"/>
            <a:ext cx="10020822" cy="5878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400" b="1" u="sng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Анкетирование:</a:t>
            </a:r>
          </a:p>
          <a:p>
            <a:pPr marL="0" marR="0" lvl="0" indent="0" algn="l" defTabSz="914400" rtl="0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Любите ли вы шоколад? Чипсы?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 часто вы употребляете шоколад и чипсы?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 вы думаете, полезны ли эти продукты для организма или нет? 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 вы знаете о пользе или вреде этих продуктов?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Хотите ли вы узнать, насколько полезен шоколад для организма человека? А чипсы?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796" name="AutoShape 4" descr="https://linkoz.ru/wp-content/uploads/anspress-uploads/7f0b7bbffc830c3284195949876f9b6bb5b06456_15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798" name="AutoShape 6" descr="https://linkoz.ru/wp-content/uploads/anspress-uploads/7f0b7bbffc830c3284195949876f9b6bb5b06456_15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3800" name="Picture 8" descr="https://jloog.com/images/problem-clipart-kid-question-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67403" y="588142"/>
            <a:ext cx="2424180" cy="36682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4994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AutoShape 4" descr="https://linkoz.ru/wp-content/uploads/anspress-uploads/7f0b7bbffc830c3284195949876f9b6bb5b06456_15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798" name="AutoShape 6" descr="https://linkoz.ru/wp-content/uploads/anspress-uploads/7f0b7bbffc830c3284195949876f9b6bb5b06456_15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3800" name="Picture 8" descr="https://jloog.com/images/problem-clipart-kid-question-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67820" y="1076657"/>
            <a:ext cx="2424180" cy="3668224"/>
          </a:xfrm>
          <a:prstGeom prst="rect">
            <a:avLst/>
          </a:prstGeom>
          <a:noFill/>
        </p:spPr>
      </p:pic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388307" y="822379"/>
            <a:ext cx="9219156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Результаты  анкетирования были такие:</a:t>
            </a:r>
            <a:endParaRPr kumimoji="0" lang="ru-RU" sz="24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85%  ребят ответили, что любят и чипсы и шоколад, 15%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не очень;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60%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моих одноклассников  употребляют эти продукты хотя бы раз в неделю, 40%   – чаще.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50% ребят не 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достаточно хорошо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знают о пользе и вреде этих продуктов. Поэтому многие ответили, что хотели бы узнать о них побольше.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994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9644" y="190423"/>
            <a:ext cx="2555687" cy="15973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http://moneyinc.com/wp-content/uploads/2017/07/Chocolate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42501" y="726509"/>
            <a:ext cx="2754936" cy="15840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 descr="C:\Users\FFF8522\Desktop\чипсы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91569" y="3281819"/>
            <a:ext cx="2551464" cy="16943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C:\Users\FFF8522\Desktop\сыр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34976" y="5016772"/>
            <a:ext cx="1576476" cy="18412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482" name="Picture 2" descr="https://kot-pes.com/wp-content/uploads/2019/05/post_5cc983b27d38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64298" y="606158"/>
            <a:ext cx="2830882" cy="18865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484" name="Picture 4" descr="https://rskrf.ru/upload/iblock/d47/d47187a577042a2e4f7b6315fa8b6f4a.jpg"/>
          <p:cNvPicPr>
            <a:picLocks noChangeAspect="1" noChangeArrowheads="1"/>
          </p:cNvPicPr>
          <p:nvPr/>
        </p:nvPicPr>
        <p:blipFill>
          <a:blip r:embed="rId8" cstate="print"/>
          <a:srcRect l="31739" t="1534" r="27787" b="1208"/>
          <a:stretch>
            <a:fillRect/>
          </a:stretch>
        </p:blipFill>
        <p:spPr bwMode="auto">
          <a:xfrm>
            <a:off x="9498340" y="2824619"/>
            <a:ext cx="1678488" cy="40333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362" name="Picture 2" descr="https://www.psychologies.co.uk/sites/default/files/styles/psy2_page_header/public/field/image/42-24229453_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46323" y="2535087"/>
            <a:ext cx="4546948" cy="22734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64994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Шоколад, орехи, специ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87220" y="185860"/>
            <a:ext cx="3483590" cy="23223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3" name="Picture 7" descr="http://bigslide.ru/images/29/28947/960/img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319" y="3526190"/>
            <a:ext cx="3548536" cy="26614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1" name="Picture 5" descr="Какао (какао-бобы). Описание, состав, противопоказания и пол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2707" y="327039"/>
            <a:ext cx="2617939" cy="26179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4571999" y="2634159"/>
            <a:ext cx="6532606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Шоколад в переводе с латинского языка означает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пища богов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Черный, молочный, белый, пористый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—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все это говорится про любимое лакомство взрослых и детей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—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шоколаде. Он известен во всем мире уже сотни лет, из индейского напитка он превратился в изысканный десерт, который и по сей день является одним из наиболее ценимых лакомств.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Родиной шоколада является Центральная и Южная Америка.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Шоколад появился еще более трех тысяч лет назад. Возник он на территории современной Мексики, в племенах индейцев. Рецепт приготовления хранился в строгом секрете под страхом смерти. И только когда европейцы вторглись на территорию племен и разгромили их цивилизацию, они смогли узнать рецепт шоколада.  Так об этом напитке и узнали европейцы. С момента его открытия и по 19-й век лакомство употребляли исключительно в жидком виде. Причем его не могли себе позволить все, кто захочет. Его могли употреблять только богатые слои населения. И только 200 лет назад один швейцарец нашел способ преобразить жидкий напиток из какао-зерен в твердую массу. Еще  позднее в  горячий шоколад  стали  класть молоко  и  другие  пищевые  добавки,  и  тогда кондитеры начали  создавать  рецепты  конфет, тортов  и  пирожных,  содержащих  шоколад. Так и появилось всеми любимые лакомства, которые дошли до наших дней.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994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pngimg.com/uploads/potato_chips/potato_chips_PNG6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22514" y="3559806"/>
            <a:ext cx="4860098" cy="3092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6" name="Picture 4" descr="https://avatars.mds.yandex.net/get-zen_doc/175604/pub_5c361ca11db07f00abad6ae7_5c3620a24bb55f00aa45d60c/scale_1200"/>
          <p:cNvPicPr>
            <a:picLocks noChangeAspect="1" noChangeArrowheads="1"/>
          </p:cNvPicPr>
          <p:nvPr/>
        </p:nvPicPr>
        <p:blipFill>
          <a:blip r:embed="rId4" cstate="print"/>
          <a:srcRect l="16626" r="15602"/>
          <a:stretch>
            <a:fillRect/>
          </a:stretch>
        </p:blipFill>
        <p:spPr bwMode="auto">
          <a:xfrm rot="20639059">
            <a:off x="7158789" y="2197964"/>
            <a:ext cx="1842229" cy="27182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8" name="Picture 6" descr="https://main-cdn.goods.ru/hlr-system/1515700/100023540217b0.jpg"/>
          <p:cNvPicPr>
            <a:picLocks noChangeAspect="1" noChangeArrowheads="1"/>
          </p:cNvPicPr>
          <p:nvPr/>
        </p:nvPicPr>
        <p:blipFill>
          <a:blip r:embed="rId5" cstate="print"/>
          <a:srcRect l="10675" r="9039"/>
          <a:stretch>
            <a:fillRect/>
          </a:stretch>
        </p:blipFill>
        <p:spPr bwMode="auto">
          <a:xfrm rot="1496133">
            <a:off x="9251306" y="3529998"/>
            <a:ext cx="1926007" cy="28017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385894" y="245741"/>
            <a:ext cx="5972961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Чипсы были изобретены совершенно случайно. В 1853 году американский бизнесмен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Корнелиус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Вандербильт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решил отобедать в ресторане нью-йоркского отеля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Moon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Lake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House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Он заказал картофель фри, готовить который для важного гостя взялся шеф-повар Джордж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Крам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Привередливый миллионер трижды отсылал на кухню официанта с уже готовыми порциями картофеля: по его мнению, корнеплод всякий раз был нарезан недостаточно тонко. И тогда Джордж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Крам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не привыкший к тому, что клиенты жалуются на его стряпню, не выдержал и решил проучить капризного гостя. Повар нарезал картофель тончайшими пластинками и обжарил в масле до хрустящей корочки, посыпал солью и подал в зал.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Крам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был уверен, что клиент устроит скандал, однако новое блюдо очень понравилось  миллионеру и он стал часто наведываться в ресторан. Вскоре блюдо распробовали другие посетители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—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чипсы стали фирменным блюдом заведения. В нашей стране чипсы появились в 1963 году и назывались они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Картофель московский хрустящий в ломтиках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Чипсы именно так и переводятся:  ломтики, кусочки.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1747" name="AutoShape 3" descr="https://goods.kaypu.com/photo/56798fdcd84b5d6d69cf483c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749" name="AutoShape 5" descr="https://goods.kaypu.com/photo/56798fdcd84b5d6d69cf483c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1751" name="Picture 7" descr="https://goods.kaypu.com/photo/56798fdcd84b5d6d69cf483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185944" y="454105"/>
            <a:ext cx="1963025" cy="2621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64994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video-time.ru/upload/video/images/small/99/f0/99f0f0eccde79ad4f77181b31c9a979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37560" y="230658"/>
            <a:ext cx="2738626" cy="15404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906615" y="864230"/>
            <a:ext cx="4471792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sng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 шоколада:</a:t>
            </a:r>
            <a:endParaRPr kumimoji="0" lang="ru-RU" sz="32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сахар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какао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молоко сухое цельное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сыворотка сухая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орех фундук или арахис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лецитин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6281633" y="886721"/>
            <a:ext cx="4722312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3200" b="1" i="0" u="sng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 чипсов:</a:t>
            </a:r>
            <a:endParaRPr kumimoji="0" lang="ru-RU" sz="32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картофель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масло растительное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соль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лактоза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 621 (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глютамат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натрия)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 330 (лимонная кислота)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ароматические вещества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фосфат натрия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акриламид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4" name="Picture 6" descr="https://img.livestrong.com/default/clsd/getty/9e06796a790d4b59a9851f749d80733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97573" y="4324864"/>
            <a:ext cx="2803735" cy="20004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64994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фотки\P_20200122_140914.jpg"/>
          <p:cNvPicPr>
            <a:picLocks noChangeAspect="1" noChangeArrowheads="1"/>
          </p:cNvPicPr>
          <p:nvPr/>
        </p:nvPicPr>
        <p:blipFill>
          <a:blip r:embed="rId3" cstate="print"/>
          <a:srcRect r="19507"/>
          <a:stretch>
            <a:fillRect/>
          </a:stretch>
        </p:blipFill>
        <p:spPr bwMode="auto">
          <a:xfrm>
            <a:off x="318952" y="468768"/>
            <a:ext cx="5542496" cy="34428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G:\фотки\P_20200122_140838.jpg"/>
          <p:cNvPicPr>
            <a:picLocks noChangeAspect="1" noChangeArrowheads="1"/>
          </p:cNvPicPr>
          <p:nvPr/>
        </p:nvPicPr>
        <p:blipFill>
          <a:blip r:embed="rId4" cstate="print"/>
          <a:srcRect t="3391" b="34788"/>
          <a:stretch>
            <a:fillRect/>
          </a:stretch>
        </p:blipFill>
        <p:spPr bwMode="auto">
          <a:xfrm>
            <a:off x="6795530" y="1267597"/>
            <a:ext cx="4165599" cy="51504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609600" y="4142603"/>
            <a:ext cx="5321300" cy="16485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Изучаем состав чипсов и шоколада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994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фотки\P_20200122_141244.jpg"/>
          <p:cNvPicPr>
            <a:picLocks noChangeAspect="1" noChangeArrowheads="1"/>
          </p:cNvPicPr>
          <p:nvPr/>
        </p:nvPicPr>
        <p:blipFill>
          <a:blip r:embed="rId3" cstate="print"/>
          <a:srcRect l="8601" r="14246"/>
          <a:stretch>
            <a:fillRect/>
          </a:stretch>
        </p:blipFill>
        <p:spPr bwMode="auto">
          <a:xfrm>
            <a:off x="7202466" y="953923"/>
            <a:ext cx="4455820" cy="28876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 descr="G:\фотки\P_20200122_141226.jpg"/>
          <p:cNvPicPr>
            <a:picLocks noChangeAspect="1" noChangeArrowheads="1"/>
          </p:cNvPicPr>
          <p:nvPr/>
        </p:nvPicPr>
        <p:blipFill>
          <a:blip r:embed="rId4" cstate="print"/>
          <a:srcRect l="3336" r="21122"/>
          <a:stretch>
            <a:fillRect/>
          </a:stretch>
        </p:blipFill>
        <p:spPr bwMode="auto">
          <a:xfrm>
            <a:off x="327455" y="1535242"/>
            <a:ext cx="3994025" cy="26435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4133137" y="1543973"/>
            <a:ext cx="3451654" cy="21747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Опыты с чипсами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92680" y="4534422"/>
            <a:ext cx="6851736" cy="1114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Опыт на наличие в чипсах жира</a:t>
            </a:r>
            <a:endParaRPr lang="ru-RU" sz="32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994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46913" y="1443766"/>
            <a:ext cx="3451654" cy="21747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Опыты с чипсами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1" name="Picture 1" descr="F:\фотки\P_20200122_1431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251" y="1816274"/>
            <a:ext cx="4552478" cy="22762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482" name="Picture 2" descr="C:\Users\FFF8522\Desktop\DSCN85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44611" y="982372"/>
            <a:ext cx="3326938" cy="24954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7653403" y="3732756"/>
            <a:ext cx="4764066" cy="1114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Опыт на горючесть</a:t>
            </a:r>
            <a:endParaRPr lang="ru-RU" sz="32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4308954"/>
            <a:ext cx="5482224" cy="1114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Опыт на наличие в чипсах крахмала</a:t>
            </a:r>
            <a:endParaRPr lang="ru-RU" sz="32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994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412908" y="987047"/>
            <a:ext cx="10404389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3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Выводы </a:t>
            </a:r>
            <a:r>
              <a:rPr kumimoji="0" lang="ru-RU" sz="28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проведения опытов: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457200" algn="l"/>
              </a:tabLst>
            </a:pP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чипсах очень много жира;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457200" algn="l"/>
              </a:tabLst>
            </a:pPr>
            <a:r>
              <a:rPr kumimoji="0" lang="ru-RU" sz="28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чипсы</a:t>
            </a:r>
            <a:r>
              <a:rPr kumimoji="0" lang="ru-RU" sz="2800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хорошо горят;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457200" algn="l"/>
              </a:tabLst>
            </a:pP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чипсах мало крахмала, значит они сделаны не из натурального картофеля.</a:t>
            </a:r>
            <a:endParaRPr kumimoji="0" lang="ru-RU" sz="280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230" name="AutoShape 14" descr="https://svgsilh.com/svg/662218-ff5722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32" name="AutoShape 16" descr="https://svgsilh.com/svg/662218-ff5722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4994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300174" y="172736"/>
            <a:ext cx="10404389" cy="6498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Вред чипсов:</a:t>
            </a:r>
            <a:endParaRPr kumimoji="0" lang="ru-RU" sz="20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Е621 (</a:t>
            </a: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глютамат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натрия)-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усилитель вкуса и аромата, может вызвать аллергию,  астму, нарушение сердечной деятельности, головную боль, сонливость и слабость.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 330 (лимонная кислота)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запрещена в Европе и Америке, так как может вызвать злокачественную опухоль, в России разрешена.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Фосфат натрия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грозит развитием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остеопороза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замедлением роста костей у детей.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Лактоза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молочный сахар, очень сладкий. Лактоза добавляется практически во все и чипсы. Если у вас после употребления  данных продуктов бывает тошнота, спазмы, вздутие живота -  знайте, что причиной тому может быть непереносимость лактозы.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Ароматизаторы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представляют собой стопроцентную химию.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Кроме того, в чипсах очень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много соли.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Об этом нужно помнить  гипертоникам, людям, страдающим заболеваниями почек. Соль задерживает воду в организме, что способствует к увеличению объема крови и повышению артериального давления.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230" name="AutoShape 14" descr="https://svgsilh.com/svg/662218-ff5722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32" name="AutoShape 16" descr="https://svgsilh.com/svg/662218-ff5722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4994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708115" y="784449"/>
            <a:ext cx="10688878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Вред шоколада:</a:t>
            </a:r>
            <a:r>
              <a:rPr kumimoji="0" lang="ru-RU" sz="2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Это – наркотик (содержится кофеин, который вызывает привыкание);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Вызывает аллергию;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Нужно ограниченное потребление пожилым;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Вызывает ожирение;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 Способствует развитию кариеса;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6. Не рекомендуется детям до 5 лет;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7. При переедании вызывает тошноту, изжогу, боль в желудке;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8. У некоторых людей может вызывает сильную головную боль.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994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5" name="Picture 5" descr="https://static3.depositphotos.com/1003580/183/i/950/depositphotos_1834407-stock-photo-very-cute-kid-with-chocolate.jpg"/>
          <p:cNvPicPr>
            <a:picLocks noChangeAspect="1" noChangeArrowheads="1"/>
          </p:cNvPicPr>
          <p:nvPr/>
        </p:nvPicPr>
        <p:blipFill>
          <a:blip r:embed="rId3" cstate="print"/>
          <a:srcRect l="13070" t="2408"/>
          <a:stretch>
            <a:fillRect/>
          </a:stretch>
        </p:blipFill>
        <p:spPr bwMode="auto">
          <a:xfrm>
            <a:off x="8367386" y="2035479"/>
            <a:ext cx="3511578" cy="26179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551145" y="212158"/>
            <a:ext cx="7966553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Полезные свойства шоколада: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Какао и шоколад богаты необходимыми для организма минералами, включая магний, калий, железо. Шоколад богат и витаминами. 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Укрепляет  сердечно - сосудистую систему. Спасает от инфаркта и инсульта.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Шоколад способен на короткое время улучшать умственные способности.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 С помощью шоколада можно предотвратить слабоумие в старческом возрасте.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994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701458" y="623200"/>
            <a:ext cx="10321446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</a:t>
            </a: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Интересные факты о шоколаде: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Английская шоколадная фабрика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Cadbury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1842 году выпустила первую шоколадную плитку в мире.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Время произрастания какао-деревьев может достигать 200 лет, но период плодоношения составляет всего лишь 25 лет. 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Каждое какао-дерево производит около 2,5 тысяч бобов. Должно пройти около четырёх-пяти лет, чтобы появились первые бобы.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создания одного килограмма шоколада требуется около 900 какао-бобов.   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Какао-бобы в природе классифицируются на 300 вкусовых качеств и 400 ароматов.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Один кусочек шоколадной плитки дает человеку энергии, которой хватит для перемещения на 50 метров.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994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s://thenypost.files.wordpress.com/2017/08/170809-japan-kit-kat-obsession-01.jpg?quality=90&amp;amp;strip=all&amp;amp;w=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1493" y="761492"/>
            <a:ext cx="4961548" cy="33068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512327" y="285724"/>
            <a:ext cx="6350696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Необычную символику нашли жители Японии в названии шоколада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Кит Кат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В этой стране оно созвучно с японским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киттокацу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что значит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обязательно победить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Именно по этой причине японцы употребляют шоколад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Кит Кат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перед важным делом. Предположение, что шоколад приносит больше пользы, чем вреда подтвердилось, просто нужно знать меру и стараться употреблять качественный шоколад.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6" name="Picture 6" descr="https://avatars.mds.yandex.net/get-pdb/1709021/91867f0b-94ee-47db-91fd-ec1a59f6d77e/s12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784118">
            <a:off x="4033376" y="4841942"/>
            <a:ext cx="1589805" cy="816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6" descr="https://avatars.mds.yandex.net/get-pdb/1709021/91867f0b-94ee-47db-91fd-ec1a59f6d77e/s12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784118">
            <a:off x="2793302" y="4841941"/>
            <a:ext cx="1589805" cy="816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6" descr="https://avatars.mds.yandex.net/get-pdb/1709021/91867f0b-94ee-47db-91fd-ec1a59f6d77e/s12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784118">
            <a:off x="5010408" y="4992254"/>
            <a:ext cx="1589805" cy="816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6" descr="https://avatars.mds.yandex.net/get-pdb/1709021/91867f0b-94ee-47db-91fd-ec1a59f6d77e/s12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784118">
            <a:off x="6225435" y="4929624"/>
            <a:ext cx="1589805" cy="816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6" descr="https://avatars.mds.yandex.net/get-pdb/1709021/91867f0b-94ee-47db-91fd-ec1a59f6d77e/s12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784118">
            <a:off x="1665960" y="4879519"/>
            <a:ext cx="1589805" cy="816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64994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9" name="Picture 5" descr="https://xenomorph.ru/uploads/posts/2019-10/1570173628_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81370" y="197880"/>
            <a:ext cx="2943616" cy="19624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1015285" y="422536"/>
            <a:ext cx="801665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32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Как отличить настоящий шоколад: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На упаковке должен стоять ГОСТ;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Искать на упаковке 3 компонента: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какао-тертое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какао-порошок и какао-масло, если есть другие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шоколад не настоящий;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Сахар, эмульгатор, лецитин,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ароматизатор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и добавка Е 322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не портят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настоящий шоколад;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Шоколад должен таять во рту.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7107" name="Picture 3" descr="https://cdn2en.mundo.com/fotos/201706/el-chocolate-y-la-leche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014" y="4983253"/>
            <a:ext cx="2379944" cy="15850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7111" name="Picture 7" descr="http://pngimg.com/uploads/chocolate/chocolate_PNG3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95588" y="3738710"/>
            <a:ext cx="2855710" cy="26057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64994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1015285" y="2392304"/>
            <a:ext cx="801665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32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63046" y="370094"/>
            <a:ext cx="11073009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Вывод:</a:t>
            </a:r>
            <a:r>
              <a:rPr kumimoji="0" lang="ru-RU" sz="2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употребление шоколада не только не навредит здоровью, но и поможет справиться со стрессом, повысит умственные способности, улучшит память, настроение. Поэтому для перекуса в школу я буду брать с собой шоколадку и охотно делиться ею со своими друзьями. А вот от чипсов лучше вообще отказаться, ведь мы не враги своему здоровью.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8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Гипотеза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 том, что два эти продукта подойдут для школьного перекуса, подтвердилась частично.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9" name="Picture 5" descr="https://thumbs.dreamstime.com/b/boy-biting-bar-chocolate-193805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6692" y="3890154"/>
            <a:ext cx="3980190" cy="2651802"/>
          </a:xfrm>
          <a:prstGeom prst="rect">
            <a:avLst/>
          </a:prstGeom>
          <a:noFill/>
        </p:spPr>
      </p:pic>
      <p:pic>
        <p:nvPicPr>
          <p:cNvPr id="1033" name="Picture 9" descr="https://img-lib.med-tutorial.ru/3544087610/i_03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41501" y="4057109"/>
            <a:ext cx="2299353" cy="21482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4994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avatars.mds.yandex.net/get-zen_doc/1352765/pub_5c1b4153863c0600ac86b908_5c1b44574af69000a9c4926c/scale_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1097" y="395416"/>
            <a:ext cx="3410466" cy="2273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462" name="Picture 6" descr="https://www.thesun.co.uk/wp-content/uploads/2018/11/NINTCHDBPICT000449389091.jpg?strip=all&amp;amp;quality=100&amp;amp;w=1200&amp;amp;h=800&amp;amp;crop=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11951" y="3093929"/>
            <a:ext cx="2990998" cy="3514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464" name="Picture 8" descr="https://zdorovyemalisha.ru/wp-content/uploads/2017/09/Untitled-13-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35078" y="876933"/>
            <a:ext cx="2297283" cy="1666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460" name="Picture 4" descr="https://www.gastronom.ru/binfiles/images/20161110/b63658c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5494" y="2136858"/>
            <a:ext cx="4358761" cy="24048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 descr="https://qph.fs.quoracdn.net/main-qimg-d857c4437948c9a140e600fd8c4b84f0-c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55894" y="4117338"/>
            <a:ext cx="1863036" cy="22075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64994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alphaModFix amt="42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-25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972" t="7407" r="10695" b="5185"/>
          <a:stretch/>
        </p:blipFill>
        <p:spPr>
          <a:xfrm>
            <a:off x="1828799" y="660400"/>
            <a:ext cx="8331200" cy="5994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30569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1058</TotalTime>
  <Words>1233</Words>
  <Application>Microsoft Office PowerPoint</Application>
  <PresentationFormat>Произвольный</PresentationFormat>
  <Paragraphs>101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«Чипсы или шоколад.  Что выбрать?»</vt:lpstr>
      <vt:lpstr>       Введение         На уроках окружающего мира мы много говорим о том, какие продукты считаются полезными для здоровья, а какие вредными. Но есть ещё одна категория продуктов – это вкусные продукты. Многие ребята берут с собой в школу еду для перекуса и совсем не задумываются о том, как можно с помощью продуктов навредить себе или поддержать свой организм во время учёбы. Я решил на примере двух вкусных продуктов провести исследование и разобраться, насколько полезны или вредны эти продукты. Это чипсы и шоколад. Цель исследования: изучить вопрос о положительных и отрицательных воздействиях чипсов и шоколада на организм человека и на этой основе сделать выводы в пользу употребления одного из  этих продуктов. 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Company>дом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«КАУЧУК»</dc:title>
  <dc:creator>Оберюхтина Вероника Анатольевна</dc:creator>
  <cp:lastModifiedBy>Computer</cp:lastModifiedBy>
  <cp:revision>117</cp:revision>
  <dcterms:created xsi:type="dcterms:W3CDTF">2018-10-22T17:44:54Z</dcterms:created>
  <dcterms:modified xsi:type="dcterms:W3CDTF">2020-04-02T14:58:28Z</dcterms:modified>
</cp:coreProperties>
</file>