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21"/>
  </p:notes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3C015D-5DED-4B0C-8429-60884D7DBB4F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1E34B2-54C9-47EC-9D9B-2A2D329248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43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74B9DA-6C66-48BE-9799-76720CD7851E}" type="slidenum">
              <a:rPr lang="ru-RU"/>
              <a:pPr/>
              <a:t>2</a:t>
            </a:fld>
            <a:endParaRPr lang="ru-RU"/>
          </a:p>
        </p:txBody>
      </p:sp>
      <p:sp>
        <p:nvSpPr>
          <p:cNvPr id="36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872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B0DB0A-F3D6-4B80-AB87-010A443ABFA9}" type="slidenum">
              <a:rPr lang="ru-RU"/>
              <a:pPr/>
              <a:t>3</a:t>
            </a:fld>
            <a:endParaRPr lang="ru-RU"/>
          </a:p>
        </p:txBody>
      </p:sp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659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624845-7831-4539-9B01-9F218A30B24A}" type="slidenum">
              <a:rPr lang="ru-RU"/>
              <a:pPr/>
              <a:t>4</a:t>
            </a:fld>
            <a:endParaRPr lang="ru-RU"/>
          </a:p>
        </p:txBody>
      </p:sp>
      <p:sp>
        <p:nvSpPr>
          <p:cNvPr id="37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314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5EC289-1CA5-4C3C-A5B3-F092F1DB91F5}" type="slidenum">
              <a:rPr lang="ru-RU"/>
              <a:pPr/>
              <a:t>5</a:t>
            </a:fld>
            <a:endParaRPr lang="ru-RU"/>
          </a:p>
        </p:txBody>
      </p:sp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466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AB8A01-48A3-4647-913A-D7C048B2F261}" type="slidenum">
              <a:rPr lang="ru-RU"/>
              <a:pPr/>
              <a:t>6</a:t>
            </a:fld>
            <a:endParaRPr lang="ru-RU"/>
          </a:p>
        </p:txBody>
      </p:sp>
      <p:sp>
        <p:nvSpPr>
          <p:cNvPr id="377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7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61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7C8257-07F1-49F3-B1EF-4DCEAA94D05F}" type="slidenum">
              <a:rPr lang="ru-RU"/>
              <a:pPr/>
              <a:t>7</a:t>
            </a:fld>
            <a:endParaRPr lang="ru-RU"/>
          </a:p>
        </p:txBody>
      </p:sp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3704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EDE3A1-E831-4906-89B2-06873635E44B}" type="slidenum">
              <a:rPr lang="ru-RU"/>
              <a:pPr/>
              <a:t>8</a:t>
            </a:fld>
            <a:endParaRPr lang="ru-RU"/>
          </a:p>
        </p:txBody>
      </p:sp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157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8F945E-9C44-4957-BC1E-FBD1C7A8BE02}" type="slidenum">
              <a:rPr lang="ru-RU"/>
              <a:pPr/>
              <a:t>9</a:t>
            </a:fld>
            <a:endParaRPr lang="ru-RU"/>
          </a:p>
        </p:txBody>
      </p:sp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4876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30A857-E924-4090-A5E4-9AF4F4F4100C}" type="slidenum">
              <a:rPr lang="ru-RU"/>
              <a:pPr/>
              <a:t>10</a:t>
            </a:fld>
            <a:endParaRPr lang="ru-RU"/>
          </a:p>
        </p:txBody>
      </p:sp>
      <p:sp>
        <p:nvSpPr>
          <p:cNvPr id="381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8653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C8D503-52B2-4E50-BD46-F9B3FCFDB2DA}" type="slidenum">
              <a:rPr lang="ru-RU"/>
              <a:pPr/>
              <a:t>11</a:t>
            </a:fld>
            <a:endParaRPr lang="ru-RU"/>
          </a:p>
        </p:txBody>
      </p:sp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095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14185F-A497-45B1-A9F2-59F53101BBCC}" type="slidenum">
              <a:rPr lang="ru-RU"/>
              <a:pPr/>
              <a:t>12</a:t>
            </a:fld>
            <a:endParaRPr lang="ru-RU"/>
          </a:p>
        </p:txBody>
      </p:sp>
      <p:sp>
        <p:nvSpPr>
          <p:cNvPr id="384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0710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797C2F-D8A3-46F8-8DDA-0408C3903FAF}" type="slidenum">
              <a:rPr lang="ru-RU"/>
              <a:pPr/>
              <a:t>13</a:t>
            </a:fld>
            <a:endParaRPr lang="ru-RU"/>
          </a:p>
        </p:txBody>
      </p:sp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891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8B3ADE-243F-42E4-8D2D-63C78B05223A}" type="slidenum">
              <a:rPr lang="ru-RU"/>
              <a:pPr/>
              <a:t>14</a:t>
            </a:fld>
            <a:endParaRPr lang="ru-RU"/>
          </a:p>
        </p:txBody>
      </p:sp>
      <p:sp>
        <p:nvSpPr>
          <p:cNvPr id="386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5274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68EA34-0217-4326-9D08-8F5B11FBF71A}" type="slidenum">
              <a:rPr lang="ru-RU"/>
              <a:pPr/>
              <a:t>15</a:t>
            </a:fld>
            <a:endParaRPr lang="ru-RU"/>
          </a:p>
        </p:txBody>
      </p:sp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965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4D14D9-B01E-4F44-810F-288A4321310E}" type="slidenum">
              <a:rPr lang="ru-RU"/>
              <a:pPr/>
              <a:t>16</a:t>
            </a:fld>
            <a:endParaRPr lang="ru-RU"/>
          </a:p>
        </p:txBody>
      </p:sp>
      <p:sp>
        <p:nvSpPr>
          <p:cNvPr id="388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8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288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C7D977-C4B8-4BF9-A754-19B415270C27}" type="slidenum">
              <a:rPr lang="ru-RU"/>
              <a:pPr/>
              <a:t>17</a:t>
            </a:fld>
            <a:endParaRPr lang="ru-RU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362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ADBD34-9009-486D-AE83-58909ACEF584}" type="slidenum">
              <a:rPr lang="ru-RU"/>
              <a:pPr/>
              <a:t>18</a:t>
            </a:fld>
            <a:endParaRPr lang="ru-RU"/>
          </a:p>
        </p:txBody>
      </p:sp>
      <p:sp>
        <p:nvSpPr>
          <p:cNvPr id="392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03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6527AA-72D4-4BF4-A173-6117D4F7E06E}" type="slidenum">
              <a:rPr lang="ru-RU"/>
              <a:pPr/>
              <a:t>19</a:t>
            </a:fld>
            <a:endParaRPr lang="ru-RU"/>
          </a:p>
        </p:txBody>
      </p:sp>
      <p:sp>
        <p:nvSpPr>
          <p:cNvPr id="393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27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5E266BB-A328-4BE9-A0B4-A86BF77CBB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77724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3941763"/>
            <a:ext cx="77724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FB16F23-E8D3-4E0F-B716-20A82600EA0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05DE25E-1373-4F1F-98EB-42FD3D37CC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77724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914400" y="3941763"/>
            <a:ext cx="77724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7841773-3E8B-4CAA-B44B-3262F6C2E0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AF74108-E648-4F68-BBCC-0EA6377AC9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571242-2840-41F5-85B1-2965FE1C0486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0E28BC-35C2-4F7B-96E5-DF5DC662CA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703111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2"/>
                </a:solidFill>
              </a:rPr>
              <a:t/>
            </a:r>
            <a:br>
              <a:rPr lang="ru-RU" b="1" i="1" dirty="0" smtClean="0">
                <a:solidFill>
                  <a:schemeClr val="accent2"/>
                </a:solidFill>
              </a:rPr>
            </a:br>
            <a:r>
              <a:rPr lang="ru-RU" b="1" i="1" dirty="0" smtClean="0">
                <a:solidFill>
                  <a:schemeClr val="accent2"/>
                </a:solidFill>
              </a:rPr>
              <a:t>    </a:t>
            </a:r>
            <a:r>
              <a:rPr lang="ru-RU" sz="4000" b="1" i="1" dirty="0" smtClean="0">
                <a:solidFill>
                  <a:schemeClr val="accent2"/>
                </a:solidFill>
              </a:rPr>
              <a:t>Методика   организации </a:t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>   научно-исследовательской</a:t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>    деятельности учащихся</a:t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>                                      </a:t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4000" b="1" i="1" dirty="0">
                <a:solidFill>
                  <a:schemeClr val="accent2"/>
                </a:solidFill>
              </a:rPr>
              <a:t> </a:t>
            </a:r>
            <a:r>
              <a:rPr lang="ru-RU" sz="4000" b="1" i="1" dirty="0" smtClean="0">
                <a:solidFill>
                  <a:schemeClr val="accent2"/>
                </a:solidFill>
              </a:rPr>
              <a:t>                         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русского языка и 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литературы   МАОУ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№65   Г. Тюмени                                                                           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Тулешова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Т. В.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6857998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7" descr="ED00019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99592" y="3058170"/>
            <a:ext cx="4027398" cy="2730498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7813"/>
            <a:ext cx="8075612" cy="990600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solidFill>
                  <a:schemeClr val="accent2"/>
                </a:solidFill>
                <a:latin typeface="Century Schoolbook" pitchFamily="18" charset="0"/>
              </a:rPr>
              <a:t>                             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Определение   </a:t>
            </a:r>
            <a:b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научно- исследовательской  </a:t>
            </a:r>
            <a:b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27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              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деятельности</a:t>
            </a:r>
            <a:endParaRPr lang="ru-RU" sz="27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20515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14488"/>
            <a:ext cx="8642350" cy="5143512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Научно-исследовательская работа является  одной из видов интеллектуальной  деятельности учащихся. Под исследовательской деятельностью понимается деятельность учащихся, связанная с решением учащимися творческой, исследовательской задачи с заранее неизвестным решением и предполагающая наличие основных этапов работы, характерных для исследований в науке.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Особое внимание в деятельности научно-исследовательской лаборатории уделяется учителю. </a:t>
            </a:r>
            <a:r>
              <a:rPr lang="ru-RU" altLang="ja-JP" sz="2000" dirty="0">
                <a:latin typeface="Times New Roman" pitchFamily="18" charset="0"/>
              </a:rPr>
              <a:t>При организации научно-исследовательской деятельности кардинально меняется функция педагога: он перестает быть основным источником информации для учеников и становится организатором их собственно познавательной деятельности. </a:t>
            </a:r>
            <a:r>
              <a:rPr lang="ru-RU" sz="2000" dirty="0">
                <a:latin typeface="Times New Roman" pitchFamily="18" charset="0"/>
              </a:rPr>
              <a:t>Главная функция современного учителя – управление процессом обучения, воспитания и развития личности ученика.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</a:t>
            </a:r>
          </a:p>
          <a:p>
            <a:pPr algn="just">
              <a:lnSpc>
                <a:spcPct val="80000"/>
              </a:lnSpc>
            </a:pPr>
            <a:endParaRPr lang="ru-RU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77813"/>
            <a:ext cx="8459787" cy="114300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Специфика научно-исследовательской </a:t>
            </a:r>
            <a:b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          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деятельности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234499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600200"/>
            <a:ext cx="8329642" cy="5257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</a:t>
            </a:r>
            <a:r>
              <a:rPr lang="ru-RU" sz="1800" dirty="0">
                <a:latin typeface="Times New Roman" pitchFamily="18" charset="0"/>
              </a:rPr>
              <a:t>Главная цель НИД – самореализация личности ученика на основе полученных исследовательских навыков. Под руководством научного руководителя(учителя)  происходит развитие личности ученика в 3 </a:t>
            </a:r>
            <a:r>
              <a:rPr lang="ru-RU" sz="1800" dirty="0" smtClean="0">
                <a:latin typeface="Times New Roman" pitchFamily="18" charset="0"/>
              </a:rPr>
              <a:t>направлениях:</a:t>
            </a:r>
            <a:endParaRPr lang="ru-RU" sz="1800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800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800" dirty="0"/>
          </a:p>
          <a:p>
            <a:pPr>
              <a:lnSpc>
                <a:spcPct val="80000"/>
              </a:lnSpc>
            </a:pPr>
            <a:endParaRPr lang="ru-RU" sz="3200" dirty="0"/>
          </a:p>
          <a:p>
            <a:pPr>
              <a:lnSpc>
                <a:spcPct val="80000"/>
              </a:lnSpc>
            </a:pPr>
            <a:endParaRPr lang="ru-RU" sz="3200" dirty="0"/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18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18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В ходе научно-исследовательской деятельности приобретаются и развиваются следующие качества ученика: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навык самостоятельной исследовательской деятельности;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навык работы с научно-познавательной литературой;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инициатива и творчество;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использование, расширение и углубление школьных знаний;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навык совместной работы со специалистами;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- самоутверждение учащихся в данной предметной области и  т.д. </a:t>
            </a:r>
          </a:p>
          <a:p>
            <a:pPr>
              <a:lnSpc>
                <a:spcPct val="80000"/>
              </a:lnSpc>
            </a:pPr>
            <a:endParaRPr lang="ru-RU" sz="1600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600" dirty="0"/>
          </a:p>
        </p:txBody>
      </p:sp>
      <p:sp>
        <p:nvSpPr>
          <p:cNvPr id="234503" name="Rectangle 7"/>
          <p:cNvSpPr>
            <a:spLocks noChangeArrowheads="1"/>
          </p:cNvSpPr>
          <p:nvPr/>
        </p:nvSpPr>
        <p:spPr bwMode="auto">
          <a:xfrm>
            <a:off x="3492500" y="2636838"/>
            <a:ext cx="2016125" cy="3603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</a:t>
            </a:r>
          </a:p>
        </p:txBody>
      </p:sp>
      <p:sp>
        <p:nvSpPr>
          <p:cNvPr id="234504" name="Rectangle 8"/>
          <p:cNvSpPr>
            <a:spLocks noChangeArrowheads="1"/>
          </p:cNvSpPr>
          <p:nvPr/>
        </p:nvSpPr>
        <p:spPr bwMode="auto">
          <a:xfrm>
            <a:off x="684213" y="3789363"/>
            <a:ext cx="2808287" cy="5762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самосовершенствование</a:t>
            </a:r>
          </a:p>
        </p:txBody>
      </p:sp>
      <p:sp>
        <p:nvSpPr>
          <p:cNvPr id="234505" name="Rectangle 9"/>
          <p:cNvSpPr>
            <a:spLocks noChangeArrowheads="1"/>
          </p:cNvSpPr>
          <p:nvPr/>
        </p:nvSpPr>
        <p:spPr bwMode="auto">
          <a:xfrm>
            <a:off x="3635375" y="3789363"/>
            <a:ext cx="2232025" cy="5762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самопознание</a:t>
            </a:r>
          </a:p>
        </p:txBody>
      </p:sp>
      <p:sp>
        <p:nvSpPr>
          <p:cNvPr id="234506" name="Rectangle 10"/>
          <p:cNvSpPr>
            <a:spLocks noChangeArrowheads="1"/>
          </p:cNvSpPr>
          <p:nvPr/>
        </p:nvSpPr>
        <p:spPr bwMode="auto">
          <a:xfrm>
            <a:off x="6156325" y="3789363"/>
            <a:ext cx="2376488" cy="5762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самовоспитание</a:t>
            </a:r>
          </a:p>
        </p:txBody>
      </p:sp>
      <p:sp>
        <p:nvSpPr>
          <p:cNvPr id="234512" name="Line 16"/>
          <p:cNvSpPr>
            <a:spLocks noChangeShapeType="1"/>
          </p:cNvSpPr>
          <p:nvPr/>
        </p:nvSpPr>
        <p:spPr bwMode="auto">
          <a:xfrm flipH="1">
            <a:off x="2411413" y="2997200"/>
            <a:ext cx="172878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4515" name="Line 19"/>
          <p:cNvSpPr>
            <a:spLocks noChangeShapeType="1"/>
          </p:cNvSpPr>
          <p:nvPr/>
        </p:nvSpPr>
        <p:spPr bwMode="auto">
          <a:xfrm>
            <a:off x="4787900" y="2997200"/>
            <a:ext cx="1584325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4518" name="Line 22"/>
          <p:cNvSpPr>
            <a:spLocks noChangeShapeType="1"/>
          </p:cNvSpPr>
          <p:nvPr/>
        </p:nvSpPr>
        <p:spPr bwMode="auto">
          <a:xfrm>
            <a:off x="4427538" y="29972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7813"/>
            <a:ext cx="8281987" cy="1143000"/>
          </a:xfrm>
        </p:spPr>
        <p:txBody>
          <a:bodyPr>
            <a:normAutofit/>
          </a:bodyPr>
          <a:lstStyle/>
          <a:p>
            <a:r>
              <a:rPr lang="ru-RU" sz="3800" dirty="0"/>
              <a:t>    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Выбор  темы  исследования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772400" cy="5257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                         </a:t>
            </a:r>
            <a:r>
              <a:rPr lang="ru-RU" sz="1800">
                <a:latin typeface="Times New Roman" pitchFamily="18" charset="0"/>
              </a:rPr>
              <a:t>Тема – ракурс, в котором рассматривается проблема. </a:t>
            </a:r>
          </a:p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                                                   </a:t>
            </a: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/>
          </a:p>
          <a:p>
            <a:pPr algn="just">
              <a:buFont typeface="Wingdings" pitchFamily="2" charset="2"/>
              <a:buNone/>
            </a:pPr>
            <a:r>
              <a:rPr lang="ru-RU" sz="1400"/>
              <a:t>                                             </a:t>
            </a: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240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ru-RU" sz="1400" b="1">
                <a:latin typeface="Times New Roman" pitchFamily="18" charset="0"/>
              </a:rPr>
              <a:t>                                                     Основные  критерии  выбора темы:</a:t>
            </a:r>
          </a:p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1. Тема должна представлять интерес для учащегося не только на данный момент, но имела бы непосредственное отношение к предварительно выбранной им будущей специальности;</a:t>
            </a:r>
          </a:p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2. Тема  интересна не только  ученику, но  и педагогу. Это происходит тогда, когда сам научный руководитель занят исследовательской работой и в рамках избранной им сферы выделяет требующую разработки область для изучения ее учеником. </a:t>
            </a:r>
          </a:p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3.Тема также должна быть реализуема в имеющихся условиях. Это значит, что по выбранной теме должны быть доступны оборудование и литература. </a:t>
            </a:r>
          </a:p>
          <a:p>
            <a:pPr algn="just"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</a:t>
            </a:r>
          </a:p>
        </p:txBody>
      </p:sp>
      <p:sp>
        <p:nvSpPr>
          <p:cNvPr id="118817" name="Rectangle 33"/>
          <p:cNvSpPr>
            <a:spLocks noChangeArrowheads="1"/>
          </p:cNvSpPr>
          <p:nvPr/>
        </p:nvSpPr>
        <p:spPr bwMode="auto">
          <a:xfrm>
            <a:off x="3419475" y="2060575"/>
            <a:ext cx="2592388" cy="431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Темы исследований</a:t>
            </a:r>
          </a:p>
        </p:txBody>
      </p:sp>
      <p:sp>
        <p:nvSpPr>
          <p:cNvPr id="118821" name="Rectangle 37"/>
          <p:cNvSpPr>
            <a:spLocks noChangeArrowheads="1"/>
          </p:cNvSpPr>
          <p:nvPr/>
        </p:nvSpPr>
        <p:spPr bwMode="auto">
          <a:xfrm>
            <a:off x="1258888" y="2852738"/>
            <a:ext cx="3024187" cy="431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теоретические</a:t>
            </a:r>
          </a:p>
        </p:txBody>
      </p:sp>
      <p:sp>
        <p:nvSpPr>
          <p:cNvPr id="118822" name="Rectangle 38"/>
          <p:cNvSpPr>
            <a:spLocks noChangeArrowheads="1"/>
          </p:cNvSpPr>
          <p:nvPr/>
        </p:nvSpPr>
        <p:spPr bwMode="auto">
          <a:xfrm>
            <a:off x="5724525" y="2924175"/>
            <a:ext cx="2808288" cy="431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эмпирические,</a:t>
            </a:r>
          </a:p>
        </p:txBody>
      </p:sp>
      <p:sp>
        <p:nvSpPr>
          <p:cNvPr id="118823" name="Rectangle 39"/>
          <p:cNvSpPr>
            <a:spLocks noChangeArrowheads="1"/>
          </p:cNvSpPr>
          <p:nvPr/>
        </p:nvSpPr>
        <p:spPr bwMode="auto">
          <a:xfrm>
            <a:off x="1187450" y="3573463"/>
            <a:ext cx="3240088" cy="719137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ориентированы на работу по изучению</a:t>
            </a:r>
          </a:p>
          <a:p>
            <a:pPr algn="ctr"/>
            <a:r>
              <a:rPr lang="ru-RU" sz="1400">
                <a:latin typeface="Times New Roman" pitchFamily="18" charset="0"/>
              </a:rPr>
              <a:t> и обобщению фактов, материалов, </a:t>
            </a:r>
          </a:p>
          <a:p>
            <a:pPr algn="ctr"/>
            <a:r>
              <a:rPr lang="ru-RU" sz="1400">
                <a:latin typeface="Times New Roman" pitchFamily="18" charset="0"/>
              </a:rPr>
              <a:t>содержащихся в различных источниках;</a:t>
            </a:r>
          </a:p>
        </p:txBody>
      </p:sp>
      <p:sp>
        <p:nvSpPr>
          <p:cNvPr id="118824" name="Rectangle 40"/>
          <p:cNvSpPr>
            <a:spLocks noChangeArrowheads="1"/>
          </p:cNvSpPr>
          <p:nvPr/>
        </p:nvSpPr>
        <p:spPr bwMode="auto">
          <a:xfrm>
            <a:off x="5651500" y="3573463"/>
            <a:ext cx="2881313" cy="719137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>
                <a:latin typeface="Times New Roman" pitchFamily="18" charset="0"/>
              </a:rPr>
              <a:t>проведение собственных </a:t>
            </a:r>
          </a:p>
          <a:p>
            <a:pPr algn="ctr"/>
            <a:r>
              <a:rPr lang="ru-RU" sz="1600">
                <a:latin typeface="Times New Roman" pitchFamily="18" charset="0"/>
              </a:rPr>
              <a:t>наблюдений и экспериментов</a:t>
            </a:r>
          </a:p>
        </p:txBody>
      </p:sp>
      <p:sp>
        <p:nvSpPr>
          <p:cNvPr id="118830" name="Line 46"/>
          <p:cNvSpPr>
            <a:spLocks noChangeShapeType="1"/>
          </p:cNvSpPr>
          <p:nvPr/>
        </p:nvSpPr>
        <p:spPr bwMode="auto">
          <a:xfrm flipH="1">
            <a:off x="2484438" y="2420938"/>
            <a:ext cx="7921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8831" name="Line 47"/>
          <p:cNvSpPr>
            <a:spLocks noChangeShapeType="1"/>
          </p:cNvSpPr>
          <p:nvPr/>
        </p:nvSpPr>
        <p:spPr bwMode="auto">
          <a:xfrm>
            <a:off x="6084888" y="2420938"/>
            <a:ext cx="93503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8832" name="Line 48"/>
          <p:cNvSpPr>
            <a:spLocks noChangeShapeType="1"/>
          </p:cNvSpPr>
          <p:nvPr/>
        </p:nvSpPr>
        <p:spPr bwMode="auto">
          <a:xfrm>
            <a:off x="2339975" y="32845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8834" name="Line 50"/>
          <p:cNvSpPr>
            <a:spLocks noChangeShapeType="1"/>
          </p:cNvSpPr>
          <p:nvPr/>
        </p:nvSpPr>
        <p:spPr bwMode="auto">
          <a:xfrm>
            <a:off x="7092950" y="3357563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77813"/>
            <a:ext cx="8353425" cy="1143000"/>
          </a:xfrm>
        </p:spPr>
        <p:txBody>
          <a:bodyPr>
            <a:normAutofit/>
          </a:bodyPr>
          <a:lstStyle/>
          <a:p>
            <a:r>
              <a:rPr lang="en-US" sz="5400" b="1" i="1" dirty="0">
                <a:solidFill>
                  <a:schemeClr val="accent2"/>
                </a:solidFill>
              </a:rPr>
              <a:t>    </a:t>
            </a:r>
            <a:r>
              <a:rPr lang="ru-RU" sz="5400" b="1" i="1" dirty="0">
                <a:solidFill>
                  <a:schemeClr val="accent2"/>
                </a:solidFill>
              </a:rPr>
              <a:t> </a:t>
            </a:r>
            <a:r>
              <a:rPr lang="ru-RU" sz="31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Формулировка  темы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57298"/>
            <a:ext cx="8277225" cy="5500703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          </a:t>
            </a:r>
            <a:endParaRPr lang="ru-RU" sz="2000" dirty="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                             </a:t>
            </a:r>
            <a:r>
              <a:rPr lang="ru-RU" sz="2000" b="1" dirty="0" smtClean="0">
                <a:latin typeface="Times New Roman" pitchFamily="18" charset="0"/>
              </a:rPr>
              <a:t>  </a:t>
            </a:r>
            <a:r>
              <a:rPr lang="ru-RU" sz="2000" b="1" dirty="0">
                <a:latin typeface="Times New Roman" pitchFamily="18" charset="0"/>
              </a:rPr>
              <a:t>Требованиях к формулировке темы: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1.Тема должна быть сформулирована по возможности лаконично, а используемые при ее формулировке понятия должны быть логически взаимосвязаны.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2. Тема должна быть понятна  не только учителю, но и  ученику.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</a:t>
            </a:r>
            <a:r>
              <a:rPr lang="ru-RU" sz="2000" dirty="0" smtClean="0">
                <a:latin typeface="Times New Roman" pitchFamily="18" charset="0"/>
              </a:rPr>
              <a:t>3.Формулировка </a:t>
            </a:r>
            <a:r>
              <a:rPr lang="ru-RU" sz="2000" dirty="0">
                <a:latin typeface="Times New Roman" pitchFamily="18" charset="0"/>
              </a:rPr>
              <a:t>темы отражает сосуществование в науке уже известного и ещё не исследованного, т.е. процесс развития научного познания. В конце работы тема может поменяться.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424862" cy="1143000"/>
          </a:xfrm>
        </p:spPr>
        <p:txBody>
          <a:bodyPr/>
          <a:lstStyle/>
          <a:p>
            <a:r>
              <a:rPr lang="ru-RU" sz="3200" b="1" i="1" dirty="0">
                <a:solidFill>
                  <a:schemeClr val="accent2"/>
                </a:solidFill>
                <a:latin typeface="Century Schoolbook" pitchFamily="18" charset="0"/>
              </a:rPr>
              <a:t>   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Обоснование актуальности темы</a:t>
            </a:r>
          </a:p>
        </p:txBody>
      </p:sp>
      <p:pic>
        <p:nvPicPr>
          <p:cNvPr id="120837" name="Picture 5" descr="кар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71550" y="1700213"/>
            <a:ext cx="2592388" cy="2160587"/>
          </a:xfrm>
          <a:noFill/>
          <a:ln/>
        </p:spPr>
      </p:pic>
      <p:sp>
        <p:nvSpPr>
          <p:cNvPr id="1208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914400" y="1500174"/>
            <a:ext cx="7772400" cy="5024451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Обосновать </a:t>
            </a:r>
            <a:r>
              <a:rPr lang="ru-RU" sz="2000" b="1" dirty="0">
                <a:latin typeface="Times New Roman" pitchFamily="18" charset="0"/>
              </a:rPr>
              <a:t>актуальность выбора темы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исследования – значит,  объяснить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необходимость изучения данной темы в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контексте общего процесса научного            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познания.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                                                 Главные правила</a:t>
            </a:r>
            <a:r>
              <a:rPr lang="ru-RU" sz="2000" dirty="0">
                <a:latin typeface="Times New Roman" pitchFamily="18" charset="0"/>
              </a:rPr>
              <a:t>: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1 Тема исследования выбирается с учетом ее актуальности в современной науке.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2.   Главную помощь при выборе оказывает  научный руководитель.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3  Показателем актуальности является наличие проблемы в данной области исследования. (Проблема- некая  противоречивая  ситуация, требующая  разрешения).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4. Освещение актуальности не должно быть многословным - одна страница.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77813"/>
            <a:ext cx="8353425" cy="1143000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chemeClr val="accent2"/>
                </a:solidFill>
              </a:rPr>
              <a:t/>
            </a:r>
            <a:br>
              <a:rPr lang="ru-RU" sz="4000" b="1" i="1" dirty="0">
                <a:solidFill>
                  <a:schemeClr val="accent2"/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>   </a:t>
            </a:r>
            <a:r>
              <a:rPr lang="ru-RU" sz="31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Изучение  </a:t>
            </a:r>
            <a:r>
              <a:rPr lang="ru-RU" sz="31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научной  литературы</a:t>
            </a:r>
            <a:br>
              <a:rPr lang="ru-RU" sz="31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endParaRPr lang="ru-RU" sz="31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5123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772400" cy="525780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200" dirty="0"/>
              <a:t>     </a:t>
            </a:r>
            <a:r>
              <a:rPr lang="ru-RU" sz="1800" dirty="0">
                <a:latin typeface="Times New Roman" pitchFamily="18" charset="0"/>
              </a:rPr>
              <a:t>Приступая  к проведению  научно- исследовательской работы, необходимо            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изучить научную литературу по данному вопросу.</a:t>
            </a:r>
            <a:r>
              <a:rPr lang="en-US" sz="1800" dirty="0">
                <a:latin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</a:rPr>
              <a:t>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Поначалу может сложиться впечатление, что</a:t>
            </a:r>
            <a:r>
              <a:rPr lang="en-US" sz="1800" dirty="0">
                <a:latin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</a:rPr>
              <a:t>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трудно найти  в большом количестве книг, газет и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журналов именно то, что надо по теме. Это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затруднение будет достаточно  легко преодолено,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если вы выберете верный метод ознакомления с                       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источниками.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      Работая с литературой по теме, учащийся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                                       должен владеть различными типами чтения,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предполагающими различную степень глубины проникновения в материал. </a:t>
            </a:r>
            <a:r>
              <a:rPr lang="ru-RU" sz="1800" b="1" dirty="0">
                <a:latin typeface="Times New Roman" pitchFamily="18" charset="0"/>
              </a:rPr>
              <a:t>Он должен различать</a:t>
            </a:r>
            <a:r>
              <a:rPr lang="ru-RU" sz="1800" dirty="0">
                <a:latin typeface="Times New Roman" pitchFamily="18" charset="0"/>
              </a:rPr>
              <a:t>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>
                <a:latin typeface="Times New Roman" pitchFamily="18" charset="0"/>
              </a:rPr>
              <a:t>     </a:t>
            </a:r>
            <a:r>
              <a:rPr lang="ru-RU" sz="1800" dirty="0">
                <a:latin typeface="Times New Roman" pitchFamily="18" charset="0"/>
              </a:rPr>
              <a:t>1.Просмотровое чтение.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2. Ознакомительное (выборочное) чтение.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3. Изучающее чтение.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Освоенный алгоритм работы позволит ученику в дальнейшем свободно ориентироваться в литературе по избранной для исследования теме.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   </a:t>
            </a:r>
          </a:p>
        </p:txBody>
      </p:sp>
      <p:pic>
        <p:nvPicPr>
          <p:cNvPr id="351236" name="Picture 4" descr="PE00014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2133600"/>
            <a:ext cx="2881312" cy="2160588"/>
          </a:xfrm>
          <a:prstGeom prst="rect">
            <a:avLst/>
          </a:prstGeom>
          <a:noFill/>
        </p:spPr>
      </p:pic>
      <p:sp>
        <p:nvSpPr>
          <p:cNvPr id="351237" name="Text Box 5"/>
          <p:cNvSpPr txBox="1">
            <a:spLocks noChangeArrowheads="1"/>
          </p:cNvSpPr>
          <p:nvPr/>
        </p:nvSpPr>
        <p:spPr bwMode="auto">
          <a:xfrm>
            <a:off x="950913" y="61849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51239" name="Text Box 7"/>
          <p:cNvSpPr txBox="1">
            <a:spLocks noChangeArrowheads="1"/>
          </p:cNvSpPr>
          <p:nvPr/>
        </p:nvSpPr>
        <p:spPr bwMode="auto">
          <a:xfrm>
            <a:off x="8224838" y="6586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>
                <a:solidFill>
                  <a:srgbClr val="0000FF"/>
                </a:solidFill>
                <a:latin typeface="Century Schoolbook" pitchFamily="18" charset="0"/>
              </a:rPr>
              <a:t>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Определение  гипотезы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1643050"/>
            <a:ext cx="7429552" cy="350046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Гипотеза (  </a:t>
            </a:r>
            <a:r>
              <a:rPr lang="ru-RU" sz="2000" dirty="0" err="1" smtClean="0">
                <a:latin typeface="Times New Roman" pitchFamily="18" charset="0"/>
              </a:rPr>
              <a:t>древнегреч</a:t>
            </a:r>
            <a:r>
              <a:rPr lang="ru-RU" sz="2000" dirty="0" smtClean="0">
                <a:latin typeface="Times New Roman" pitchFamily="18" charset="0"/>
              </a:rPr>
              <a:t>.) -это «основание,  предположение».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В современной научной  практике   гипотеза определяется как научно обоснованное  предположение об условиях решения проблемы.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Гипотеза должна </a:t>
            </a:r>
            <a:r>
              <a:rPr lang="ru-RU" sz="2000" b="1" dirty="0" smtClean="0">
                <a:latin typeface="Times New Roman" pitchFamily="18" charset="0"/>
              </a:rPr>
              <a:t>соответствовать ряду требований</a:t>
            </a:r>
            <a:r>
              <a:rPr lang="ru-RU" sz="2000" dirty="0" smtClean="0">
                <a:latin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 - быть проверяемой;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 - содержать предположение;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- быть логически непротиворечивой;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- соответствовать фактам.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</a:rPr>
              <a:t>                                       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6286520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</a:rPr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77813"/>
            <a:ext cx="8604250" cy="1143000"/>
          </a:xfrm>
        </p:spPr>
        <p:txBody>
          <a:bodyPr>
            <a:normAutofit/>
          </a:bodyPr>
          <a:lstStyle/>
          <a:p>
            <a:r>
              <a:rPr lang="ru-RU" sz="4400" b="1" i="1" dirty="0">
                <a:solidFill>
                  <a:schemeClr val="accent2"/>
                </a:solidFill>
              </a:rPr>
              <a:t> </a:t>
            </a:r>
            <a:r>
              <a:rPr lang="ru-RU" sz="4400" b="1" i="1" dirty="0" smtClean="0">
                <a:solidFill>
                  <a:schemeClr val="accent2"/>
                </a:solidFill>
              </a:rPr>
              <a:t>   </a:t>
            </a:r>
            <a:r>
              <a:rPr lang="ru-RU" sz="31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Цель </a:t>
            </a:r>
            <a:r>
              <a:rPr lang="ru-RU" sz="31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и задачи исследования</a:t>
            </a:r>
            <a:r>
              <a:rPr lang="ru-RU" sz="3100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600200"/>
            <a:ext cx="8147050" cy="5257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     </a:t>
            </a:r>
            <a:r>
              <a:rPr lang="ru-RU" sz="2000" b="1" dirty="0">
                <a:latin typeface="Times New Roman" pitchFamily="18" charset="0"/>
              </a:rPr>
              <a:t>Цель исследования</a:t>
            </a:r>
            <a:r>
              <a:rPr lang="ru-RU" sz="2000" dirty="0">
                <a:latin typeface="Times New Roman" pitchFamily="18" charset="0"/>
              </a:rPr>
              <a:t> – это конечный результат, которого хотел бы достичь исследователь при завершении своей работы. Формулировку цели исследования можно начинать с традиционно-принятых  слов: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выявить…;    установить….;  обосновать…;    уточнить…;  объяснить;  доказать;           разработать….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</a:t>
            </a:r>
            <a:r>
              <a:rPr lang="ru-RU" sz="2000" b="1" dirty="0">
                <a:latin typeface="Times New Roman" pitchFamily="18" charset="0"/>
              </a:rPr>
              <a:t>Задачи исследования</a:t>
            </a:r>
            <a:r>
              <a:rPr lang="ru-RU" sz="2000" dirty="0">
                <a:latin typeface="Times New Roman" pitchFamily="18" charset="0"/>
              </a:rPr>
              <a:t> – это выбор путей и средств, для достижения цели в соответствии с выдвинутой гипотезой. Формулировать задачи необходимо очень тщательно, так как описание их решения в дальнейшем составит содержание глав. Заголовки глав рождаются именно из формулировок задач. </a:t>
            </a:r>
          </a:p>
          <a:p>
            <a:pPr algn="just">
              <a:buFont typeface="Wingdings" pitchFamily="2" charset="2"/>
              <a:buNone/>
            </a:pPr>
            <a:endParaRPr lang="ru-RU" sz="2400" dirty="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7813"/>
            <a:ext cx="8820150" cy="114300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Классификация   задач исследования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grpSp>
        <p:nvGrpSpPr>
          <p:cNvPr id="2" name="Organization Chart 2"/>
          <p:cNvGrpSpPr>
            <a:grpSpLocks noChangeAspect="1"/>
          </p:cNvGrpSpPr>
          <p:nvPr/>
        </p:nvGrpSpPr>
        <p:grpSpPr bwMode="auto">
          <a:xfrm>
            <a:off x="898525" y="1204912"/>
            <a:ext cx="7704138" cy="2044700"/>
            <a:chOff x="566" y="1019"/>
            <a:chExt cx="2880" cy="720"/>
          </a:xfrm>
        </p:grpSpPr>
        <p:cxnSp>
          <p:nvCxnSpPr>
            <p:cNvPr id="1028" name="_s1028"/>
            <p:cNvCxnSpPr>
              <a:cxnSpLocks noChangeShapeType="1"/>
              <a:stCxn id="6" idx="0"/>
              <a:endCxn id="3" idx="2"/>
            </p:cNvCxnSpPr>
            <p:nvPr/>
          </p:nvCxnSpPr>
          <p:spPr bwMode="auto">
            <a:xfrm rot="5400000" flipH="1">
              <a:off x="2438" y="875"/>
              <a:ext cx="144" cy="1008"/>
            </a:xfrm>
            <a:prstGeom prst="bentConnector3">
              <a:avLst>
                <a:gd name="adj1" fmla="val 29509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9" name="_s1029"/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16200000">
              <a:off x="1935" y="1378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_s1030"/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1430" y="875"/>
              <a:ext cx="144" cy="1008"/>
            </a:xfrm>
            <a:prstGeom prst="bentConnector3">
              <a:avLst>
                <a:gd name="adj1" fmla="val 29509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031"/>
            <p:cNvSpPr>
              <a:spLocks noChangeArrowheads="1"/>
            </p:cNvSpPr>
            <p:nvPr/>
          </p:nvSpPr>
          <p:spPr bwMode="auto">
            <a:xfrm>
              <a:off x="1574" y="101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Степень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 сложности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экспериментальных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данных</a:t>
              </a:r>
            </a:p>
          </p:txBody>
        </p:sp>
        <p:sp>
          <p:nvSpPr>
            <p:cNvPr id="4" name="_s1032"/>
            <p:cNvSpPr>
              <a:spLocks noChangeArrowheads="1"/>
            </p:cNvSpPr>
            <p:nvPr/>
          </p:nvSpPr>
          <p:spPr bwMode="auto">
            <a:xfrm>
              <a:off x="566" y="1451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Практические</a:t>
              </a:r>
            </a:p>
          </p:txBody>
        </p:sp>
        <p:sp>
          <p:nvSpPr>
            <p:cNvPr id="5" name="_s1033"/>
            <p:cNvSpPr>
              <a:spLocks noChangeArrowheads="1"/>
            </p:cNvSpPr>
            <p:nvPr/>
          </p:nvSpPr>
          <p:spPr bwMode="auto">
            <a:xfrm>
              <a:off x="1574" y="1451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Собственно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 исследовательские</a:t>
              </a:r>
            </a:p>
          </p:txBody>
        </p:sp>
        <p:sp>
          <p:nvSpPr>
            <p:cNvPr id="6" name="_s1034"/>
            <p:cNvSpPr>
              <a:spLocks noChangeArrowheads="1"/>
            </p:cNvSpPr>
            <p:nvPr/>
          </p:nvSpPr>
          <p:spPr bwMode="auto">
            <a:xfrm>
              <a:off x="2582" y="1451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Научные</a:t>
              </a:r>
            </a:p>
          </p:txBody>
        </p:sp>
      </p:grpSp>
      <p:sp>
        <p:nvSpPr>
          <p:cNvPr id="819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3810000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/>
              <a:t>.</a:t>
            </a: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684213" y="3644900"/>
            <a:ext cx="2303462" cy="2881313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1400">
              <a:latin typeface="Times New Roman" pitchFamily="18" charset="0"/>
            </a:endParaRP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Служат для иллюстрации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какого-либо  явления. В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этом случае  изменяется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какой-либо  параметр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(например, температура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воздуха,) и исследуется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 связанное с этим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параметром  изменение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( понижение температуры,).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Результат стабилен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400">
                <a:latin typeface="Times New Roman" pitchFamily="18" charset="0"/>
              </a:rPr>
              <a:t>и не требует анализа</a:t>
            </a:r>
            <a:r>
              <a:rPr lang="ru-RU">
                <a:latin typeface="Arial" charset="0"/>
              </a:rPr>
              <a:t>. </a:t>
            </a:r>
          </a:p>
          <a:p>
            <a:pPr algn="just"/>
            <a:endParaRPr lang="ru-RU">
              <a:latin typeface="Arial" charset="0"/>
            </a:endParaRP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3635375" y="3716338"/>
            <a:ext cx="2232025" cy="2808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6372225" y="3716338"/>
            <a:ext cx="2303463" cy="273685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Эти задачи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 неприменимы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в образовательном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процессе,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так как данные задачи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решают ученые, </a:t>
            </a:r>
          </a:p>
          <a:p>
            <a:pPr algn="just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1600">
                <a:latin typeface="Times New Roman" pitchFamily="18" charset="0"/>
              </a:rPr>
              <a:t>делая великие открытия</a:t>
            </a:r>
            <a:r>
              <a:rPr lang="ru-RU">
                <a:latin typeface="Arial" charset="0"/>
              </a:rPr>
              <a:t>.</a:t>
            </a:r>
          </a:p>
          <a:p>
            <a:pPr algn="just"/>
            <a:endParaRPr lang="ru-RU">
              <a:latin typeface="Arial" charset="0"/>
            </a:endParaRPr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3635375" y="3789363"/>
            <a:ext cx="2089150" cy="26447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</a:rPr>
              <a:t>Применяются в школах. В них исследуемая </a:t>
            </a:r>
          </a:p>
          <a:p>
            <a:r>
              <a:rPr lang="ru-RU" sz="1400">
                <a:latin typeface="Times New Roman" pitchFamily="18" charset="0"/>
              </a:rPr>
              <a:t>величина зависит  от</a:t>
            </a:r>
          </a:p>
          <a:p>
            <a:r>
              <a:rPr lang="ru-RU" sz="1400">
                <a:latin typeface="Times New Roman" pitchFamily="18" charset="0"/>
              </a:rPr>
              <a:t> нескольких несложных факторов  (например, </a:t>
            </a:r>
          </a:p>
          <a:p>
            <a:r>
              <a:rPr lang="ru-RU" sz="1400">
                <a:latin typeface="Times New Roman" pitchFamily="18" charset="0"/>
              </a:rPr>
              <a:t>загрязненность местности  зависит от расстояния до трубы завода и метеоусловий, рост  растения зависит от  температуры воздуха и полива  и т.д. ).</a:t>
            </a:r>
          </a:p>
        </p:txBody>
      </p:sp>
      <p:sp>
        <p:nvSpPr>
          <p:cNvPr id="8224" name="Line 32"/>
          <p:cNvSpPr>
            <a:spLocks noChangeShapeType="1"/>
          </p:cNvSpPr>
          <p:nvPr/>
        </p:nvSpPr>
        <p:spPr bwMode="auto">
          <a:xfrm>
            <a:off x="7451725" y="35004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25" name="Line 33"/>
          <p:cNvSpPr>
            <a:spLocks noChangeShapeType="1"/>
          </p:cNvSpPr>
          <p:nvPr/>
        </p:nvSpPr>
        <p:spPr bwMode="auto">
          <a:xfrm>
            <a:off x="4643438" y="35004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>
            <a:off x="2051050" y="35004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Методы  исследования</a:t>
            </a:r>
          </a:p>
        </p:txBody>
      </p:sp>
      <p:grpSp>
        <p:nvGrpSpPr>
          <p:cNvPr id="2" name="Organization Chart 2"/>
          <p:cNvGrpSpPr>
            <a:grpSpLocks noChangeAspect="1"/>
          </p:cNvGrpSpPr>
          <p:nvPr/>
        </p:nvGrpSpPr>
        <p:grpSpPr bwMode="auto">
          <a:xfrm>
            <a:off x="1150938" y="1628775"/>
            <a:ext cx="7993062" cy="1728788"/>
            <a:chOff x="3070" y="1001"/>
            <a:chExt cx="2880" cy="720"/>
          </a:xfrm>
        </p:grpSpPr>
        <p:cxnSp>
          <p:nvCxnSpPr>
            <p:cNvPr id="2052" name="_s2052"/>
            <p:cNvCxnSpPr>
              <a:cxnSpLocks noChangeShapeType="1"/>
              <a:stCxn id="6" idx="0"/>
              <a:endCxn id="3" idx="2"/>
            </p:cNvCxnSpPr>
            <p:nvPr/>
          </p:nvCxnSpPr>
          <p:spPr bwMode="auto">
            <a:xfrm rot="5400000" flipH="1">
              <a:off x="4942" y="857"/>
              <a:ext cx="144" cy="1008"/>
            </a:xfrm>
            <a:prstGeom prst="bentConnector3">
              <a:avLst>
                <a:gd name="adj1" fmla="val 33181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3" name="_s2053"/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16200000">
              <a:off x="4439" y="1360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4" name="_s2054"/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3934" y="857"/>
              <a:ext cx="144" cy="1008"/>
            </a:xfrm>
            <a:prstGeom prst="bentConnector3">
              <a:avLst>
                <a:gd name="adj1" fmla="val 33181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2055"/>
            <p:cNvSpPr>
              <a:spLocks noChangeArrowheads="1"/>
            </p:cNvSpPr>
            <p:nvPr/>
          </p:nvSpPr>
          <p:spPr bwMode="auto">
            <a:xfrm>
              <a:off x="4078" y="1001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5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Методы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5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исследования</a:t>
              </a:r>
            </a:p>
          </p:txBody>
        </p:sp>
        <p:sp>
          <p:nvSpPr>
            <p:cNvPr id="4" name="_s2056"/>
            <p:cNvSpPr>
              <a:spLocks noChangeArrowheads="1"/>
            </p:cNvSpPr>
            <p:nvPr/>
          </p:nvSpPr>
          <p:spPr bwMode="auto">
            <a:xfrm>
              <a:off x="3070" y="1433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5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теоретические</a:t>
              </a:r>
            </a:p>
          </p:txBody>
        </p:sp>
        <p:sp>
          <p:nvSpPr>
            <p:cNvPr id="5" name="_s2057"/>
            <p:cNvSpPr>
              <a:spLocks noChangeArrowheads="1"/>
            </p:cNvSpPr>
            <p:nvPr/>
          </p:nvSpPr>
          <p:spPr bwMode="auto">
            <a:xfrm>
              <a:off x="4078" y="1433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5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эмпирические</a:t>
              </a:r>
            </a:p>
          </p:txBody>
        </p:sp>
        <p:sp>
          <p:nvSpPr>
            <p:cNvPr id="6" name="_s2058"/>
            <p:cNvSpPr>
              <a:spLocks noChangeArrowheads="1"/>
            </p:cNvSpPr>
            <p:nvPr/>
          </p:nvSpPr>
          <p:spPr bwMode="auto">
            <a:xfrm>
              <a:off x="5086" y="1433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5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математические</a:t>
              </a:r>
            </a:p>
          </p:txBody>
        </p:sp>
      </p:grpSp>
      <p:sp>
        <p:nvSpPr>
          <p:cNvPr id="133134" name="Text Box 14"/>
          <p:cNvSpPr txBox="1">
            <a:spLocks noChangeArrowheads="1"/>
          </p:cNvSpPr>
          <p:nvPr/>
        </p:nvSpPr>
        <p:spPr bwMode="auto">
          <a:xfrm>
            <a:off x="1023938" y="42402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33135" name="Text Box 15"/>
          <p:cNvSpPr txBox="1">
            <a:spLocks noChangeArrowheads="1"/>
          </p:cNvSpPr>
          <p:nvPr/>
        </p:nvSpPr>
        <p:spPr bwMode="auto">
          <a:xfrm>
            <a:off x="1023938" y="4168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33161" name="Rectangle 41"/>
          <p:cNvSpPr>
            <a:spLocks noChangeArrowheads="1"/>
          </p:cNvSpPr>
          <p:nvPr/>
        </p:nvSpPr>
        <p:spPr bwMode="auto">
          <a:xfrm>
            <a:off x="539750" y="3789363"/>
            <a:ext cx="2809875" cy="1727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>
                <a:latin typeface="Times New Roman" pitchFamily="18" charset="0"/>
              </a:rPr>
              <a:t>Моделирование</a:t>
            </a:r>
          </a:p>
          <a:p>
            <a:r>
              <a:rPr lang="ru-RU" sz="2000">
                <a:latin typeface="Times New Roman" pitchFamily="18" charset="0"/>
              </a:rPr>
              <a:t>Абстрагирование</a:t>
            </a:r>
          </a:p>
          <a:p>
            <a:r>
              <a:rPr lang="ru-RU" sz="2000">
                <a:latin typeface="Times New Roman" pitchFamily="18" charset="0"/>
              </a:rPr>
              <a:t>Анализ и синтез</a:t>
            </a:r>
          </a:p>
          <a:p>
            <a:r>
              <a:rPr lang="ru-RU" sz="2000">
                <a:latin typeface="Times New Roman" pitchFamily="18" charset="0"/>
              </a:rPr>
              <a:t>От простого к сложному</a:t>
            </a:r>
          </a:p>
          <a:p>
            <a:endParaRPr lang="ru-RU" sz="2000">
              <a:latin typeface="Times New Roman" pitchFamily="18" charset="0"/>
            </a:endParaRPr>
          </a:p>
        </p:txBody>
      </p:sp>
      <p:sp>
        <p:nvSpPr>
          <p:cNvPr id="133163" name="Rectangle 43"/>
          <p:cNvSpPr>
            <a:spLocks noChangeArrowheads="1"/>
          </p:cNvSpPr>
          <p:nvPr/>
        </p:nvSpPr>
        <p:spPr bwMode="auto">
          <a:xfrm>
            <a:off x="3708400" y="3789363"/>
            <a:ext cx="2303463" cy="1727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>
                <a:latin typeface="Times New Roman" pitchFamily="18" charset="0"/>
              </a:rPr>
              <a:t>Наблюдение</a:t>
            </a:r>
          </a:p>
          <a:p>
            <a:r>
              <a:rPr lang="ru-RU" sz="2000">
                <a:latin typeface="Times New Roman" pitchFamily="18" charset="0"/>
              </a:rPr>
              <a:t>Сравнение</a:t>
            </a:r>
          </a:p>
          <a:p>
            <a:r>
              <a:rPr lang="ru-RU" sz="2000">
                <a:latin typeface="Times New Roman" pitchFamily="18" charset="0"/>
              </a:rPr>
              <a:t>Эксперимент</a:t>
            </a:r>
          </a:p>
          <a:p>
            <a:r>
              <a:rPr lang="ru-RU" sz="2000">
                <a:latin typeface="Times New Roman" pitchFamily="18" charset="0"/>
              </a:rPr>
              <a:t>Тестирование</a:t>
            </a:r>
          </a:p>
          <a:p>
            <a:r>
              <a:rPr lang="ru-RU" sz="2000">
                <a:latin typeface="Times New Roman" pitchFamily="18" charset="0"/>
              </a:rPr>
              <a:t>Интервьюирование</a:t>
            </a:r>
          </a:p>
        </p:txBody>
      </p:sp>
      <p:sp>
        <p:nvSpPr>
          <p:cNvPr id="133165" name="Rectangle 45"/>
          <p:cNvSpPr>
            <a:spLocks noChangeArrowheads="1"/>
          </p:cNvSpPr>
          <p:nvPr/>
        </p:nvSpPr>
        <p:spPr bwMode="auto">
          <a:xfrm>
            <a:off x="6372225" y="3860800"/>
            <a:ext cx="2447925" cy="16557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133167" name="Text Box 47"/>
          <p:cNvSpPr txBox="1">
            <a:spLocks noChangeArrowheads="1"/>
          </p:cNvSpPr>
          <p:nvPr/>
        </p:nvSpPr>
        <p:spPr bwMode="auto">
          <a:xfrm>
            <a:off x="6443663" y="57340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33170" name="Text Box 50"/>
          <p:cNvSpPr txBox="1">
            <a:spLocks noChangeArrowheads="1"/>
          </p:cNvSpPr>
          <p:nvPr/>
        </p:nvSpPr>
        <p:spPr bwMode="auto">
          <a:xfrm>
            <a:off x="6372225" y="3933825"/>
            <a:ext cx="2376488" cy="16160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>
                <a:latin typeface="Times New Roman" pitchFamily="18" charset="0"/>
              </a:rPr>
              <a:t>Статистические</a:t>
            </a:r>
          </a:p>
          <a:p>
            <a:r>
              <a:rPr lang="ru-RU" sz="2000">
                <a:latin typeface="Times New Roman" pitchFamily="18" charset="0"/>
              </a:rPr>
              <a:t>Сетевое моделиров.</a:t>
            </a:r>
          </a:p>
          <a:p>
            <a:r>
              <a:rPr lang="ru-RU" sz="2000">
                <a:latin typeface="Times New Roman" pitchFamily="18" charset="0"/>
              </a:rPr>
              <a:t>Программирование</a:t>
            </a:r>
          </a:p>
          <a:p>
            <a:r>
              <a:rPr lang="ru-RU" sz="2000">
                <a:latin typeface="Times New Roman" pitchFamily="18" charset="0"/>
              </a:rPr>
              <a:t>Визуализация</a:t>
            </a:r>
          </a:p>
          <a:p>
            <a:endParaRPr lang="ru-RU" sz="2000">
              <a:latin typeface="Times New Roman" pitchFamily="18" charset="0"/>
            </a:endParaRPr>
          </a:p>
        </p:txBody>
      </p:sp>
      <p:sp>
        <p:nvSpPr>
          <p:cNvPr id="133171" name="Text Box 51"/>
          <p:cNvSpPr txBox="1">
            <a:spLocks noChangeArrowheads="1"/>
          </p:cNvSpPr>
          <p:nvPr/>
        </p:nvSpPr>
        <p:spPr bwMode="auto">
          <a:xfrm>
            <a:off x="539750" y="5918200"/>
            <a:ext cx="82883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>
                <a:latin typeface="Times New Roman" pitchFamily="18" charset="0"/>
              </a:rPr>
              <a:t>Метод – это способ достижения цели  исследования</a:t>
            </a:r>
          </a:p>
        </p:txBody>
      </p:sp>
      <p:sp>
        <p:nvSpPr>
          <p:cNvPr id="133172" name="Line 52"/>
          <p:cNvSpPr>
            <a:spLocks noChangeShapeType="1"/>
          </p:cNvSpPr>
          <p:nvPr/>
        </p:nvSpPr>
        <p:spPr bwMode="auto">
          <a:xfrm>
            <a:off x="2051050" y="3357563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73" name="Line 53"/>
          <p:cNvSpPr>
            <a:spLocks noChangeShapeType="1"/>
          </p:cNvSpPr>
          <p:nvPr/>
        </p:nvSpPr>
        <p:spPr bwMode="auto">
          <a:xfrm>
            <a:off x="4643438" y="3357563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74" name="Line 54"/>
          <p:cNvSpPr>
            <a:spLocks noChangeShapeType="1"/>
          </p:cNvSpPr>
          <p:nvPr/>
        </p:nvSpPr>
        <p:spPr bwMode="auto">
          <a:xfrm>
            <a:off x="7451725" y="342900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7813"/>
            <a:ext cx="8532812" cy="1143000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Виды  научно-исследовательских         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работ  учащихся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                   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1692275" y="2565400"/>
            <a:ext cx="4103688" cy="431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</a:rPr>
              <a:t>Информационно-реферативные</a:t>
            </a:r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2124075" y="3357563"/>
            <a:ext cx="4103688" cy="503237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126990" name="Text Box 14"/>
          <p:cNvSpPr txBox="1">
            <a:spLocks noChangeArrowheads="1"/>
          </p:cNvSpPr>
          <p:nvPr/>
        </p:nvSpPr>
        <p:spPr bwMode="auto">
          <a:xfrm>
            <a:off x="3184525" y="51768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26996" name="Rectangle 2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11188" y="1773238"/>
            <a:ext cx="2519362" cy="503237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>
                <a:latin typeface="Arial" charset="0"/>
              </a:rPr>
              <a:t>Виды работ учащихся</a:t>
            </a:r>
          </a:p>
        </p:txBody>
      </p:sp>
      <p:sp>
        <p:nvSpPr>
          <p:cNvPr id="127000" name="Text Box 24"/>
          <p:cNvSpPr txBox="1">
            <a:spLocks noChangeArrowheads="1"/>
          </p:cNvSpPr>
          <p:nvPr/>
        </p:nvSpPr>
        <p:spPr bwMode="auto">
          <a:xfrm>
            <a:off x="2895600" y="3665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27001" name="Rectangle 25"/>
          <p:cNvSpPr>
            <a:spLocks noChangeArrowheads="1"/>
          </p:cNvSpPr>
          <p:nvPr/>
        </p:nvSpPr>
        <p:spPr bwMode="auto">
          <a:xfrm>
            <a:off x="2627313" y="4076700"/>
            <a:ext cx="4103687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127002" name="Text Box 26"/>
          <p:cNvSpPr txBox="1">
            <a:spLocks noChangeArrowheads="1"/>
          </p:cNvSpPr>
          <p:nvPr/>
        </p:nvSpPr>
        <p:spPr bwMode="auto">
          <a:xfrm>
            <a:off x="3111500" y="4745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27003" name="Rectangle 27"/>
          <p:cNvSpPr>
            <a:spLocks noChangeArrowheads="1"/>
          </p:cNvSpPr>
          <p:nvPr/>
        </p:nvSpPr>
        <p:spPr bwMode="auto">
          <a:xfrm>
            <a:off x="3132138" y="4868863"/>
            <a:ext cx="4103687" cy="433387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127004" name="Text Box 28"/>
          <p:cNvSpPr txBox="1">
            <a:spLocks noChangeArrowheads="1"/>
          </p:cNvSpPr>
          <p:nvPr/>
        </p:nvSpPr>
        <p:spPr bwMode="auto">
          <a:xfrm>
            <a:off x="3687763" y="5465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127005" name="Rectangle 29"/>
          <p:cNvSpPr>
            <a:spLocks noChangeArrowheads="1"/>
          </p:cNvSpPr>
          <p:nvPr/>
        </p:nvSpPr>
        <p:spPr bwMode="auto">
          <a:xfrm>
            <a:off x="3563938" y="5516563"/>
            <a:ext cx="4103687" cy="50482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latin typeface="Arial" charset="0"/>
            </a:endParaRPr>
          </a:p>
        </p:txBody>
      </p:sp>
      <p:sp>
        <p:nvSpPr>
          <p:cNvPr id="127006" name="Text Box 30"/>
          <p:cNvSpPr txBox="1">
            <a:spLocks noChangeArrowheads="1"/>
          </p:cNvSpPr>
          <p:nvPr/>
        </p:nvSpPr>
        <p:spPr bwMode="auto">
          <a:xfrm>
            <a:off x="2124075" y="3429000"/>
            <a:ext cx="3979863" cy="3667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    Экспериментально</a:t>
            </a:r>
            <a:r>
              <a:rPr lang="ru-RU">
                <a:latin typeface="Arial" charset="0"/>
              </a:rPr>
              <a:t> </a:t>
            </a:r>
            <a:r>
              <a:rPr lang="ru-RU" b="1">
                <a:latin typeface="Times New Roman" pitchFamily="18" charset="0"/>
              </a:rPr>
              <a:t>-творческие</a:t>
            </a:r>
          </a:p>
        </p:txBody>
      </p:sp>
      <p:sp>
        <p:nvSpPr>
          <p:cNvPr id="127007" name="Text Box 31"/>
          <p:cNvSpPr txBox="1">
            <a:spLocks noChangeArrowheads="1"/>
          </p:cNvSpPr>
          <p:nvPr/>
        </p:nvSpPr>
        <p:spPr bwMode="auto">
          <a:xfrm>
            <a:off x="2700338" y="4149725"/>
            <a:ext cx="4032250" cy="366713"/>
          </a:xfrm>
          <a:prstGeom prst="rect">
            <a:avLst/>
          </a:prstGeom>
          <a:solidFill>
            <a:srgbClr val="FFFF66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</a:rPr>
              <a:t>Натуралистические и описательные</a:t>
            </a:r>
          </a:p>
        </p:txBody>
      </p:sp>
      <p:sp>
        <p:nvSpPr>
          <p:cNvPr id="127008" name="Text Box 32"/>
          <p:cNvSpPr txBox="1">
            <a:spLocks noChangeArrowheads="1"/>
          </p:cNvSpPr>
          <p:nvPr/>
        </p:nvSpPr>
        <p:spPr bwMode="auto">
          <a:xfrm>
            <a:off x="3184525" y="4868863"/>
            <a:ext cx="3979863" cy="3667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     Исследовательско -творческие</a:t>
            </a:r>
          </a:p>
        </p:txBody>
      </p:sp>
      <p:sp>
        <p:nvSpPr>
          <p:cNvPr id="127009" name="Text Box 33"/>
          <p:cNvSpPr txBox="1">
            <a:spLocks noChangeArrowheads="1"/>
          </p:cNvSpPr>
          <p:nvPr/>
        </p:nvSpPr>
        <p:spPr bwMode="auto">
          <a:xfrm>
            <a:off x="3616325" y="5589588"/>
            <a:ext cx="4051300" cy="3667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          Проблемно - реферативные</a:t>
            </a:r>
          </a:p>
        </p:txBody>
      </p:sp>
      <p:sp>
        <p:nvSpPr>
          <p:cNvPr id="127010" name="Line 34"/>
          <p:cNvSpPr>
            <a:spLocks noChangeShapeType="1"/>
          </p:cNvSpPr>
          <p:nvPr/>
        </p:nvSpPr>
        <p:spPr bwMode="auto">
          <a:xfrm>
            <a:off x="1042988" y="23495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3" name="Line 37"/>
          <p:cNvSpPr>
            <a:spLocks noChangeShapeType="1"/>
          </p:cNvSpPr>
          <p:nvPr/>
        </p:nvSpPr>
        <p:spPr bwMode="auto">
          <a:xfrm>
            <a:off x="1331913" y="3573463"/>
            <a:ext cx="7191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4" name="Line 38"/>
          <p:cNvSpPr>
            <a:spLocks noChangeShapeType="1"/>
          </p:cNvSpPr>
          <p:nvPr/>
        </p:nvSpPr>
        <p:spPr bwMode="auto">
          <a:xfrm>
            <a:off x="1692275" y="3573463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5" name="Line 39"/>
          <p:cNvSpPr>
            <a:spLocks noChangeShapeType="1"/>
          </p:cNvSpPr>
          <p:nvPr/>
        </p:nvSpPr>
        <p:spPr bwMode="auto">
          <a:xfrm>
            <a:off x="1692275" y="4292600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6" name="Line 40"/>
          <p:cNvSpPr>
            <a:spLocks noChangeShapeType="1"/>
          </p:cNvSpPr>
          <p:nvPr/>
        </p:nvSpPr>
        <p:spPr bwMode="auto">
          <a:xfrm>
            <a:off x="2124075" y="4292600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7" name="Line 41"/>
          <p:cNvSpPr>
            <a:spLocks noChangeShapeType="1"/>
          </p:cNvSpPr>
          <p:nvPr/>
        </p:nvSpPr>
        <p:spPr bwMode="auto">
          <a:xfrm>
            <a:off x="2124075" y="5013325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8" name="Line 42"/>
          <p:cNvSpPr>
            <a:spLocks noChangeShapeType="1"/>
          </p:cNvSpPr>
          <p:nvPr/>
        </p:nvSpPr>
        <p:spPr bwMode="auto">
          <a:xfrm>
            <a:off x="2627313" y="5013325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19" name="Line 43"/>
          <p:cNvSpPr>
            <a:spLocks noChangeShapeType="1"/>
          </p:cNvSpPr>
          <p:nvPr/>
        </p:nvSpPr>
        <p:spPr bwMode="auto">
          <a:xfrm>
            <a:off x="2700338" y="573405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20" name="Line 44"/>
          <p:cNvSpPr>
            <a:spLocks noChangeShapeType="1"/>
          </p:cNvSpPr>
          <p:nvPr/>
        </p:nvSpPr>
        <p:spPr bwMode="auto">
          <a:xfrm>
            <a:off x="1331913" y="27813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7022" name="Line 46"/>
          <p:cNvSpPr>
            <a:spLocks noChangeShapeType="1"/>
          </p:cNvSpPr>
          <p:nvPr/>
        </p:nvSpPr>
        <p:spPr bwMode="auto">
          <a:xfrm>
            <a:off x="1042988" y="2781300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 dirty="0"/>
              <a:t>      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Виды  работ  учащихся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557338"/>
            <a:ext cx="7772400" cy="5688012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</a:rPr>
              <a:t>Информационно- реферативные</a:t>
            </a:r>
            <a:r>
              <a:rPr lang="ru-RU" sz="2000" dirty="0">
                <a:latin typeface="Times New Roman" pitchFamily="18" charset="0"/>
              </a:rPr>
              <a:t> Это творческие работы, написанные на основе нескольких литературных источников с целью наиболее полного освещения какой - либо проблемы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Проблемно - реферативные</a:t>
            </a:r>
            <a:r>
              <a:rPr lang="ru-RU" sz="2000" dirty="0">
                <a:latin typeface="Times New Roman" pitchFamily="18" charset="0"/>
              </a:rPr>
              <a:t> Это творческие работы,  написанные на основе нескольких литературных источников, предполагающие сопоставление данных разных источников и на основе этого собственную трактовку поставленной проблемы /элементы исследовательской работы/.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Экспериментально - творческие</a:t>
            </a:r>
            <a:r>
              <a:rPr lang="ru-RU" sz="2000" dirty="0">
                <a:latin typeface="Times New Roman" pitchFamily="18" charset="0"/>
              </a:rPr>
              <a:t> Это работы, написанные на основе выполнения эксперимента, описанного в науке и имеющего известный результат.  Носят скорее иллюстративный характер, предполагают самостоятельную трактовку особенностей результата в зависимости от изменения исходных условий.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Натуралистические и описательные</a:t>
            </a:r>
            <a:r>
              <a:rPr lang="ru-RU" sz="2000" dirty="0">
                <a:latin typeface="Times New Roman" pitchFamily="18" charset="0"/>
              </a:rPr>
              <a:t> Это творческие работы, направленные на наблюдение и качественное описание какого - либо явления, могут иметь элемент научной новизны. Отсутствие количественной методики исследования </a:t>
            </a:r>
            <a:r>
              <a:rPr lang="ru-RU" sz="2000" dirty="0" smtClean="0">
                <a:latin typeface="Times New Roman" pitchFamily="18" charset="0"/>
              </a:rPr>
              <a:t>(общественно </a:t>
            </a:r>
            <a:r>
              <a:rPr lang="ru-RU" sz="2000" dirty="0">
                <a:latin typeface="Times New Roman" pitchFamily="18" charset="0"/>
              </a:rPr>
              <a:t>- экологическая направленность, социология и демография, психология и социальная среда и т. д</a:t>
            </a:r>
            <a:r>
              <a:rPr lang="ru-RU" sz="2000" dirty="0" smtClean="0">
                <a:latin typeface="Times New Roman" pitchFamily="18" charset="0"/>
              </a:rPr>
              <a:t>.)</a:t>
            </a:r>
            <a:endParaRPr lang="ru-RU" sz="20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600" dirty="0"/>
              <a:t> 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7813"/>
            <a:ext cx="8497887" cy="1143000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chemeClr val="accent2"/>
                </a:solidFill>
              </a:rPr>
              <a:t>   </a:t>
            </a:r>
            <a:br>
              <a:rPr lang="ru-RU" sz="4000" b="1" i="1" dirty="0">
                <a:solidFill>
                  <a:schemeClr val="accent2"/>
                </a:solidFill>
              </a:rPr>
            </a:br>
            <a:r>
              <a:rPr lang="en-US" sz="4000" b="1" i="1" dirty="0" smtClean="0">
                <a:solidFill>
                  <a:schemeClr val="accent2"/>
                </a:solidFill>
              </a:rPr>
              <a:t>               </a:t>
            </a:r>
            <a:r>
              <a:rPr lang="en-US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Проведение </a:t>
            </a:r>
            <a:b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научно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го 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исследования </a:t>
            </a:r>
            <a:b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endParaRPr lang="ru-RU" sz="32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628775"/>
            <a:ext cx="8353425" cy="273685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   </a:t>
            </a:r>
            <a:r>
              <a:rPr lang="ru-RU" sz="2000">
                <a:latin typeface="Times New Roman" pitchFamily="18" charset="0"/>
              </a:rPr>
              <a:t>1.Чтобы четко уяснить себе последовательность проведения исследования, желательно составить рабочий </a:t>
            </a:r>
            <a:r>
              <a:rPr lang="ru-RU" sz="2000" b="1">
                <a:latin typeface="Times New Roman" pitchFamily="18" charset="0"/>
              </a:rPr>
              <a:t>план работы</a:t>
            </a:r>
            <a:r>
              <a:rPr lang="ru-RU" sz="2000">
                <a:latin typeface="Times New Roman" pitchFamily="18" charset="0"/>
              </a:rPr>
              <a:t>. В нем указываются: сроки проведения исследования, намечаются пути их реализации,  записывается нужный инвентарь для опытов и т.д.. План  исследования поможет шаг за шагом позволяет  познать новые факты и закономерности.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200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200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200">
                <a:latin typeface="Times New Roman" pitchFamily="18" charset="0"/>
              </a:rPr>
              <a:t>     </a:t>
            </a:r>
          </a:p>
        </p:txBody>
      </p:sp>
      <p:graphicFrame>
        <p:nvGraphicFramePr>
          <p:cNvPr id="139301" name="Group 37"/>
          <p:cNvGraphicFramePr>
            <a:graphicFrameLocks noGrp="1"/>
          </p:cNvGraphicFramePr>
          <p:nvPr>
            <p:ph sz="half" idx="2"/>
          </p:nvPr>
        </p:nvGraphicFramePr>
        <p:xfrm>
          <a:off x="1763713" y="3573463"/>
          <a:ext cx="6049962" cy="853440"/>
        </p:xfrm>
        <a:graphic>
          <a:graphicData uri="http://schemas.openxmlformats.org/drawingml/2006/table">
            <a:tbl>
              <a:tblPr/>
              <a:tblGrid>
                <a:gridCol w="720725"/>
                <a:gridCol w="1728787"/>
                <a:gridCol w="1727200"/>
                <a:gridCol w="187325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мероприятие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оборудование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ответственные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9289" name="Text Box 25"/>
          <p:cNvSpPr txBox="1">
            <a:spLocks noChangeArrowheads="1"/>
          </p:cNvSpPr>
          <p:nvPr/>
        </p:nvSpPr>
        <p:spPr bwMode="auto">
          <a:xfrm>
            <a:off x="611188" y="4508500"/>
            <a:ext cx="8135937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lain" startAt="2"/>
            </a:pPr>
            <a:r>
              <a:rPr lang="ru-RU" sz="2000">
                <a:latin typeface="Times New Roman" pitchFamily="18" charset="0"/>
              </a:rPr>
              <a:t>Когда план составлен, переходят ко второму этапу работы – проведение исследования и обработки результатов (измерений, анкетированию и т.д.). Анализируя данные, смотрят: насколько выдвинутая в начале исследования гипотеза соответствует поставленным целям. В ходе проведенных исследований первоначальная тема может измениться. </a:t>
            </a:r>
          </a:p>
          <a:p>
            <a:pPr marL="342900" indent="-342900" algn="just"/>
            <a:endParaRPr lang="ru-RU" sz="2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3800" b="1" i="1" dirty="0">
                <a:solidFill>
                  <a:schemeClr val="accent2"/>
                </a:solidFill>
              </a:rPr>
              <a:t/>
            </a:r>
            <a:br>
              <a:rPr lang="ru-RU" sz="3800" b="1" i="1" dirty="0">
                <a:solidFill>
                  <a:schemeClr val="accent2"/>
                </a:solidFill>
              </a:rPr>
            </a:br>
            <a:r>
              <a:rPr lang="ru-RU" sz="3800" b="1" i="1" dirty="0">
                <a:solidFill>
                  <a:schemeClr val="accent2"/>
                </a:solidFill>
              </a:rPr>
              <a:t>      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Правила  работы  учителя  с учениками   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   при  проведении   исследовании</a:t>
            </a:r>
            <a:r>
              <a:rPr lang="ru-RU" sz="2800" b="1" i="1" dirty="0">
                <a:solidFill>
                  <a:schemeClr val="accent2"/>
                </a:solidFill>
                <a:latin typeface="Century Schoolbook" pitchFamily="18" charset="0"/>
              </a:rPr>
              <a:t>.</a:t>
            </a:r>
            <a:r>
              <a:rPr lang="ru-RU" sz="2800" dirty="0">
                <a:latin typeface="Century Schoolbook" pitchFamily="18" charset="0"/>
              </a:rPr>
              <a:t> </a:t>
            </a:r>
            <a:br>
              <a:rPr lang="ru-RU" sz="2800" dirty="0">
                <a:latin typeface="Century Schoolbook" pitchFamily="18" charset="0"/>
              </a:rPr>
            </a:br>
            <a:endParaRPr lang="ru-RU" sz="2800" dirty="0">
              <a:latin typeface="Century Schoolbook" pitchFamily="18" charset="0"/>
            </a:endParaRPr>
          </a:p>
        </p:txBody>
      </p:sp>
      <p:sp>
        <p:nvSpPr>
          <p:cNvPr id="25293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600200"/>
            <a:ext cx="8353425" cy="525780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Известный специалист в области «исследовательского обучения» Д. Треффингер рекомендует педагогам, занимающимся выработкой у детей исследовательских наклонностей, соблюдать </a:t>
            </a:r>
            <a:r>
              <a:rPr lang="ru-RU" sz="1800" b="1">
                <a:latin typeface="Times New Roman" pitchFamily="18" charset="0"/>
              </a:rPr>
              <a:t>следующие правила</a:t>
            </a:r>
            <a:r>
              <a:rPr lang="ru-RU" sz="1800">
                <a:latin typeface="Times New Roman" pitchFamily="18" charset="0"/>
              </a:rPr>
              <a:t>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1.He занимайтесь наставлениями; помогайте детям действовать независимо, не давайте прямых инструкций относительно того, чем они должны заниматься.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2. Не делайте скоропалительных выводов; на основе тщательного наблюдения и оценки определяйте сильные и слабые стороны детей; не следует полагаться на то, что они уже обладают определенными базовыми навыками и знаниями.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3. Не сдерживайте инициативы детей и не делайте за них то, что они могут сделать (или могут научиться делать) самостоятельно.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4. Научитесь не торопиться с вынесением суждения.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5. Научите детей прослеживать межпредметные связи.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6. Приучите детей к навыкам самостоятельного решения проблем, исследования и анализа ситуации.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7. Используйте трудные ситуации, возникшие у детей в школе и дома, как область приложения полученных навыков в решении задач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8. Помогайте детям научиться управлять процессом усвоения знаний.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9. Подходите ко всему творчески.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sz="18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71479"/>
            <a:ext cx="8219256" cy="849333"/>
          </a:xfrm>
        </p:spPr>
        <p:txBody>
          <a:bodyPr>
            <a:normAutofit fontScale="90000"/>
          </a:bodyPr>
          <a:lstStyle/>
          <a:p>
            <a:r>
              <a:rPr lang="ru-RU" sz="3600" i="1" dirty="0">
                <a:solidFill>
                  <a:schemeClr val="accent2"/>
                </a:solidFill>
              </a:rPr>
              <a:t>         </a:t>
            </a:r>
            <a:r>
              <a:rPr lang="en-US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en-US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Оформление научно-   </a:t>
            </a:r>
            <a:b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исследовательской   работы</a:t>
            </a:r>
          </a:p>
        </p:txBody>
      </p:sp>
      <p:pic>
        <p:nvPicPr>
          <p:cNvPr id="347145" name="Picture 9" descr="book_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42988" y="1557338"/>
            <a:ext cx="2592387" cy="1878012"/>
          </a:xfrm>
          <a:noFill/>
          <a:ln/>
        </p:spPr>
      </p:pic>
      <p:sp>
        <p:nvSpPr>
          <p:cNvPr id="3471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1188" y="1700213"/>
            <a:ext cx="8281987" cy="5157787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000" dirty="0"/>
              <a:t>                                                        </a:t>
            </a:r>
            <a:r>
              <a:rPr lang="ru-RU" sz="2000" dirty="0">
                <a:latin typeface="Times New Roman" pitchFamily="18" charset="0"/>
              </a:rPr>
              <a:t>Принято считать, что оформление –      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     незначительный, чисто формальный   этап                 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     создания  рукописи научного исследования.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     На самом деле, это не так. Оформление       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                                       результатов исследования – один из самых трудоемких этапов работы. Написать работу на черновике -это 30% успеха, а вот правильно оформить  работу, последовательно изложив найденный материал и свои научные исследования, при этом правильно раскрыв тему исследования - это 70 % работы. 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 Существуют общие правила не только к  оформлению текста исследовательской работы, но и  к срокам представления данной работы  в комиссию для изучения  материала (например, на конкурс).</a:t>
            </a:r>
          </a:p>
          <a:p>
            <a:pPr algn="just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     </a:t>
            </a:r>
          </a:p>
        </p:txBody>
      </p:sp>
      <p:sp>
        <p:nvSpPr>
          <p:cNvPr id="347146" name="Text Box 10"/>
          <p:cNvSpPr txBox="1">
            <a:spLocks noChangeArrowheads="1"/>
          </p:cNvSpPr>
          <p:nvPr/>
        </p:nvSpPr>
        <p:spPr bwMode="auto">
          <a:xfrm>
            <a:off x="7720013" y="6110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7813"/>
            <a:ext cx="8532812" cy="1143000"/>
          </a:xfrm>
        </p:spPr>
        <p:txBody>
          <a:bodyPr>
            <a:normAutofit fontScale="90000"/>
          </a:bodyPr>
          <a:lstStyle/>
          <a:p>
            <a:r>
              <a:rPr lang="en-US" sz="3600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IV. </a:t>
            </a:r>
            <a:r>
              <a:rPr lang="ru-RU" sz="36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Защита</a:t>
            </a:r>
            <a:r>
              <a:rPr lang="ru-RU" sz="3600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</a:t>
            </a:r>
            <a:r>
              <a:rPr lang="ru-RU" sz="36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результатов</a:t>
            </a:r>
            <a:r>
              <a:rPr lang="ru-RU" sz="3600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</a:t>
            </a:r>
            <a:br>
              <a:rPr lang="ru-RU" sz="3600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</a:br>
            <a:r>
              <a:rPr lang="ru-RU" sz="3600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                 </a:t>
            </a:r>
            <a:r>
              <a:rPr lang="ru-RU" sz="3600" b="1" i="1" dirty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исследования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Основные формы представления результатов:</a:t>
            </a:r>
            <a:r>
              <a:rPr lang="ru-RU" sz="2000" dirty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</a:t>
            </a:r>
            <a:r>
              <a:rPr lang="ru-RU" sz="1800" dirty="0">
                <a:latin typeface="Times New Roman" pitchFamily="18" charset="0"/>
              </a:rPr>
              <a:t>-сообщение,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-полный текст учебного исследования 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-тезисы, </a:t>
            </a:r>
            <a:endParaRPr lang="en-US" sz="1800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-научная статья (описание хода работы),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-отчет,</a:t>
            </a:r>
            <a:endParaRPr lang="en-US" sz="1800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-план исследования,</a:t>
            </a:r>
            <a:endParaRPr lang="en-US" sz="1800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-устный доклад,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-стендовый доклад (оформление наглядного материала 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-реферат проблемного характера,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-компьютерная программа,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-прибор с описанием его действия,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latin typeface="Times New Roman" pitchFamily="18" charset="0"/>
              </a:rPr>
              <a:t>    -видео- и аудиоматериалы.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latin typeface="Times New Roman" pitchFamily="18" charset="0"/>
              </a:rPr>
              <a:t>Уровни представления работ: </a:t>
            </a:r>
            <a:endParaRPr lang="ru-RU" sz="2000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</a:t>
            </a:r>
            <a:r>
              <a:rPr lang="ru-RU" sz="1800" dirty="0">
                <a:latin typeface="Times New Roman" pitchFamily="18" charset="0"/>
              </a:rPr>
              <a:t>-</a:t>
            </a:r>
            <a:r>
              <a:rPr lang="ru-RU" sz="1800" dirty="0" err="1">
                <a:latin typeface="Times New Roman" pitchFamily="18" charset="0"/>
              </a:rPr>
              <a:t>Внутриклассные</a:t>
            </a:r>
            <a:r>
              <a:rPr lang="ru-RU" sz="1800" dirty="0">
                <a:latin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</a:rPr>
              <a:t>внутришкольные</a:t>
            </a:r>
            <a:r>
              <a:rPr lang="ru-RU" sz="1800" dirty="0">
                <a:latin typeface="Times New Roman" pitchFamily="18" charset="0"/>
              </a:rPr>
              <a:t>, региональные, международные</a:t>
            </a:r>
            <a:r>
              <a:rPr lang="ru-RU" sz="2000" dirty="0"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</a:rPr>
              <a:t>       </a:t>
            </a:r>
          </a:p>
          <a:p>
            <a:pPr>
              <a:lnSpc>
                <a:spcPct val="80000"/>
              </a:lnSpc>
            </a:pPr>
            <a:endParaRPr lang="ru-RU" sz="2000" dirty="0"/>
          </a:p>
        </p:txBody>
      </p:sp>
      <p:sp>
        <p:nvSpPr>
          <p:cNvPr id="142342" name="Text Box 6"/>
          <p:cNvSpPr txBox="1">
            <a:spLocks noChangeArrowheads="1"/>
          </p:cNvSpPr>
          <p:nvPr/>
        </p:nvSpPr>
        <p:spPr bwMode="auto">
          <a:xfrm>
            <a:off x="5522913" y="64420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i="1" dirty="0">
                <a:solidFill>
                  <a:schemeClr val="accent2"/>
                </a:solidFill>
              </a:rPr>
              <a:t>          </a:t>
            </a:r>
            <a:r>
              <a:rPr lang="ru-RU" sz="5400" b="1" i="1" dirty="0" smtClean="0">
                <a:solidFill>
                  <a:schemeClr val="accent2"/>
                </a:solidFill>
              </a:rPr>
              <a:t>  </a:t>
            </a: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Заключение</a:t>
            </a:r>
            <a:endParaRPr lang="ru-RU" sz="44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40964" name="Rectangle 4"/>
          <p:cNvSpPr>
            <a:spLocks noGrp="1" noChangeArrowheads="1"/>
          </p:cNvSpPr>
          <p:nvPr>
            <p:ph idx="1"/>
          </p:nvPr>
        </p:nvSpPr>
        <p:spPr>
          <a:xfrm>
            <a:off x="611188" y="1557338"/>
            <a:ext cx="8281987" cy="5300662"/>
          </a:xfrm>
          <a:noFill/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Times New Roman" pitchFamily="18" charset="0"/>
              </a:rPr>
              <a:t>                                    </a:t>
            </a:r>
            <a:r>
              <a:rPr lang="ru-RU" sz="1800">
                <a:latin typeface="Times New Roman" pitchFamily="18" charset="0"/>
              </a:rPr>
              <a:t>Академик Остроградский писал: «Хороший учитель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 рождает хороших  учеников». Современный учитель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является важнейший фигурой в организации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педагогического процесса. От его профессиональной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пригодности, педагогического мастерства, творчества,   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к готовности к инновационной   деятельности  зависит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эффективность педагогической системы. Научно-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                               исследовательская деятельность – это не дань моде, это попытка реформировать систему образования.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Как показали исследования зарубежных ученых, изменить систему образования сложно, но и оставить ею такой, как сейчас - нельзя.  Поэтому решение проблемы находится  в изменении педагогического сознания учителя, в обретении им современной методологической культуры, исследовательской позиции в обучении и воспитании. А на это и направлена научно-исследовательская деятельность.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latin typeface="Times New Roman" pitchFamily="18" charset="0"/>
              </a:rPr>
              <a:t>                Таким образом, владение учителем  методикой  организации научно-исследовательской деятельности учащихся и знание ее основных методов является основным элементом реформирования школьного образования. </a:t>
            </a:r>
          </a:p>
        </p:txBody>
      </p:sp>
      <p:pic>
        <p:nvPicPr>
          <p:cNvPr id="40968" name="Picture 8" descr="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1557338"/>
            <a:ext cx="1873250" cy="2303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2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49" y="0"/>
            <a:ext cx="5184775" cy="1476375"/>
          </a:xfrm>
        </p:spPr>
        <p:txBody>
          <a:bodyPr>
            <a:normAutofit/>
          </a:bodyPr>
          <a:lstStyle/>
          <a:p>
            <a:r>
              <a:rPr lang="ru-RU" sz="4800" b="1" i="1" dirty="0">
                <a:solidFill>
                  <a:schemeClr val="accent2"/>
                </a:solidFill>
              </a:rPr>
              <a:t> </a:t>
            </a:r>
            <a:r>
              <a:rPr lang="ru-RU" sz="4800" b="1" i="1" dirty="0" smtClean="0">
                <a:solidFill>
                  <a:schemeClr val="accent2"/>
                </a:solidFill>
              </a:rPr>
              <a:t>             </a:t>
            </a:r>
            <a:r>
              <a:rPr lang="ru-RU" sz="2200" b="1" i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Ресурсы</a:t>
            </a:r>
            <a:endParaRPr lang="ru-RU" sz="2200" b="1" i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2973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268762"/>
            <a:ext cx="3968774" cy="2665064"/>
          </a:xfrm>
        </p:spPr>
        <p:txBody>
          <a:bodyPr/>
          <a:lstStyle/>
          <a:p>
            <a:pPr marL="0" indent="0"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</a:endParaRPr>
          </a:p>
          <a:p>
            <a:pPr marL="457200" indent="-457200">
              <a:spcBef>
                <a:spcPct val="0"/>
              </a:spcBef>
              <a:buClrTx/>
              <a:buSzTx/>
              <a:buFontTx/>
              <a:buNone/>
            </a:pPr>
            <a:endParaRPr lang="ru-RU" sz="2000" dirty="0">
              <a:latin typeface="Times New Roman" pitchFamily="18" charset="0"/>
            </a:endParaRPr>
          </a:p>
          <a:p>
            <a:pPr marL="457200" indent="-457200"/>
            <a:endParaRPr lang="ru-RU" sz="2400" dirty="0">
              <a:latin typeface="Times New Roman" pitchFamily="18" charset="0"/>
            </a:endParaRPr>
          </a:p>
          <a:p>
            <a:pPr marL="457200" indent="-457200"/>
            <a:endParaRPr lang="ru-RU" sz="2400" dirty="0">
              <a:latin typeface="Times New Roman" pitchFamily="18" charset="0"/>
            </a:endParaRPr>
          </a:p>
        </p:txBody>
      </p:sp>
      <p:pic>
        <p:nvPicPr>
          <p:cNvPr id="329735" name="Picture 7" descr="ED00019_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940425" y="333375"/>
            <a:ext cx="2881313" cy="2528888"/>
          </a:xfrm>
          <a:noFill/>
          <a:ln/>
        </p:spPr>
      </p:pic>
      <p:sp>
        <p:nvSpPr>
          <p:cNvPr id="329736" name="Text Box 8"/>
          <p:cNvSpPr txBox="1">
            <a:spLocks noChangeArrowheads="1"/>
          </p:cNvSpPr>
          <p:nvPr/>
        </p:nvSpPr>
        <p:spPr bwMode="auto">
          <a:xfrm>
            <a:off x="900113" y="3933825"/>
            <a:ext cx="82438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dirty="0">
                <a:latin typeface="Arial" charset="0"/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29740" name="Text Box 12"/>
          <p:cNvSpPr txBox="1">
            <a:spLocks noChangeArrowheads="1"/>
          </p:cNvSpPr>
          <p:nvPr/>
        </p:nvSpPr>
        <p:spPr bwMode="auto">
          <a:xfrm>
            <a:off x="179512" y="1476375"/>
            <a:ext cx="72728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ru-RU" sz="2000" dirty="0" smtClean="0"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</a:rPr>
              <a:t>.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Головко О. Научно-практическая деятельность </a:t>
            </a:r>
          </a:p>
          <a:p>
            <a:pPr marL="342900" indent="-342900"/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     школьников // Народное образование - №3, 2003 г. </a:t>
            </a:r>
          </a:p>
          <a:p>
            <a:pPr marL="342900" indent="-342900"/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2.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</a:rPr>
              <a:t>Ивочкина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 Т.Организация научно-исследовательской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деятельности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учащихся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//Народное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образование - №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3,2000г 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marL="342900" indent="-342900"/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3. Развитие исследовательской деятельности учащихся. Методический сборник.-М.: Народное образование, 2001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marL="342900" indent="-342900"/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marL="342900" indent="-342900"/>
            <a:endParaRPr lang="ru-RU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</TotalTime>
  <Words>1669</Words>
  <Application>Microsoft Office PowerPoint</Application>
  <PresentationFormat>Экран (4:3)</PresentationFormat>
  <Paragraphs>251</Paragraphs>
  <Slides>19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Трек</vt:lpstr>
      <vt:lpstr>     Методика   организации     научно-исследовательской     деятельности учащихся                                                                        учитель русского языка и                                                                             литературы   МАОУ Сош №65   Г. Тюмени                                                                                                                                                                                       Тулешова  Т. В.</vt:lpstr>
      <vt:lpstr>                             Определение                  научно- исследовательской                                деятельности</vt:lpstr>
      <vt:lpstr>Специфика научно-исследовательской                               деятельности</vt:lpstr>
      <vt:lpstr>    Выбор  темы  исследования</vt:lpstr>
      <vt:lpstr>     Формулировка  темы</vt:lpstr>
      <vt:lpstr>    Обоснование актуальности темы</vt:lpstr>
      <vt:lpstr>    Изучение  научной  литературы </vt:lpstr>
      <vt:lpstr> Определение  гипотезы </vt:lpstr>
      <vt:lpstr>    Цель и задачи исследования </vt:lpstr>
      <vt:lpstr>Классификация   задач исследования</vt:lpstr>
      <vt:lpstr>     Методы  исследования</vt:lpstr>
      <vt:lpstr>Виды  научно-исследовательских                        работ  учащихся  </vt:lpstr>
      <vt:lpstr>      Виды  работ  учащихся</vt:lpstr>
      <vt:lpstr>                       Проведение          научного исследования  </vt:lpstr>
      <vt:lpstr>       Правила  работы  учителя  с учениками                     при  проведении   исследовании.  </vt:lpstr>
      <vt:lpstr>             Оформление научно-            исследовательской   работы</vt:lpstr>
      <vt:lpstr>IV. Защита  результатов                       исследования</vt:lpstr>
      <vt:lpstr>            Заключение</vt:lpstr>
      <vt:lpstr>              Ресурсы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Методика   организации     научно-исследовательской     деятельности учащихся </dc:title>
  <dc:creator>ССС</dc:creator>
  <cp:lastModifiedBy>алмат</cp:lastModifiedBy>
  <cp:revision>16</cp:revision>
  <dcterms:created xsi:type="dcterms:W3CDTF">2002-02-24T09:25:28Z</dcterms:created>
  <dcterms:modified xsi:type="dcterms:W3CDTF">2017-06-17T16:30:20Z</dcterms:modified>
</cp:coreProperties>
</file>