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1" r:id="rId2"/>
    <p:sldId id="292" r:id="rId3"/>
    <p:sldId id="294" r:id="rId4"/>
    <p:sldId id="295" r:id="rId5"/>
    <p:sldId id="297" r:id="rId6"/>
    <p:sldId id="293" r:id="rId7"/>
    <p:sldId id="263" r:id="rId8"/>
    <p:sldId id="269" r:id="rId9"/>
    <p:sldId id="270" r:id="rId10"/>
    <p:sldId id="287" r:id="rId11"/>
    <p:sldId id="271" r:id="rId12"/>
    <p:sldId id="272" r:id="rId13"/>
    <p:sldId id="257" r:id="rId14"/>
    <p:sldId id="258" r:id="rId15"/>
    <p:sldId id="280" r:id="rId16"/>
    <p:sldId id="277" r:id="rId17"/>
    <p:sldId id="259" r:id="rId18"/>
    <p:sldId id="260" r:id="rId19"/>
    <p:sldId id="265" r:id="rId20"/>
    <p:sldId id="273" r:id="rId21"/>
    <p:sldId id="274" r:id="rId22"/>
    <p:sldId id="275" r:id="rId23"/>
    <p:sldId id="276" r:id="rId24"/>
    <p:sldId id="266" r:id="rId25"/>
    <p:sldId id="262" r:id="rId26"/>
    <p:sldId id="278" r:id="rId27"/>
    <p:sldId id="279" r:id="rId28"/>
    <p:sldId id="261" r:id="rId29"/>
    <p:sldId id="282" r:id="rId30"/>
    <p:sldId id="283" r:id="rId31"/>
    <p:sldId id="284" r:id="rId32"/>
    <p:sldId id="285" r:id="rId33"/>
    <p:sldId id="296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06" autoAdjust="0"/>
    <p:restoredTop sz="94660"/>
  </p:normalViewPr>
  <p:slideViewPr>
    <p:cSldViewPr>
      <p:cViewPr>
        <p:scale>
          <a:sx n="73" d="100"/>
          <a:sy n="73" d="100"/>
        </p:scale>
        <p:origin x="-135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6A0ED8-65F5-4214-87DB-3EFA381AE89B}" type="datetimeFigureOut">
              <a:rPr lang="ru-RU" smtClean="0"/>
              <a:pPr/>
              <a:t>28.03.2018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95E02DA-CBE6-4AF9-A7EA-BA6DB8B12D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ture.com/ncomms/2014/140916/ncomms5831/full/ncomms5831.html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115616" y="404664"/>
            <a:ext cx="7776864" cy="5843736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16 сентября 2014 года британские ученые </a:t>
            </a:r>
            <a:r>
              <a:rPr lang="ru-RU" u="sng" dirty="0">
                <a:hlinkClick r:id="rId2"/>
              </a:rPr>
              <a:t>опубликовали в журнале </a:t>
            </a:r>
            <a:r>
              <a:rPr lang="ru-RU" u="sng" dirty="0" err="1">
                <a:hlinkClick r:id="rId2"/>
              </a:rPr>
              <a:t>Nature</a:t>
            </a:r>
            <a:r>
              <a:rPr lang="ru-RU" u="sng" dirty="0">
                <a:hlinkClick r:id="rId2"/>
              </a:rPr>
              <a:t> </a:t>
            </a:r>
            <a:r>
              <a:rPr lang="ru-RU" u="sng" dirty="0" err="1">
                <a:hlinkClick r:id="rId2"/>
              </a:rPr>
              <a:t>Communications</a:t>
            </a:r>
            <a:r>
              <a:rPr lang="ru-RU" u="sng" dirty="0">
                <a:hlinkClick r:id="rId2"/>
              </a:rPr>
              <a:t> статью о гене, который влияет на развитие речи у детей</a:t>
            </a:r>
            <a:r>
              <a:rPr lang="ru-RU" dirty="0"/>
              <a:t>. Ими был найден ген, от которого зависит, сколько слов сможет произносить </a:t>
            </a:r>
            <a:r>
              <a:rPr lang="ru-RU" dirty="0" smtClean="0"/>
              <a:t>ребенок в </a:t>
            </a:r>
            <a:r>
              <a:rPr lang="ru-RU" dirty="0"/>
              <a:t>раннем возрасте. Э</a:t>
            </a:r>
            <a:r>
              <a:rPr lang="ru-RU" dirty="0" smtClean="0"/>
              <a:t>то исследование</a:t>
            </a:r>
            <a:r>
              <a:rPr lang="ru-RU" dirty="0"/>
              <a:t> </a:t>
            </a:r>
            <a:r>
              <a:rPr lang="ru-RU" dirty="0" smtClean="0"/>
              <a:t>прокомментировала генетик, доктор </a:t>
            </a:r>
            <a:r>
              <a:rPr lang="ru-RU" dirty="0"/>
              <a:t>биологических наук </a:t>
            </a:r>
            <a:r>
              <a:rPr lang="ru-RU" dirty="0" smtClean="0"/>
              <a:t>Светлана </a:t>
            </a:r>
            <a:r>
              <a:rPr lang="ru-RU" dirty="0" err="1" smtClean="0"/>
              <a:t>Боринская</a:t>
            </a:r>
            <a:r>
              <a:rPr lang="ru-RU" dirty="0"/>
              <a:t> Работа британских ученых очень интересна и вносит вклад в понимание того, что и как определяют гены в развитии ребенка, в формировании особенностей взрослого человека.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2661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6672"/>
            <a:ext cx="7704856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9255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502575"/>
            <a:ext cx="5742384" cy="3215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inherit"/>
                <a:ea typeface="Times New Roman"/>
                <a:cs typeface="Times New Roman"/>
              </a:rPr>
              <a:t>Гены являются важными для развития речи, и </a:t>
            </a:r>
            <a:r>
              <a:rPr lang="ru-RU" dirty="0" smtClean="0">
                <a:latin typeface="inherit"/>
                <a:ea typeface="Times New Roman"/>
                <a:cs typeface="Times New Roman"/>
              </a:rPr>
              <a:t>исследования показывают</a:t>
            </a:r>
            <a:r>
              <a:rPr lang="ru-RU" dirty="0">
                <a:latin typeface="inherit"/>
                <a:ea typeface="Times New Roman"/>
                <a:cs typeface="Times New Roman"/>
              </a:rPr>
              <a:t>, что разные гены вовлечены в различные виды проблем с речью. Если у родителей проблемы с чтением и письмом, то это является преобладающим фактором риска для позднего развития речи у ребенка.</a:t>
            </a:r>
          </a:p>
          <a:p>
            <a:pPr algn="just" fontAlgn="base"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latin typeface="inherit"/>
                <a:ea typeface="Times New Roman"/>
                <a:cs typeface="Times New Roman"/>
              </a:rPr>
              <a:t>Eivind</a:t>
            </a:r>
            <a:r>
              <a:rPr lang="ru-RU" dirty="0">
                <a:latin typeface="inherit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inherit"/>
                <a:ea typeface="Times New Roman"/>
                <a:cs typeface="Times New Roman"/>
              </a:rPr>
              <a:t>Ystrøm</a:t>
            </a:r>
            <a:r>
              <a:rPr lang="ru-RU" dirty="0">
                <a:latin typeface="inherit"/>
                <a:ea typeface="Times New Roman"/>
                <a:cs typeface="Times New Roman"/>
              </a:rPr>
              <a:t> считает, что надо как можно раньше выявлять детей с задержкой в развитии речи.</a:t>
            </a:r>
          </a:p>
          <a:p>
            <a:pPr algn="just" fontAlgn="base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inherit"/>
                <a:ea typeface="Times New Roman"/>
                <a:cs typeface="Times New Roman"/>
              </a:rPr>
              <a:t>.</a:t>
            </a:r>
            <a:endParaRPr lang="ru-RU" sz="12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48286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В нашей стране обследование ребенка специалистами-логопедами проводится в основном тогда, когда ему исполняется 5 лет, а то и непосредственно перед самой школой. Этому есть свое объяснение. Известно, что становление речи завершается примерно к пяти (шести) годам. Получается, что, пока происходит развитие речи, практически никто не </a:t>
            </a:r>
            <a:r>
              <a:rPr lang="ru-RU" dirty="0" smtClean="0"/>
              <a:t>вмешивается </a:t>
            </a:r>
            <a:r>
              <a:rPr lang="ru-RU" dirty="0"/>
              <a:t>в этот процесс, не бьет тревогу. Когда же речь устоялась (вместе с дефектами, специалисты принимаются за дело. Это нельзя признать правильным, особенно если учитывать состояние здоровья современных детей.</a:t>
            </a:r>
          </a:p>
        </p:txBody>
      </p:sp>
    </p:spTree>
    <p:extLst>
      <p:ext uri="{BB962C8B-B14F-4D97-AF65-F5344CB8AC3E}">
        <p14:creationId xmlns:p14="http://schemas.microsoft.com/office/powerpoint/2010/main" val="801562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Дошкольный возраст как никакой другой характеризуется сильнейшей зависимостью от взрослого. </a:t>
            </a:r>
            <a:r>
              <a:rPr lang="ru-RU" dirty="0" smtClean="0"/>
              <a:t>Родители и воспитатели </a:t>
            </a:r>
            <a:r>
              <a:rPr lang="ru-RU" dirty="0"/>
              <a:t>могут оказать огромное влияние на развитие языка ребенка. Дети строят свою речь в соответствии с той речью, которую слышат вокруг</a:t>
            </a:r>
            <a:r>
              <a:rPr lang="ru-RU" dirty="0" smtClean="0"/>
              <a:t>.</a:t>
            </a:r>
            <a:r>
              <a:rPr lang="ru-RU" dirty="0"/>
              <a:t> Дети дошкольного возраста очень тянутся к общению со взрослыми и охотно идут на него. И это нужно всячески использовать в интересах общего развития.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941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ru-RU" sz="4000" dirty="0"/>
              <a:t>«Воспитатели и</a:t>
            </a:r>
            <a:r>
              <a:rPr lang="en-US" sz="4000" dirty="0"/>
              <a:t> </a:t>
            </a:r>
            <a:r>
              <a:rPr lang="ru-RU" sz="4000" dirty="0"/>
              <a:t>родители должны быть бдительными. Они должны уметь определить трудности с</a:t>
            </a:r>
            <a:r>
              <a:rPr lang="en-US" sz="4000" dirty="0"/>
              <a:t> </a:t>
            </a:r>
            <a:r>
              <a:rPr lang="ru-RU" sz="4000" dirty="0"/>
              <a:t>речью и</a:t>
            </a:r>
            <a:r>
              <a:rPr lang="en-US" sz="4000" dirty="0"/>
              <a:t> </a:t>
            </a:r>
            <a:r>
              <a:rPr lang="ru-RU" sz="4000" dirty="0"/>
              <a:t>стимулировать ребенка для разговора»,</a:t>
            </a:r>
            <a:r>
              <a:rPr lang="en-US" sz="4000" dirty="0"/>
              <a:t> </a:t>
            </a:r>
            <a:r>
              <a:rPr lang="ru-RU" sz="4000" dirty="0"/>
              <a:t>— утверждает </a:t>
            </a:r>
            <a:r>
              <a:rPr lang="ru-RU" sz="4000" dirty="0" err="1"/>
              <a:t>Eivind</a:t>
            </a:r>
            <a:r>
              <a:rPr lang="ru-RU" sz="4000" dirty="0"/>
              <a:t> </a:t>
            </a:r>
            <a:r>
              <a:rPr lang="ru-RU" sz="4000" dirty="0" err="1"/>
              <a:t>Ystrøm</a:t>
            </a:r>
            <a:endParaRPr lang="ru-RU" sz="4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7545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      На что обращают в первую очередь внимание при поступлении ребенка в школу? На речь ребенка, как он рассуждает, объясняет, доказывает, как строит предложения, согласовывает ли слова в предложении, насколько богата и разнообразна речь ребенка.</a:t>
            </a:r>
          </a:p>
          <a:p>
            <a:pPr>
              <a:buNone/>
            </a:pPr>
            <a:r>
              <a:rPr lang="ru-RU" dirty="0" smtClean="0"/>
              <a:t>           Красивая правильная речь у детей – явление сейчас очень редкое. Дети усваивают родной язык, подражая речи окружающих. К сожалению, многие родители в наше время часто забывают об этом и пускают процесс развития речи на самотек.</a:t>
            </a:r>
          </a:p>
          <a:p>
            <a:pPr>
              <a:buNone/>
            </a:pPr>
            <a:r>
              <a:rPr lang="ru-RU" dirty="0" smtClean="0"/>
              <a:t>            Они просто забыли, когда ребенок был совсем маленький. Как  переживали за его речь, ждали, когда он произнесет первое слово, когда начнет активно говорить. А сейчас, когда дети подросли, задумываемся ли мы о том, как развита речь ребенка, как правильно, логично он рассуждает? Вопросу развитию речи своих детей не уделяют пристального внимания.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Это идеал, а что же получается на самом деле?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Грамотной</a:t>
            </a:r>
          </a:p>
          <a:p>
            <a:r>
              <a:rPr lang="ru-RU" dirty="0" smtClean="0"/>
              <a:t>Понятной</a:t>
            </a:r>
          </a:p>
          <a:p>
            <a:r>
              <a:rPr lang="ru-RU" dirty="0" smtClean="0"/>
              <a:t>Выразительной</a:t>
            </a:r>
          </a:p>
          <a:p>
            <a:r>
              <a:rPr lang="ru-RU" dirty="0" smtClean="0"/>
              <a:t>Осмысленной</a:t>
            </a:r>
          </a:p>
          <a:p>
            <a:r>
              <a:rPr lang="ru-RU" dirty="0" smtClean="0"/>
              <a:t>Богатой</a:t>
            </a:r>
          </a:p>
          <a:p>
            <a:r>
              <a:rPr lang="ru-RU" dirty="0" smtClean="0"/>
              <a:t>Чистой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214414" y="0"/>
            <a:ext cx="7572428" cy="650081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Наши дети мало проводят времени в обществе родителей (все больше за компьютером, у телевизора или с игрушками). Вот и получается, что с речью ребенка к моменту поступления в школу возникает множество проблем.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Речь односложная. Дети не умеют строить сложные предложения, используют в совей речи только простые предложения, состоящие из 2-3 слов.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Бедная речь. У детей недостаточный словарный запас. Дети не знают  многих слов. Например: курткой они называют куртку, шубу, плащ, пальто.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Неумение задавать вопросы. Дети не могут сформулировать вопрос.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Неумение составлять рассказы. Большинство детей не способны построить  рассказ на предложенную тему, пересказать рассказ. А к школе это умение приобрести просто необходимо.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Невыразительная речь. Дети не умеют использовать интонации, где-то произнести с выразительной интонацией, где-то с грустью или восторгом, где- в быстром или медленном темпе, выделять главные слова.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187624" y="980728"/>
            <a:ext cx="7746064" cy="5877272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ru-RU" sz="2000" dirty="0" smtClean="0"/>
              <a:t>      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 звукопроизношения(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дислалия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Искажение –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процесс ненормированного произнесения звука во всех позициях в слове из-за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несформированности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правильной артикуляционной позиции. Звуки речи приобретают несвойственное родному языку звучание: звук [с] может быть с шипением, [ц] с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прихрипыванием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Смешение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процесс, когда у ребенка хорошо сформированы и отработаны все артикуляционные позиции, но он не умеет различать некоторые из этих позиций, поэтому произношение звуков смешивается, одно и то же слово может иметь разное звучание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состояние, когда ребенок путает звуки одинаковые по способу образования, но разные по месту артикуляции или наоборот. Также заменяет твердые согласные на мягкие, свистящие на шипящие, вместо [ш] говорит [с], вместо [ж] – [з], вместо [р] – [л].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42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Пожелания родителям</a:t>
            </a:r>
            <a:endParaRPr lang="ru-RU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052736"/>
            <a:ext cx="7818072" cy="5805264"/>
          </a:xfrm>
        </p:spPr>
        <p:txBody>
          <a:bodyPr>
            <a:normAutofit fontScale="25000" lnSpcReduction="20000"/>
          </a:bodyPr>
          <a:lstStyle/>
          <a:p>
            <a:pPr lvl="0">
              <a:buNone/>
            </a:pPr>
            <a:r>
              <a:rPr lang="ru-RU" dirty="0" smtClean="0"/>
              <a:t>                         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Как можно больше беседовать с ребенком на различные темы. Обязательно обсуждать, как ребенок провел день в  школе. На выходных постарайтесь как можно больше времени проводить с ребенком. Насыщайте их новыми впечатлениями, посещайте зоопарки, театры, цирк, прогулки в парк, лес. Обязательно побеседуйте о том, что ребенок увидел и услышал нового. Разучивайте с детьми стихотворения. Это способствует выразительности, тренирует память. Отгадывайте и загадывайте загадки. Это занятие учит детей делать выводы, анализировать, развивает мышление, обязательно нужно при этом спросить ребенка как догадался, почему. Чаще читайте с ребёнком. Чтение  играет важную речь в развитии ребенка, он усваивает новые слова, обороты, развивает слух. Упражняйте в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пересказывании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, составлении рассказов, придумывании сказок. Предложите игру «подбери рифму» - картошка-окошко, стакан-великан. </a:t>
            </a:r>
          </a:p>
          <a:p>
            <a:pPr lvl="0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      Отдайте ребёнка в спортивную секцию или на танцы. Спорт отлично учит произвольной регуляции, развивает моторику, развивает внимание и скорость реакции. А глубокое дыхание во время тренировок насыщает мозг кислородом.</a:t>
            </a:r>
          </a:p>
          <a:p>
            <a:pPr lvl="0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     Занятия музыкой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(в частности, игра на фортепиано) развивают моторику рук и налаживают взаимодействие обоих полушарий мозга.</a:t>
            </a:r>
          </a:p>
          <a:p>
            <a:pPr lvl="0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       После школы почаще массируйте ребёнку шейную и затылочную область.</a:t>
            </a:r>
          </a:p>
          <a:p>
            <a:pPr lvl="0">
              <a:buNone/>
            </a:pPr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142976" y="500042"/>
            <a:ext cx="7643866" cy="574835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обсудите какой-либо предмет. Увидели дом – предложите игру «красивые слова». Дом какой? – высокий, низкий, кирпичный, деревянный, новый, старый.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За ужином поиграйте в игру «почему предмет назвали так?» Хлебница – в нее кладут хлеб, почему селедочница, солонка, сахарница и т.д.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поиграйте в игру «какое слово убежало?» (например: Алеша … на стол чашку, )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Что касается звукопроизношения, вы должны постоянно исправлять в речи детей те звуки, которые он уже может произносить.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Помните, что ваша речь должна быть образцом для подражания. Ребенок в первую очередь учится говорить у вас. Поэтому следите за своей речью, она должна быть четкой и внятной.</a:t>
            </a:r>
          </a:p>
          <a:p>
            <a:pPr lvl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Обратитесь  за помощью  к  логопеду, педагогу- психологу.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7"/>
            <a:ext cx="7498080" cy="778099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НАПРАВЛЕНИЯ РАБОТЫ</a:t>
            </a: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980728"/>
            <a:ext cx="7719274" cy="5877272"/>
          </a:xfrm>
        </p:spPr>
        <p:txBody>
          <a:bodyPr>
            <a:normAutofit lnSpcReduction="10000"/>
          </a:bodyPr>
          <a:lstStyle/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слухового внимания, слуховой памяти и фонематического восприятия у учащихся;</a:t>
            </a:r>
            <a:endParaRPr lang="ru-RU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совершенствование тонкой и общей моторики;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коррекция звукопроизношения;</a:t>
            </a:r>
            <a:endParaRPr lang="ru-RU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графических навыков;</a:t>
            </a:r>
            <a:endParaRPr lang="ru-RU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совершенствование пространственно-временных представлений;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обогащение словарного запаса;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развитие связной речи;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Обогащение словарного запаса</a:t>
            </a:r>
            <a:endParaRPr lang="ru-RU" dirty="0">
              <a:solidFill>
                <a:schemeClr val="accent3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410200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Сотвори себе извилину Даны три слова. Необходимо исключить одно лишнее, найдя основание для объединения двух других слов. Чем больше оснований для классификации найдено, тем лучше например( помидор, собака, солнце)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Фантазёры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Что я возьму с собой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«Профессии»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Наоборот».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Подобрать к данным словам антонимы. Грязный -... грубый — … искусственный — … Трусливый — … замкнутый — … слабый —.                 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«Буквы разбежались». Собрать слова из данных букв. К,Л,О,О,Е,С — колесо. А,Л,С,К,С- класс. К,И,Г,А,Н- книга. Р,О,К,У- урок.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Слова. Составьте новые слова, добавив к каждому слову одну букву.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Сквозная буква. — — ж – — —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– — —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– — —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— (лужа ножи лыжи чижи)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Превращение слов — волшебная палочка. Замените одну букву в словах. Палка-галка — балка, печка- речка -сечка, тень- пень день- лень, кот- кол- тол-тон –дон- дол — дал.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Анаграмма.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.</a:t>
            </a:r>
          </a:p>
          <a:p>
            <a:r>
              <a:rPr lang="ru-RU" sz="1600" dirty="0" smtClean="0"/>
              <a:t>.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142976" y="500042"/>
            <a:ext cx="8001024" cy="5748358"/>
          </a:xfrm>
        </p:spPr>
        <p:txBody>
          <a:bodyPr>
            <a:normAutofit fontScale="55000" lnSpcReduction="2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Игра </a:t>
            </a:r>
            <a:r>
              <a:rPr lang="ru-RU" sz="33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«Какой? Какая? Какое? Какие?»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Придумать и назвать как можно больше слов, отвечающих на вопросы какой? какая? какое? какие? по теме «Зима».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Солнце (какое?)…                    Ветер…                    Небо…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Снег…                                       Снежинки…             Иней…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Погода…                                   День…                      Мороз…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Воздух…                                   Деревья…                 Сугроб…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Игра </a:t>
            </a:r>
            <a:r>
              <a:rPr lang="ru-RU" sz="33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«Что делает? Что делают?».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Придумать и назвать как можно больше слов, отвечающих на вопросы что делает? что делают?  по теме «Зима».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Солнце (какое?)…                    Ветер…                    Небо…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Снег…                                       Снежинки…             Иней…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Погода…                                   День…                      Мороз…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Воздух…                                   Деревья…                 Сугроб…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Похожую игру можно проводить по всем временам года.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Игра </a:t>
            </a:r>
            <a:r>
              <a:rPr lang="ru-RU" sz="33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«Овощи, фрукты, ягоды».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Придумать слова, отвечающие на вопрос что? по данной теме </a:t>
            </a: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большой…           маленькая…           крупный…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круглый…           мелкий…                твёрдый…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мягкая…              сладкая…                вкусное…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горький…           жёлтая…                  синяя…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красная…            зелёный…               чёрная…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длинный…          спелая…                  сочный…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33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свежий…             хрустящий…</a:t>
            </a:r>
            <a:r>
              <a:rPr lang="ru-RU" sz="33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т.д.</a:t>
            </a: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44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331640" y="0"/>
            <a:ext cx="752664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Игра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 Закончи предложения и назови слова-неприятели».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Слон большой, а комар…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Камень тяжёлый, а пушинка…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Золушка добрая, а мачеха…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Зимой погода холодная, а летом…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Дерево высокое, а куст…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Дедушка старый, а внук…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Суп горячий, а компот…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Молоко жидкое, а сметана...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больна, но скоро буду…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Продавец продаёт, а покупатель…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Заяц скачет быстро, а черепаха ползает медленно… и т.д.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Игра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«Отгадай, что это за животные?».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Сторожит, грызёт, лает – кто это?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Мяукает, лакает, царапается - 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Мычит, жуёт, ходит - ..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Летает, жужжит, жалит - … и т.д.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36841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Совершенствование</a:t>
            </a: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пространственно-временных представлений</a:t>
            </a:r>
            <a:endParaRPr lang="ru-RU" sz="3200" dirty="0">
              <a:solidFill>
                <a:schemeClr val="accent3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714488"/>
            <a:ext cx="7498080" cy="4857784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Закончи предложение»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Завтракаем мы утром, а обедаем…</a:t>
            </a:r>
          </a:p>
          <a:p>
            <a:pPr marL="82296" indent="0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Солнце светит днем, а луна - …</a:t>
            </a:r>
          </a:p>
          <a:p>
            <a:pPr marL="82296" indent="0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Спим мы ночью, а зарядку делаем …</a:t>
            </a:r>
          </a:p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«Расскажи о своем распорядке дня»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«Утром я встаю и делаю зарядку»</a:t>
            </a:r>
          </a:p>
          <a:p>
            <a:pPr marL="82296" indent="0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«Днем я хожу на прогулку» И т. п.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Вставить в предложения пропущенные слова</a:t>
            </a:r>
          </a:p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это бывает?»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«Составь картинку» «Объясни смысл пословиц о временах года.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</a:rPr>
              <a:t>Развитие связной речи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«Составь рассуждение»,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игры-инсценировки народных сказок, художественных произведений, загадок, толкование пословиц и поговорок, народных игр, изготовление книжек, пересказы простых и коротких текстов по серии сюжетных картинок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составление рассказа по серии сюжетных картинок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0"/>
            <a:ext cx="8215338" cy="171448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Совершенствование тонкой и общей моторики; </a:t>
            </a:r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крупной моторики способствует формированию вестибулярного аппарата, укреплению мышц и суставов, развитию гибкости, положительно влияет на формирование речевых навыков и развитие интеллекта, помогает адаптироваться в социальной среде, расширить кругозор.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мелкая моторика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— это движения, осуществляемые мелкими мышцами человеческого тела, способность выполнять задачи, требующие скоординированной работы глаз и рук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Вера Солнцева, Татьяна Белова 200 упражнений для развития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общей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и мелкой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моторики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Метод комплексной нейропсихологической коррекции  А.В. Семенович.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Из предложенных Семенович А.В. заданий были отобраны те, которые посчитались удобными для выполнения в классе.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142976" y="428604"/>
            <a:ext cx="7715304" cy="5819796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4400" u="sng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6000" u="sng" dirty="0" smtClean="0">
                <a:latin typeface="Times New Roman" pitchFamily="18" charset="0"/>
                <a:cs typeface="Times New Roman" pitchFamily="18" charset="0"/>
              </a:rPr>
              <a:t>Упражнения сидя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Отработка сочетанных движений глаз, языка и рук</a:t>
            </a:r>
          </a:p>
          <a:p>
            <a:pPr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а) глаза вместе с языком двигаются сначала за ладонью, затем от нее;</a:t>
            </a:r>
          </a:p>
          <a:p>
            <a:pPr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б) глаза фиксированы прямо перед собой, язык двигается за  ладонью, от нее;</a:t>
            </a:r>
          </a:p>
          <a:p>
            <a:pPr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в) язык фиксирован в одном из приведенных выше положений, глаза двигаются за ладонью, от нее;</a:t>
            </a:r>
          </a:p>
          <a:p>
            <a:pPr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г) глаза двигаются за ладонью, язык — от нее;</a:t>
            </a:r>
          </a:p>
          <a:p>
            <a:pPr>
              <a:buNone/>
            </a:pP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) язык двигается за ладонью, глаза — от нее.</a:t>
            </a:r>
          </a:p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Руки, сжатые в кулак, лежат на коленях (вытянуты вперед; в стороны), большие пальцы вверх. Движения руками выполняются однонаправлено и разнонаправлено с глазами и языком. Это же упражнение выполняется стоя с опущенными, поднятыми, вытянутыми вперед или в стороны руками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214414" y="285728"/>
            <a:ext cx="7929586" cy="65722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Перекрестные и односторонние движения.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Рисование на доске, стене, листе бумаги сначала поочередно каждой рукой, а затем одновременно обеими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«Цыганочка".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"Ладушки".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Ребенку предлагалось встать у стены, расставить ноги на ширине плеч, ладони положить на стене на уровне глаз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Прыжки на месте на двух ногах: и с продвижением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"Птенчики".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"Жало змеи".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"Обезьянка".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"Трубочка".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"Качели".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 Часы»</a:t>
            </a:r>
          </a:p>
          <a:p>
            <a:pPr lvl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"Хомяк".</a:t>
            </a:r>
          </a:p>
          <a:p>
            <a:pPr lvl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«Улыбка» - удерживание губ в улыбке, передние верхние и нижние зубы обнажены.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4294967295"/>
          </p:nvPr>
        </p:nvSpPr>
        <p:spPr>
          <a:xfrm>
            <a:off x="1000100" y="285728"/>
            <a:ext cx="7858180" cy="6572272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«Улыбка – Трубочка» - чередование положения губ в улыбке и трубочкой.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«Заборчик» - спокойное открывание и закрывание рта, губы в положении улыбки.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«Лопаточка» - язык широкий.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«Иголочка» - язык узкий.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«Лопаточка – иголочка» - чередование узкого и широкого языка.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«Язык силач» - подъём языка за верхние зубы.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«Качели» - чередование движений языка вверх и вниз.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«Маятник» - чередование движений языка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влево-вправо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«Бублик» - сложить губы бубликом.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«Чищу зубки» - выработка умения удерживать кончик языка за нижними зубами.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85728"/>
            <a:ext cx="7498080" cy="2214578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Коррекция звукопроизношения </a:t>
            </a:r>
            <a:br>
              <a:rPr lang="ru-RU" sz="44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и </a:t>
            </a:r>
            <a:r>
              <a:rPr lang="ru-RU" sz="4400" b="1" dirty="0" err="1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звукослогового</a:t>
            </a:r>
            <a:r>
              <a:rPr lang="ru-RU" sz="44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анализа </a:t>
            </a:r>
            <a:r>
              <a:rPr lang="ru-RU" sz="4400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</a:rPr>
              <a:t/>
            </a:r>
            <a:br>
              <a:rPr lang="ru-RU" sz="4400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571744"/>
            <a:ext cx="7498080" cy="367665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Н. В.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Нищева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БУДЕМ ГОВОРИТЬ ПРАВИЛЬНО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Дидактический материал для коррекции нарушений звукопроизношения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214414" y="285728"/>
            <a:ext cx="7929586" cy="6572272"/>
          </a:xfrm>
        </p:spPr>
        <p:txBody>
          <a:bodyPr>
            <a:normAutofit fontScale="25000" lnSpcReduction="20000"/>
          </a:bodyPr>
          <a:lstStyle/>
          <a:p>
            <a:pPr fontAlgn="base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Вставить разные гласные, чтобы слова не повторялись: Л__ПА, Л__ПА, Л__ПА.</a:t>
            </a:r>
          </a:p>
          <a:p>
            <a:pPr fontAlgn="base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Вставить разные согласные, чтобы слова не повторялись: __ОДА, __ОДА, __ОДА.</a:t>
            </a:r>
          </a:p>
          <a:p>
            <a:pPr fontAlgn="base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Добавить букву, чтобы получилось новое слово: кот(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) – крот, стол(в) – ствол.</a:t>
            </a:r>
          </a:p>
          <a:p>
            <a:pPr fontAlgn="base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Заменить подчёркнутую букву, чтобы получилось новое слово: ли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т (лифт), 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орона (ворона), горо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(горох) и др.</a:t>
            </a:r>
          </a:p>
          <a:p>
            <a:pPr fontAlgn="base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Найти в предложении слова, различающиеся одной буквой: «Ваня не скрыл, что вскрыл письмо», «Осы не любят росы». Подчеркнуть эту букву.</a:t>
            </a:r>
          </a:p>
          <a:p>
            <a:pPr fontAlgn="base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Прочитать 4 слова (столбик). Назвать буквы, которые пропущены в каждом из них.</a:t>
            </a:r>
          </a:p>
          <a:p>
            <a:pPr fontAlgn="base"/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_руг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д_озд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_венит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_стреча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_троительство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д_уг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др_зд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з_енит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вс_реча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ст_оительство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др_г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дро_д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звен_т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вст_еча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строит_льство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дру_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дроз_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звени_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встр_ча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строительс_во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Найти ошибку в слове (место пропуска буквы не обозначено):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помидр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красый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пгода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. Записать без ошибки. В случае затруднения либо называется пропущенная буква, либо произносится слово.</a:t>
            </a:r>
          </a:p>
          <a:p>
            <a:pPr fontAlgn="base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 Восстановить слово, добавив одну или несколько гласных: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лст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грз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грд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брбн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.   Найти ошибки (пропуски букв) в словосочетании, предложении, тексте</a:t>
            </a:r>
          </a:p>
          <a:p>
            <a:pPr fontAlgn="base"/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000100" y="357166"/>
            <a:ext cx="8143900" cy="621510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 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- “Определи первый звук в слове”. </a:t>
            </a:r>
          </a:p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- “Чудо-дерево” - украсить дерево игрушками или картинками, в названии которых имеется соответствующий звук.</a:t>
            </a:r>
          </a:p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- “Подбери картинки, названия которых начинаются со звука И”. </a:t>
            </a:r>
          </a:p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- “Отгадай загадку и назови первый звук в отгадке”, загадки подбираются по определённой теме или связанные с изучаемой буквой.</a:t>
            </a:r>
          </a:p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- “Кто больше?” - детям предлагается сюжетная картинка, на которой изображены предметы с заданным звуком. После рассматривания картинки дети называют слова, в названии которых имеется заданный звук. </a:t>
            </a:r>
          </a:p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“Цепочка” - ведущий называет слово. Следующий участник игры определяет последний звук в слове и подбирает своё слово, начинающееся с этого звука. Остальные участники игры делают тоже самое, составляя цепочку слов.</a:t>
            </a:r>
          </a:p>
          <a:p>
            <a:r>
              <a:rPr lang="ru-RU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Определить местоположение звука в слове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Разложить картинки с заданным звуком в три ряда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Угадай-ка” - нужно угадать, какое слово получится из первых звуков, которые встречаются в названиях предметных картинок (Например: сок, осы, носок – сон; ключ, обруч, топор - кот). Или тоже самое из последних звуков.</a:t>
            </a:r>
          </a:p>
          <a:p>
            <a:r>
              <a:rPr lang="ru-RU" sz="2000" dirty="0" smtClean="0"/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Отгадай загадку и запиши отгадку-схему. Дети записывают отгадку в тетрадь по чтению разноцветными ручками: гласные – красным цветом, твёрдые согласные – синим цветом, мягкие согласные – синим цветом</a:t>
            </a:r>
            <a:r>
              <a:rPr lang="ru-RU" sz="2000" dirty="0" smtClean="0"/>
              <a:t>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Разучивание считалок и скороговорок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pandia.ru/text/78/353/images/image001_50.jpg"/>
          <p:cNvPicPr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42976" y="500042"/>
            <a:ext cx="4143375" cy="4500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pandia.ru/text/78/353/images/image002_2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4" y="1857364"/>
            <a:ext cx="3643338" cy="4572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4400" b="1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графических навыков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минуток чистописания на уроке русского 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языка</a:t>
            </a:r>
            <a:r>
              <a:rPr lang="ru-RU" sz="1200" b="1" dirty="0"/>
              <a:t> </a:t>
            </a:r>
            <a:endParaRPr lang="ru-RU" sz="1200" b="1" dirty="0" smtClean="0"/>
          </a:p>
          <a:p>
            <a:r>
              <a:rPr lang="ru-RU" sz="1200" b="1" dirty="0" smtClean="0"/>
              <a:t>Выставка </a:t>
            </a:r>
            <a:r>
              <a:rPr lang="ru-RU" sz="1200" b="1" dirty="0"/>
              <a:t>лучших </a:t>
            </a:r>
            <a:r>
              <a:rPr lang="ru-RU" sz="1200" b="1" dirty="0" smtClean="0"/>
              <a:t>тетрадей</a:t>
            </a:r>
            <a:r>
              <a:rPr lang="ru-RU" sz="1200" b="1" dirty="0"/>
              <a:t> </a:t>
            </a:r>
            <a:endParaRPr lang="ru-RU" sz="1200" b="1" dirty="0" smtClean="0"/>
          </a:p>
          <a:p>
            <a:r>
              <a:rPr lang="ru-RU" sz="1200" b="1" dirty="0" smtClean="0"/>
              <a:t>«</a:t>
            </a:r>
            <a:r>
              <a:rPr lang="ru-RU" sz="1200" b="1" dirty="0"/>
              <a:t>Общественный смотр знаний»</a:t>
            </a:r>
            <a:r>
              <a:rPr lang="ru-RU" sz="1200" dirty="0"/>
              <a:t>, в котором используются задания, связанные с формированием графического навыка и каллиграфического почерка:</a:t>
            </a:r>
          </a:p>
          <a:p>
            <a:pPr marL="82296" indent="0">
              <a:buNone/>
            </a:pPr>
            <a:r>
              <a:rPr lang="ru-RU" sz="1200" dirty="0" smtClean="0"/>
              <a:t> - </a:t>
            </a:r>
            <a:r>
              <a:rPr lang="ru-RU" sz="1200" dirty="0"/>
              <a:t>написать буквы, какой – либо определенный элемент,</a:t>
            </a:r>
          </a:p>
          <a:p>
            <a:pPr marL="82296" indent="0">
              <a:buNone/>
            </a:pPr>
            <a:r>
              <a:rPr lang="ru-RU" sz="1200" dirty="0"/>
              <a:t>- дать характеристику звука,</a:t>
            </a:r>
          </a:p>
          <a:p>
            <a:pPr marL="82296" indent="0">
              <a:buNone/>
            </a:pPr>
            <a:r>
              <a:rPr lang="ru-RU" sz="1200" dirty="0"/>
              <a:t>- составить с данными буквами слоги в сочетании: нижнего, среднего, верхнего соединения,</a:t>
            </a:r>
          </a:p>
          <a:p>
            <a:pPr marL="82296" indent="0">
              <a:buNone/>
            </a:pPr>
            <a:r>
              <a:rPr lang="ru-RU" sz="1200" dirty="0"/>
              <a:t>- составить два слога с одной и той же согласной: 1) в одном слоге согласный звук должен быть мягким 2) в другом слоге – твердым,</a:t>
            </a:r>
          </a:p>
          <a:p>
            <a:pPr>
              <a:buFontTx/>
              <a:buChar char="-"/>
            </a:pPr>
            <a:r>
              <a:rPr lang="ru-RU" sz="1200" dirty="0" smtClean="0"/>
              <a:t>составить </a:t>
            </a:r>
            <a:r>
              <a:rPr lang="ru-RU" sz="1200" dirty="0"/>
              <a:t>с данными слогами слова и </a:t>
            </a:r>
            <a:r>
              <a:rPr lang="ru-RU" sz="1200" dirty="0" smtClean="0"/>
              <a:t>предложения</a:t>
            </a:r>
          </a:p>
          <a:p>
            <a:r>
              <a:rPr lang="ru-RU" sz="1200" b="1" dirty="0"/>
              <a:t>Самоконтроль и самооценка учебной деятельности</a:t>
            </a:r>
            <a:r>
              <a:rPr lang="ru-RU" sz="1200" b="1" dirty="0" smtClean="0"/>
              <a:t>.</a:t>
            </a:r>
            <a:r>
              <a:rPr lang="ru-RU" sz="1200" dirty="0"/>
              <a:t> </a:t>
            </a:r>
          </a:p>
          <a:p>
            <a:pPr marL="82296" lvl="0" indent="0">
              <a:buNone/>
            </a:pPr>
            <a:r>
              <a:rPr lang="ru-RU" sz="1200" dirty="0" smtClean="0"/>
              <a:t>      В </a:t>
            </a:r>
            <a:r>
              <a:rPr lang="ru-RU" sz="1200" dirty="0"/>
              <a:t>течение работы над формированием графического навыка и каллиграфического почерка, необходимо учить детей видеть в своих заданиях правильно выполненное написание, умение его выделить (обвести зеленым карандашом, превратить букву в солнышко</a:t>
            </a:r>
            <a:r>
              <a:rPr lang="ru-RU" sz="1200" dirty="0" smtClean="0"/>
              <a:t>…).</a:t>
            </a:r>
            <a:r>
              <a:rPr lang="ru-RU" sz="1200" dirty="0"/>
              <a:t> </a:t>
            </a:r>
            <a:endParaRPr lang="ru-RU" sz="1200" dirty="0" smtClean="0"/>
          </a:p>
          <a:p>
            <a:pPr marL="82296" lvl="0" indent="0">
              <a:buNone/>
            </a:pPr>
            <a:r>
              <a:rPr lang="ru-RU" sz="1200" dirty="0"/>
              <a:t> </a:t>
            </a:r>
            <a:r>
              <a:rPr lang="ru-RU" sz="1200" dirty="0" smtClean="0"/>
              <a:t>        Диктовка </a:t>
            </a:r>
            <a:r>
              <a:rPr lang="ru-RU" sz="1200" dirty="0"/>
              <a:t>алгоритмов написания элементов букв и их соединений </a:t>
            </a:r>
          </a:p>
          <a:p>
            <a:pPr marL="82296" lvl="0" indent="0">
              <a:buNone/>
            </a:pPr>
            <a:r>
              <a:rPr lang="ru-RU" sz="1200" dirty="0" smtClean="0"/>
              <a:t>            Упражнения </a:t>
            </a:r>
            <a:r>
              <a:rPr lang="ru-RU" sz="1200" dirty="0"/>
              <a:t>по выяснению ошибок в графическом написании букв и их </a:t>
            </a:r>
            <a:r>
              <a:rPr lang="ru-RU" sz="1200" dirty="0" smtClean="0"/>
              <a:t>соединений.</a:t>
            </a:r>
          </a:p>
          <a:p>
            <a:pPr marL="82296" lvl="0" indent="0">
              <a:buNone/>
            </a:pPr>
            <a:r>
              <a:rPr lang="ru-RU" sz="1200" dirty="0"/>
              <a:t> </a:t>
            </a:r>
            <a:r>
              <a:rPr lang="ru-RU" sz="1200" dirty="0" smtClean="0"/>
              <a:t>  Графическое </a:t>
            </a:r>
            <a:r>
              <a:rPr lang="ru-RU" sz="1200" dirty="0"/>
              <a:t>обозначение на образце всех элементов букв, соединений элементов и букв между собой, просветов в верхней нижней частях букв</a:t>
            </a:r>
            <a:r>
              <a:rPr lang="ru-RU" sz="1200" dirty="0" smtClean="0"/>
              <a:t>.</a:t>
            </a:r>
          </a:p>
          <a:p>
            <a:pPr marL="82296" lvl="0" indent="0">
              <a:buNone/>
            </a:pPr>
            <a:r>
              <a:rPr lang="ru-RU" sz="1200" dirty="0" smtClean="0"/>
              <a:t>.Работа </a:t>
            </a:r>
            <a:r>
              <a:rPr lang="ru-RU" sz="1200" dirty="0"/>
              <a:t>по образцам, данным учителем.</a:t>
            </a:r>
          </a:p>
          <a:p>
            <a:pPr marL="82296" lvl="0" indent="0">
              <a:buNone/>
            </a:pPr>
            <a:endParaRPr lang="ru-RU" sz="1200" dirty="0"/>
          </a:p>
          <a:p>
            <a:endPara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850" y="1340768"/>
            <a:ext cx="2607518" cy="244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89040"/>
            <a:ext cx="2855590" cy="2695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45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графических навыков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pPr marL="82296" indent="0">
              <a:buNone/>
            </a:pPr>
            <a:r>
              <a:rPr lang="ru-RU" dirty="0"/>
              <a:t>Показ написания учителем (на доске или в тетрадях с комментированием движений руки).</a:t>
            </a:r>
          </a:p>
          <a:p>
            <a:pPr marL="82296" indent="0">
              <a:buNone/>
            </a:pPr>
            <a:r>
              <a:rPr lang="ru-RU" dirty="0" smtClean="0"/>
              <a:t>Ведение </a:t>
            </a:r>
            <a:r>
              <a:rPr lang="ru-RU" dirty="0"/>
              <a:t>руки ученика при написании букв (рука ученика в руке учителя).</a:t>
            </a:r>
          </a:p>
          <a:p>
            <a:pPr marL="82296" indent="0">
              <a:buNone/>
            </a:pPr>
            <a:r>
              <a:rPr lang="ru-RU" dirty="0" smtClean="0"/>
              <a:t>Воображаемое </a:t>
            </a:r>
            <a:r>
              <a:rPr lang="ru-RU" dirty="0"/>
              <a:t>письмо, письмо в воздухе (по написанному на доске образцу или без него).</a:t>
            </a:r>
          </a:p>
          <a:p>
            <a:pPr marL="82296" indent="0">
              <a:buNone/>
            </a:pPr>
            <a:r>
              <a:rPr lang="ru-RU" dirty="0" smtClean="0"/>
              <a:t>Анализ </a:t>
            </a:r>
            <a:r>
              <a:rPr lang="ru-RU" dirty="0"/>
              <a:t>формы букв (по зрительным или по двигательным элементам буквы).</a:t>
            </a:r>
          </a:p>
          <a:p>
            <a:pPr marL="82296" indent="0">
              <a:buNone/>
            </a:pPr>
            <a:r>
              <a:rPr lang="ru-RU" dirty="0" smtClean="0"/>
              <a:t>Конструирование </a:t>
            </a:r>
            <a:r>
              <a:rPr lang="ru-RU" dirty="0"/>
              <a:t>буквы из элементов-шаблонов.</a:t>
            </a:r>
          </a:p>
          <a:p>
            <a:pPr marL="82296" indent="0">
              <a:buNone/>
            </a:pPr>
            <a:r>
              <a:rPr lang="ru-RU" dirty="0" smtClean="0"/>
              <a:t>Обведение </a:t>
            </a:r>
            <a:r>
              <a:rPr lang="ru-RU" dirty="0"/>
              <a:t>букв по шаблону.</a:t>
            </a:r>
          </a:p>
          <a:p>
            <a:pPr marL="82296" indent="0">
              <a:buNone/>
            </a:pPr>
            <a:r>
              <a:rPr lang="ru-RU" dirty="0" smtClean="0"/>
              <a:t>Письмо </a:t>
            </a:r>
            <a:r>
              <a:rPr lang="ru-RU" dirty="0"/>
              <a:t>под счет (движения ручки вверх на “раз”, вниз – на и</a:t>
            </a:r>
            <a:r>
              <a:rPr lang="ru-RU" dirty="0" smtClean="0"/>
              <a:t>).</a:t>
            </a:r>
          </a:p>
          <a:p>
            <a:pPr marL="82296" indent="0">
              <a:buNone/>
            </a:pPr>
            <a:r>
              <a:rPr lang="ru-RU" dirty="0" smtClean="0"/>
              <a:t>Письмо </a:t>
            </a:r>
            <a:r>
              <a:rPr lang="ru-RU" dirty="0"/>
              <a:t>с игрушкой (на запястье рабочей руки закрепляется легкая мягкая игрушка на резинке, прописывая упражнения, дети оценивают работу игрушечного персонажа) и </a:t>
            </a:r>
            <a:r>
              <a:rPr lang="ru-RU" dirty="0" smtClean="0"/>
              <a:t>себя.</a:t>
            </a:r>
            <a:endParaRPr lang="ru-RU" dirty="0"/>
          </a:p>
          <a:p>
            <a:pPr marL="82296" indent="0">
              <a:buNone/>
            </a:pPr>
            <a:r>
              <a:rPr lang="ru-RU" dirty="0"/>
              <a:t>Таким образом, у ребенка возникают положительные эмоции при выполнении работы, а, следовательно, происходит стимулирование для выполнения дальнейшего задания  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H:\Чистописание\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84784"/>
            <a:ext cx="3672408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28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слухового внимания, слуховой памяти и фонематического восприятия</a:t>
            </a:r>
            <a:endParaRPr lang="ru-RU" sz="28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1.Хлопни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ладоши над головой, если будет названо живое и маленькое.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Муравей, птица, слон, бегемот, булавка, комната, капля, божья коровка, дом, гусеница, муха, ванна, бассейн, пчела, монета, компьютер, кухня, мел, ластик, иголка, шкаф, пуговица, жук, конфета, дверь, кнопка, таракан, озеро, изюм, море.</a:t>
            </a:r>
          </a:p>
          <a:p>
            <a:pPr marL="82296" indent="0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2.Попробуй повторить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то, что произносил гость с другой планеты, когда прибыл на Землю.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 ТУХ МУН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 Гость сказал: «Приветствую вас!»)</a:t>
            </a:r>
          </a:p>
          <a:p>
            <a:pPr marL="82296" indent="0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КЯМ МОП ДУТ </a:t>
            </a:r>
            <a:endPara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4.Послушай три близких по звучанию слова и назови то, что можно есть.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Картошка, ложка, окрошка. Апельсин, блин,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мандарин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82296" indent="0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5.Запомни предметы, разложенные на столе ( бумага, стакан с водой, чашка, ложка, картон, ножницы, книга, вилка). Повернись к столу спиной. Внимательно слушай и, не глядя, рассказывай о том, что я буду делать.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lvl="0" indent="0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Мять бумагу.</a:t>
            </a:r>
          </a:p>
          <a:p>
            <a:pPr marL="82296" lvl="0" indent="0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Переливать воду.</a:t>
            </a:r>
          </a:p>
          <a:p>
            <a:pPr marL="82296" indent="0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Стучать ложкой по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чашке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ит.д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2296" indent="0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6.Послушай и повтори ритм, который я буду отхлопывать. Повторяй за мной не глядя, только по слуху.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Ритмический рисунок (Х – хлопок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82296" indent="0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 _ Х</a:t>
            </a:r>
          </a:p>
          <a:p>
            <a:pPr marL="82296" indent="0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ХХ _ Х</a:t>
            </a: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9495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слухового внимания, слуховой памяти и фонематического восприятия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7.Послушай, какие плоды растут в сказочном королевстве. Объясни – из каких знакомых слов составлены их названия.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Огурбузы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помидыни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баклачок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укрушка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грумидоры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чеслук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слижовник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моркофель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вишбрикос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2296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8.Назови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 правильно.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Мегемот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бегебот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дигимот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бегемот,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гибидот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бигетот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82296" indent="0">
              <a:buNone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Контета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конфета,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фонфета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накфета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конкета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танфета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2296" indent="0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Покажи, как одни и те же звуки можно произнести по-разному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МЯУ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lv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Громко (кот рядом).</a:t>
            </a:r>
          </a:p>
          <a:p>
            <a:pPr marL="82296" lv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Тихо (кот далеко).</a:t>
            </a:r>
          </a:p>
          <a:p>
            <a:pPr marL="82296" lv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Высоким голосом ( маленький котенок).</a:t>
            </a:r>
          </a:p>
          <a:p>
            <a:pPr marL="82296" lv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Низким голосом (старый кот).</a:t>
            </a:r>
          </a:p>
          <a:p>
            <a:pPr marL="82296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Хриплым голосом (кот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простудился</a:t>
            </a:r>
          </a:p>
          <a:p>
            <a:pPr marL="82296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10.ПОДБОР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РИФМУЮЩИХСЯ СЛОВ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УПРАЖНЕНИЯ ДЛЯ ТРЕНИРОВКИ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ДИКЦИИ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Трижды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 каждую рифмовку. Говори четко, громко, не торопясь.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Вновь Агата едет куда-то.</a:t>
            </a:r>
          </a:p>
          <a:p>
            <a:pPr marL="82296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Произнеси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рифмовки-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трудноговорки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четко, громко, сначала не торопясь. Затем постепенно убыстряй темп, но сохраняй громкость и четкость произношения.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Ткет кто-то ткани на юбку Тане</a:t>
            </a:r>
          </a:p>
          <a:p>
            <a:pPr marL="82296" indent="0">
              <a:buNone/>
            </a:pPr>
            <a:endParaRPr lang="ru-RU" sz="1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558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4800" dirty="0" smtClean="0"/>
              <a:t>«Главное </a:t>
            </a:r>
            <a:r>
              <a:rPr lang="ru-RU" sz="4800" dirty="0"/>
              <a:t>в этом мире не то, где мы стоим, а то, в каком направлении </a:t>
            </a:r>
            <a:r>
              <a:rPr lang="ru-RU" sz="4800" dirty="0" smtClean="0"/>
              <a:t>движемся.». </a:t>
            </a:r>
          </a:p>
          <a:p>
            <a:pPr marL="82296" indent="0">
              <a:buNone/>
            </a:pPr>
            <a:r>
              <a:rPr lang="ru-RU" sz="4800" dirty="0" smtClean="0"/>
              <a:t>Оливер Холмс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8159031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1030</TotalTime>
  <Words>2337</Words>
  <Application>Microsoft Office PowerPoint</Application>
  <PresentationFormat>Экран (4:3)</PresentationFormat>
  <Paragraphs>247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Это идеал, а что же получается на самом деле?</vt:lpstr>
      <vt:lpstr>Презентация PowerPoint</vt:lpstr>
      <vt:lpstr>Презентация PowerPoint</vt:lpstr>
      <vt:lpstr>Пожелания родителям</vt:lpstr>
      <vt:lpstr>Презентация PowerPoint</vt:lpstr>
      <vt:lpstr>НАПРАВЛЕНИЯ РАБОТЫ </vt:lpstr>
      <vt:lpstr>Обогащение словарного запаса</vt:lpstr>
      <vt:lpstr>Презентация PowerPoint</vt:lpstr>
      <vt:lpstr>Презентация PowerPoint</vt:lpstr>
      <vt:lpstr>Совершенствование пространственно-временных представлений</vt:lpstr>
      <vt:lpstr>Развитие связной речи</vt:lpstr>
      <vt:lpstr>Совершенствование тонкой и общей моторики;  </vt:lpstr>
      <vt:lpstr>Метод комплексной нейропсихологической коррекции  А.В. Семенович.</vt:lpstr>
      <vt:lpstr>Презентация PowerPoint</vt:lpstr>
      <vt:lpstr>Презентация PowerPoint</vt:lpstr>
      <vt:lpstr>Презентация PowerPoint</vt:lpstr>
      <vt:lpstr>Коррекция звукопроизношения     и звукослогового анализа  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Формирование графических навыков</vt:lpstr>
      <vt:lpstr>Формирование графических навыков</vt:lpstr>
      <vt:lpstr>Развитие слухового внимания, слуховой памяти и фонематического восприятия</vt:lpstr>
      <vt:lpstr>Развитие слухового внимания, слуховой памяти и фонематического восприятия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Индивидуальная проблемная тема самообразования: «Повышения качества речи, письма и чтения у младших школьников, имеющие недостатки в произношении звуков в словах»</dc:title>
  <dc:creator>учитель</dc:creator>
  <cp:lastModifiedBy>связной</cp:lastModifiedBy>
  <cp:revision>85</cp:revision>
  <dcterms:created xsi:type="dcterms:W3CDTF">2017-05-22T08:43:31Z</dcterms:created>
  <dcterms:modified xsi:type="dcterms:W3CDTF">2018-03-28T14:28:12Z</dcterms:modified>
</cp:coreProperties>
</file>