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0" r:id="rId4"/>
    <p:sldId id="272" r:id="rId5"/>
    <p:sldId id="257" r:id="rId6"/>
    <p:sldId id="258" r:id="rId7"/>
    <p:sldId id="260" r:id="rId8"/>
    <p:sldId id="259" r:id="rId9"/>
    <p:sldId id="262" r:id="rId10"/>
    <p:sldId id="261" r:id="rId11"/>
    <p:sldId id="263" r:id="rId12"/>
    <p:sldId id="264" r:id="rId13"/>
    <p:sldId id="265" r:id="rId14"/>
    <p:sldId id="266" r:id="rId15"/>
    <p:sldId id="267" r:id="rId16"/>
    <p:sldId id="281" r:id="rId17"/>
    <p:sldId id="274" r:id="rId18"/>
    <p:sldId id="276" r:id="rId19"/>
    <p:sldId id="277" r:id="rId20"/>
    <p:sldId id="278" r:id="rId21"/>
    <p:sldId id="279" r:id="rId22"/>
    <p:sldId id="268" r:id="rId23"/>
    <p:sldId id="280" r:id="rId24"/>
    <p:sldId id="273" r:id="rId25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6b59374de40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2996952"/>
            <a:ext cx="7198568" cy="3861048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Консультация для педагогов на тему</a:t>
            </a:r>
            <a:r>
              <a:rPr lang="ru-RU" dirty="0" smtClean="0">
                <a:solidFill>
                  <a:srgbClr val="C00000"/>
                </a:solidFill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u="sng" dirty="0" smtClean="0">
                <a:solidFill>
                  <a:srgbClr val="C00000"/>
                </a:solidFill>
              </a:rPr>
              <a:t>«Развитие связной речи  детей дошкольного возраста».</a:t>
            </a:r>
            <a:endParaRPr lang="ru-RU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</a:rPr>
              <a:t>«</a:t>
            </a:r>
            <a:r>
              <a:rPr lang="ru-RU" i="1" dirty="0" smtClean="0">
                <a:solidFill>
                  <a:srgbClr val="C00000"/>
                </a:solidFill>
              </a:rPr>
              <a:t>Речь – удивительно сильное средство, но нужно иметь много ума, чтобы пользоваться им</a:t>
            </a:r>
            <a:r>
              <a:rPr lang="ru-RU" dirty="0" smtClean="0">
                <a:solidFill>
                  <a:srgbClr val="C00000"/>
                </a:solidFill>
              </a:rPr>
              <a:t>»</a:t>
            </a:r>
            <a:r>
              <a:rPr lang="ru-RU" dirty="0" smtClean="0"/>
              <a:t>. Г.Гегель. 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</a:rPr>
              <a:t>«</a:t>
            </a:r>
            <a:r>
              <a:rPr lang="ru-RU" i="1" dirty="0" smtClean="0">
                <a:solidFill>
                  <a:srgbClr val="C00000"/>
                </a:solidFill>
              </a:rPr>
              <a:t>Достоинство речи- быть ясной и не быть низкой». </a:t>
            </a:r>
            <a:r>
              <a:rPr lang="ru-RU" dirty="0" smtClean="0"/>
              <a:t>Аристотель.    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</a:rPr>
              <a:t>«</a:t>
            </a:r>
            <a:r>
              <a:rPr lang="ru-RU" i="1" dirty="0" smtClean="0">
                <a:solidFill>
                  <a:srgbClr val="C00000"/>
                </a:solidFill>
              </a:rPr>
              <a:t>Речь- великая сила: она убеждает, обращает, принуждает</a:t>
            </a:r>
            <a:r>
              <a:rPr lang="ru-RU" dirty="0" smtClean="0">
                <a:solidFill>
                  <a:srgbClr val="C00000"/>
                </a:solidFill>
              </a:rPr>
              <a:t>». </a:t>
            </a:r>
            <a:r>
              <a:rPr lang="ru-RU" dirty="0" smtClean="0"/>
              <a:t>Р. </a:t>
            </a:r>
            <a:r>
              <a:rPr lang="ru-RU" dirty="0" err="1" smtClean="0"/>
              <a:t>Эмертон</a:t>
            </a:r>
            <a:r>
              <a:rPr lang="ru-RU" dirty="0" smtClean="0"/>
              <a:t> 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Актуальность развития речи дошкольников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i="1" dirty="0" smtClean="0"/>
              <a:t>Овладение родным языком является одним из важных приобретений ребенка в дошкольном детстве</a:t>
            </a:r>
            <a:r>
              <a:rPr lang="ru-RU" i="1" dirty="0" smtClean="0"/>
              <a:t>. Именно приобретений, так как речь не дается человеку от рождения. Должно пройти время, чтобы ребенок начал говорить. А </a:t>
            </a:r>
            <a:r>
              <a:rPr lang="ru-RU" b="1" i="1" dirty="0" smtClean="0"/>
              <a:t>взрослые должны приложить немало усилий, чтобы речь ребенка развивалась правильно и своевременно</a:t>
            </a:r>
            <a:r>
              <a:rPr lang="ru-RU" i="1" dirty="0" smtClean="0"/>
              <a:t>. </a:t>
            </a:r>
            <a:r>
              <a:rPr lang="ru-RU" b="1" i="1" dirty="0" smtClean="0"/>
              <a:t>В</a:t>
            </a:r>
            <a:r>
              <a:rPr lang="ru-RU" i="1" dirty="0" smtClean="0"/>
              <a:t> современном </a:t>
            </a:r>
            <a:r>
              <a:rPr lang="ru-RU" b="1" i="1" dirty="0" smtClean="0"/>
              <a:t>дошкольном образовании речь рассматривается как одна из основ воспитания и обучения детей</a:t>
            </a:r>
            <a:r>
              <a:rPr lang="ru-RU" i="1" dirty="0" smtClean="0"/>
              <a:t>, так как от уровня овладения связной речью зависит успешность обучения детей в школе, умение общаться с людьми и общее интеллектуальное развитие.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Содержание: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u="sng" dirty="0" smtClean="0"/>
              <a:t>1. Теоретическая часть</a:t>
            </a:r>
          </a:p>
          <a:p>
            <a:r>
              <a:rPr lang="ru-RU" i="1" dirty="0" smtClean="0"/>
              <a:t>Актуальность темы</a:t>
            </a:r>
          </a:p>
          <a:p>
            <a:r>
              <a:rPr lang="ru-RU" i="1" dirty="0" smtClean="0"/>
              <a:t>Понятие связной речи</a:t>
            </a:r>
          </a:p>
          <a:p>
            <a:r>
              <a:rPr lang="ru-RU" i="1" dirty="0" smtClean="0"/>
              <a:t>Виды связной речи</a:t>
            </a:r>
          </a:p>
          <a:p>
            <a:r>
              <a:rPr lang="ru-RU" i="1" dirty="0" smtClean="0"/>
              <a:t>Составляющие речи</a:t>
            </a:r>
          </a:p>
          <a:p>
            <a:r>
              <a:rPr lang="ru-RU" i="1" dirty="0" smtClean="0"/>
              <a:t>Этапы формирования</a:t>
            </a:r>
          </a:p>
          <a:p>
            <a:r>
              <a:rPr lang="ru-RU" i="1" dirty="0" smtClean="0"/>
              <a:t>Методики развития связной речи</a:t>
            </a:r>
          </a:p>
          <a:p>
            <a:r>
              <a:rPr lang="ru-RU" i="1" dirty="0" smtClean="0"/>
              <a:t>Методика- мнемотехника</a:t>
            </a:r>
          </a:p>
          <a:p>
            <a:r>
              <a:rPr lang="ru-RU" i="1" dirty="0" smtClean="0"/>
              <a:t>Уровни связной речи</a:t>
            </a:r>
          </a:p>
          <a:p>
            <a:r>
              <a:rPr lang="ru-RU" i="1" dirty="0" smtClean="0"/>
              <a:t>Игра </a:t>
            </a:r>
            <a:r>
              <a:rPr lang="ru-RU" i="1" dirty="0"/>
              <a:t>Проверь себя»</a:t>
            </a:r>
          </a:p>
          <a:p>
            <a:pPr marL="0" indent="0">
              <a:buNone/>
            </a:pPr>
            <a:r>
              <a:rPr lang="ru-RU" dirty="0" smtClean="0"/>
              <a:t>2</a:t>
            </a:r>
            <a:r>
              <a:rPr lang="ru-RU" u="sng" dirty="0" smtClean="0"/>
              <a:t>. Практическая часть- </a:t>
            </a:r>
            <a:r>
              <a:rPr lang="ru-RU" dirty="0" smtClean="0"/>
              <a:t>игры по возрастным группам.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Связная речь это-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объединение фрагментов, обозначающих одну конкретную тему и несущих единую смысловую нагрузку.</a:t>
            </a:r>
          </a:p>
          <a:p>
            <a:r>
              <a:rPr lang="ru-RU" dirty="0" smtClean="0"/>
              <a:t>умение формулировать и излагать свои мысли.</a:t>
            </a:r>
          </a:p>
          <a:p>
            <a:r>
              <a:rPr lang="ru-RU" dirty="0" smtClean="0"/>
              <a:t>последовательность и логичность мыслей, выраженных вслух и объединенных в грамматически правильные предложения.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Виды связной речи: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Монологическая речь-</a:t>
            </a:r>
            <a:r>
              <a:rPr lang="ru-RU" dirty="0" smtClean="0"/>
              <a:t>это</a:t>
            </a:r>
            <a:r>
              <a:rPr lang="ru-RU" b="1" dirty="0" smtClean="0"/>
              <a:t> </a:t>
            </a:r>
            <a:r>
              <a:rPr lang="ru-RU" dirty="0" smtClean="0"/>
              <a:t>речь</a:t>
            </a:r>
            <a:r>
              <a:rPr lang="ru-RU" dirty="0"/>
              <a:t> одного человека. Он говорит, а другие слушают. К этому виду </a:t>
            </a:r>
            <a:r>
              <a:rPr lang="ru-RU" b="1" dirty="0"/>
              <a:t>речи</a:t>
            </a:r>
            <a:r>
              <a:rPr lang="ru-RU" dirty="0"/>
              <a:t> относятся разнообразные выступления одного лица перед </a:t>
            </a:r>
            <a:r>
              <a:rPr lang="ru-RU" dirty="0" smtClean="0"/>
              <a:t>аудиторией.</a:t>
            </a:r>
          </a:p>
          <a:p>
            <a:r>
              <a:rPr lang="ru-RU" b="1" dirty="0" smtClean="0"/>
              <a:t>Диалогическая речь</a:t>
            </a:r>
            <a:r>
              <a:rPr lang="ru-RU" dirty="0" smtClean="0"/>
              <a:t>, </a:t>
            </a:r>
            <a:r>
              <a:rPr lang="ru-RU" dirty="0"/>
              <a:t>при которой происходит непосредственный обмен высказываниями между двумя или несколькими </a:t>
            </a:r>
            <a:r>
              <a:rPr lang="ru-RU" dirty="0" smtClean="0"/>
              <a:t>лицами.</a:t>
            </a:r>
          </a:p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Составляющие речи: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Первой у ребенка появляется </a:t>
            </a:r>
            <a:r>
              <a:rPr lang="ru-RU" b="1" dirty="0" smtClean="0"/>
              <a:t>ситуативная речь </a:t>
            </a:r>
            <a:r>
              <a:rPr lang="ru-RU" dirty="0" smtClean="0"/>
              <a:t>– то есть речь, понятная только в одной, конкретной, наглядной ситуации. (Ребенок требует: «</a:t>
            </a:r>
            <a:r>
              <a:rPr lang="ru-RU" dirty="0" err="1" smtClean="0"/>
              <a:t>Дяй</a:t>
            </a:r>
            <a:r>
              <a:rPr lang="ru-RU" dirty="0" smtClean="0"/>
              <a:t>, </a:t>
            </a:r>
            <a:r>
              <a:rPr lang="ru-RU" dirty="0" err="1" smtClean="0"/>
              <a:t>дяй</a:t>
            </a:r>
            <a:r>
              <a:rPr lang="ru-RU" dirty="0" smtClean="0"/>
              <a:t>, </a:t>
            </a:r>
            <a:r>
              <a:rPr lang="ru-RU" dirty="0" err="1" smtClean="0"/>
              <a:t>дяй</a:t>
            </a:r>
            <a:r>
              <a:rPr lang="ru-RU" dirty="0" smtClean="0"/>
              <a:t>!» и тянет руки к стакану с водой, мы понимаем, что ребенок хочет пить. В данном случае, не видя ситуации невозможно определить что хочет ребенок)</a:t>
            </a:r>
            <a:endParaRPr lang="ru-RU" dirty="0"/>
          </a:p>
          <a:p>
            <a:r>
              <a:rPr lang="ru-RU" dirty="0" smtClean="0"/>
              <a:t>Позже </a:t>
            </a:r>
            <a:r>
              <a:rPr lang="ru-RU" dirty="0"/>
              <a:t>появляется </a:t>
            </a:r>
            <a:r>
              <a:rPr lang="ru-RU" b="1" dirty="0"/>
              <a:t>контекстная речь</a:t>
            </a:r>
            <a:r>
              <a:rPr lang="ru-RU" dirty="0"/>
              <a:t>, то есть речь, понятная в отрыве от ситуации (Ребенок говорит: «Я сегодня очень хотел пить и папа дал мне воды». В данном случае, все понятно об уже прошедшей ситуации (контекстной) - что ребенок хотел пить и был напоен).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Этапы формирования связной речи: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/>
              <a:t>Первый этап </a:t>
            </a:r>
            <a:r>
              <a:rPr lang="ru-RU" dirty="0" smtClean="0"/>
              <a:t>– подготовительный, от 0 до 1 года. </a:t>
            </a:r>
          </a:p>
          <a:p>
            <a:r>
              <a:rPr lang="ru-RU" u="sng" dirty="0" smtClean="0"/>
              <a:t>Второй этап </a:t>
            </a:r>
            <a:r>
              <a:rPr lang="ru-RU" dirty="0" smtClean="0"/>
              <a:t>– предшкольный, от года до трех.</a:t>
            </a:r>
          </a:p>
          <a:p>
            <a:r>
              <a:rPr lang="ru-RU" u="sng" dirty="0" smtClean="0"/>
              <a:t>Третий этап - </a:t>
            </a:r>
            <a:r>
              <a:rPr lang="ru-RU" dirty="0" smtClean="0"/>
              <a:t>дошкольный, от 3 до 7 лет.</a:t>
            </a:r>
          </a:p>
          <a:p>
            <a:r>
              <a:rPr lang="ru-RU" u="sng" dirty="0" smtClean="0"/>
              <a:t>Четвертый этап - </a:t>
            </a:r>
            <a:r>
              <a:rPr lang="ru-RU" dirty="0" smtClean="0"/>
              <a:t>школьный, от 7 до 17 лет.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Первый вид введения беседы, который осваивает ребенок,- это </a:t>
            </a:r>
            <a:r>
              <a:rPr lang="ru-RU" b="1" dirty="0" smtClean="0"/>
              <a:t>диалог.</a:t>
            </a:r>
            <a:endParaRPr lang="ru-RU" dirty="0" smtClean="0"/>
          </a:p>
          <a:p>
            <a:r>
              <a:rPr lang="ru-RU" dirty="0" smtClean="0"/>
              <a:t>Дети в возрасте 4-7 лет обучают простым формам построения </a:t>
            </a:r>
            <a:r>
              <a:rPr lang="ru-RU" b="1" dirty="0" smtClean="0"/>
              <a:t>монолога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 4х лет ребенка учат составлять </a:t>
            </a:r>
            <a:r>
              <a:rPr lang="ru-RU" b="1" dirty="0" smtClean="0"/>
              <a:t>рассказ по картинке.</a:t>
            </a:r>
          </a:p>
          <a:p>
            <a:r>
              <a:rPr lang="ru-RU" dirty="0" smtClean="0"/>
              <a:t>К 5ти лет детей учат составлять план и по нему рассказывать.</a:t>
            </a:r>
          </a:p>
          <a:p>
            <a:r>
              <a:rPr lang="ru-RU" dirty="0" smtClean="0"/>
              <a:t>В 6-7 лет ребенок способен акцентировать внимание на заднем плане картинки, описывать пейзаж, незначительные, на первый взгляд, детали.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Методики развития связной речи: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Развитие навыков диалога</a:t>
            </a:r>
          </a:p>
          <a:p>
            <a:r>
              <a:rPr lang="ru-RU" dirty="0" smtClean="0"/>
              <a:t>Пересказ</a:t>
            </a:r>
          </a:p>
          <a:p>
            <a:r>
              <a:rPr lang="ru-RU" dirty="0" smtClean="0"/>
              <a:t>Рассказ по картинкам</a:t>
            </a:r>
          </a:p>
          <a:p>
            <a:r>
              <a:rPr lang="ru-RU" dirty="0" smtClean="0"/>
              <a:t>Составление описательных рассказов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Методика связной речи – мнемотехника.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Самый простой вид мнемотехники – </a:t>
            </a:r>
            <a:r>
              <a:rPr lang="ru-RU" b="1" dirty="0" smtClean="0"/>
              <a:t>это картинка.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11236143_50654-650x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2420888"/>
            <a:ext cx="5423644" cy="40635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Мнемоквадрат</a:t>
            </a:r>
            <a:r>
              <a:rPr lang="ru-RU" dirty="0" smtClean="0"/>
              <a:t>- это понятная картинка, изображающая одно слово, словосочетание или короткое предложение.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znaki-zodia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348880"/>
            <a:ext cx="4464496" cy="4032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Мнемодорожка</a:t>
            </a:r>
            <a:endParaRPr lang="ru-RU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mnemodorozhka-zim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268760"/>
            <a:ext cx="6402288" cy="4801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Мнемотаблица</a:t>
            </a:r>
            <a:endParaRPr lang="ru-RU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mnemotehnika-v-detskom-sadu3-700x5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8250" y="928687"/>
            <a:ext cx="6667500" cy="5000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Мнемосхемы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980728"/>
            <a:ext cx="5832648" cy="4824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i="1" dirty="0" smtClean="0">
                <a:solidFill>
                  <a:srgbClr val="C00000"/>
                </a:solidFill>
              </a:rPr>
              <a:t>Давайте поиграем!</a:t>
            </a:r>
            <a:endParaRPr lang="ru-RU" sz="7200" i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kartinki-detskie--pro-sport-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412776"/>
            <a:ext cx="6339225" cy="529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694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Первая младшая группа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Сопровождает речью игровые и бытовые действия.</a:t>
            </a:r>
          </a:p>
          <a:p>
            <a:pPr lvl="0"/>
            <a:r>
              <a:rPr lang="ru-RU" dirty="0" smtClean="0"/>
              <a:t>По просьбе взрослого проговаривает слова, небольшие фразы.</a:t>
            </a:r>
          </a:p>
          <a:p>
            <a:pPr lvl="0"/>
            <a:r>
              <a:rPr lang="ru-RU" dirty="0" smtClean="0"/>
              <a:t>Отвечает на простейшие вопросы («Кто», «Что», «Что делает?»)</a:t>
            </a:r>
          </a:p>
          <a:p>
            <a:pPr lvl="0"/>
            <a:r>
              <a:rPr lang="ru-RU" dirty="0" smtClean="0"/>
              <a:t>Может рассказать об изображенном на картинке, об игрушке, о событии из личного опыта.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Вторая младшая группа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dirty="0" smtClean="0"/>
              <a:t>Рассматривает сюжетные картинки, способен кратко рассказать об увиденном</a:t>
            </a:r>
          </a:p>
          <a:p>
            <a:pPr lvl="0"/>
            <a:r>
              <a:rPr lang="ru-RU" dirty="0" smtClean="0"/>
              <a:t>Отвечает на вопросы взрослого, касающиеся ближайшего окружения</a:t>
            </a:r>
          </a:p>
          <a:p>
            <a:pPr lvl="0"/>
            <a:r>
              <a:rPr lang="ru-RU" dirty="0" smtClean="0"/>
              <a:t>Использует все части речи, простые нераспространенные предложения и предложения с однородными членами</a:t>
            </a:r>
          </a:p>
          <a:p>
            <a:pPr lvl="0"/>
            <a:r>
              <a:rPr lang="ru-RU" dirty="0" smtClean="0"/>
              <a:t>Четко произносит все гласные звуки, определяет заданный гласный звук из других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Средняя группа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Рассказывает о содержании сюжетной картинки,  в том числе по опорной схеме. Может повторить </a:t>
            </a:r>
            <a:r>
              <a:rPr lang="ru-RU" dirty="0" err="1" smtClean="0"/>
              <a:t>повторить</a:t>
            </a:r>
            <a:r>
              <a:rPr lang="ru-RU" dirty="0" smtClean="0"/>
              <a:t> образцы описания игрушки.</a:t>
            </a:r>
          </a:p>
          <a:p>
            <a:r>
              <a:rPr lang="ru-RU" dirty="0" smtClean="0"/>
              <a:t>Имеет предпочтение в литературных произведениях. Проявляет эмоциональную заинтересованность в драматизации  знакомых сказок. Может пересказать сюжет литературного произведения , заучить стихотворение наизусть.</a:t>
            </a:r>
          </a:p>
          <a:p>
            <a:r>
              <a:rPr lang="ru-RU" dirty="0" smtClean="0"/>
              <a:t>Определяет первый звук в слове. Умеет образовывать новые слова по аналогии со знакомыми словами.</a:t>
            </a:r>
          </a:p>
          <a:p>
            <a:r>
              <a:rPr lang="ru-RU" dirty="0" smtClean="0"/>
              <a:t>Поддерживает беседу, использует все части речи. Понимает и употребляет слова-антонимы.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Старшая группа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Имеет предпочтение в литературных произведениях, называет некоторых писателей. Может выразительно , связно и последовательно рассказать небольшую сказку, может выучить небольшое стихотворение. </a:t>
            </a:r>
          </a:p>
          <a:p>
            <a:r>
              <a:rPr lang="ru-RU" dirty="0" smtClean="0"/>
              <a:t> Драматизирует небольшие сказки, читает по ролям стихотворение. Составляет по образцу рассказы по сюжетной картине, по серии картин, относительно точно пересказывает литературные произведения.</a:t>
            </a:r>
          </a:p>
          <a:p>
            <a:r>
              <a:rPr lang="ru-RU" dirty="0" smtClean="0"/>
              <a:t> Определяет место звука в слове. Сравнивает слова по длительности. Находит слова с заданным звуком.</a:t>
            </a:r>
          </a:p>
          <a:p>
            <a:r>
              <a:rPr lang="ru-RU" dirty="0" smtClean="0"/>
              <a:t> Поддерживает беседу, выказывает свою точку зрения, согласие/несогласие, использует все части речи. Подбирает к существительному прилагательные, умеет подбирать синонимы.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Подготовительная группа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lvl="0">
              <a:lnSpc>
                <a:spcPct val="120000"/>
              </a:lnSpc>
            </a:pPr>
            <a:r>
              <a:rPr lang="ru-RU" sz="3800" dirty="0" smtClean="0"/>
              <a:t>Называет некоторые жанры детской литературы, имеет предпочтение в жанрах воспринимаемых текстов, может интонационно выразительно  продекламировать небольшой текст.</a:t>
            </a:r>
          </a:p>
          <a:p>
            <a:pPr lvl="0">
              <a:lnSpc>
                <a:spcPct val="120000"/>
              </a:lnSpc>
            </a:pPr>
            <a:r>
              <a:rPr lang="ru-RU" sz="3800" dirty="0" smtClean="0"/>
              <a:t>Пересказывает и драматизирует небольшие литературные произведения, составляет по плану и образцу рассказы о предмете, по сюжетной картине</a:t>
            </a:r>
          </a:p>
          <a:p>
            <a:pPr lvl="0">
              <a:lnSpc>
                <a:spcPct val="120000"/>
              </a:lnSpc>
            </a:pPr>
            <a:r>
              <a:rPr lang="ru-RU" sz="3800" dirty="0" smtClean="0"/>
              <a:t>Различает звук, слог, слово, предложение, определяет их по последовательности</a:t>
            </a:r>
          </a:p>
          <a:p>
            <a:pPr lvl="0">
              <a:lnSpc>
                <a:spcPct val="120000"/>
              </a:lnSpc>
            </a:pPr>
            <a:r>
              <a:rPr lang="ru-RU" sz="3800" dirty="0" smtClean="0"/>
              <a:t>При необходимости обосновать свой выбор употребляет обобщающие слова, синонимы, антонимы, сложные предложения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Уровни связной речи дошкольников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Высокий уровень </a:t>
            </a:r>
            <a:r>
              <a:rPr lang="ru-RU" dirty="0" smtClean="0"/>
              <a:t>– ребенок имеет большой словарный запас, грамматически и логически правильно строит предложения. Может пересказать рассказ, описать, сравнить предметы.</a:t>
            </a:r>
          </a:p>
          <a:p>
            <a:r>
              <a:rPr lang="ru-RU" b="1" dirty="0" smtClean="0"/>
              <a:t>Средний уровень </a:t>
            </a:r>
            <a:r>
              <a:rPr lang="ru-RU" dirty="0" smtClean="0"/>
              <a:t>– ребенок строит интересные предложения, имеет высокую грамотность. Сложности возникают при построении рассказа по заданной сюжетной линии, тут он может допускать ошибки, однако при замечании взрослых способен самостоятельно их исправить.</a:t>
            </a:r>
          </a:p>
          <a:p>
            <a:r>
              <a:rPr lang="ru-RU" b="1" dirty="0" smtClean="0"/>
              <a:t>Низкий уровень </a:t>
            </a:r>
            <a:r>
              <a:rPr lang="ru-RU" dirty="0" smtClean="0"/>
              <a:t>– у ребенка возникают трудности при построении рассказа по сюжетным линиям. Речь его непоследовательна и не логична, допускаются смысловые ошибки из-за трудностей построения связей. Присутствуют грамматические ошибки.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i="1" dirty="0" smtClean="0">
                <a:solidFill>
                  <a:srgbClr val="C00000"/>
                </a:solidFill>
              </a:rPr>
              <a:t>Давайте поиграем!</a:t>
            </a:r>
            <a:endParaRPr lang="ru-RU" sz="7200" i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kartinki-detskie--pro-sport-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844824"/>
            <a:ext cx="5043081" cy="421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694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im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854</Words>
  <Application>Microsoft Office PowerPoint</Application>
  <PresentationFormat>Экран (4:3)</PresentationFormat>
  <Paragraphs>84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Консультация для педагогов на тему: «Развитие связной речи  детей дошкольного возраста».</vt:lpstr>
      <vt:lpstr>Слайд 2</vt:lpstr>
      <vt:lpstr>Актуальность развития речи дошкольников</vt:lpstr>
      <vt:lpstr>Содержание:</vt:lpstr>
      <vt:lpstr>Связная речь это-</vt:lpstr>
      <vt:lpstr>Виды связной речи:</vt:lpstr>
      <vt:lpstr>Составляющие речи:</vt:lpstr>
      <vt:lpstr>Этапы формирования связной речи:</vt:lpstr>
      <vt:lpstr>Слайд 9</vt:lpstr>
      <vt:lpstr>Методики развития связной речи:</vt:lpstr>
      <vt:lpstr>Методика связной речи – мнемотехника.</vt:lpstr>
      <vt:lpstr>Слайд 12</vt:lpstr>
      <vt:lpstr>Слайд 13</vt:lpstr>
      <vt:lpstr>Слайд 14</vt:lpstr>
      <vt:lpstr>Слайд 15</vt:lpstr>
      <vt:lpstr>Давайте поиграем!</vt:lpstr>
      <vt:lpstr>Первая младшая группа</vt:lpstr>
      <vt:lpstr>Вторая младшая группа</vt:lpstr>
      <vt:lpstr>Средняя группа</vt:lpstr>
      <vt:lpstr>Старшая группа</vt:lpstr>
      <vt:lpstr>Подготовительная группа</vt:lpstr>
      <vt:lpstr>Уровни связной речи дошкольников</vt:lpstr>
      <vt:lpstr>Давайте поиграем!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Консультация на тему: «Развитие связной речи  детей дошкольного возраста».</dc:title>
  <dc:creator>User</dc:creator>
  <cp:lastModifiedBy>Пользователь</cp:lastModifiedBy>
  <cp:revision>21</cp:revision>
  <cp:lastPrinted>2017-01-11T11:42:24Z</cp:lastPrinted>
  <dcterms:created xsi:type="dcterms:W3CDTF">2016-12-24T10:27:15Z</dcterms:created>
  <dcterms:modified xsi:type="dcterms:W3CDTF">2018-02-28T20:19:14Z</dcterms:modified>
</cp:coreProperties>
</file>