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7761CB-3FF9-455D-89F5-E3735CC0637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1801BB-5D40-41E1-8887-0F1B13C7A74A}">
      <dgm:prSet custT="1"/>
      <dgm:spPr/>
      <dgm:t>
        <a:bodyPr/>
        <a:lstStyle/>
        <a:p>
          <a:pPr rtl="0"/>
          <a:r>
            <a:rPr lang="ru-RU" sz="1800" b="1" i="1" spc="-150" dirty="0"/>
            <a:t>ТВОРЧЕСКАЯ</a:t>
          </a:r>
        </a:p>
      </dgm:t>
    </dgm:pt>
    <dgm:pt modelId="{CBE89D0E-7D6B-4629-AA5A-DE5D0D4DBC98}" type="parTrans" cxnId="{AC73DE88-87BC-4DA1-9330-13AB7B30AF53}">
      <dgm:prSet/>
      <dgm:spPr/>
      <dgm:t>
        <a:bodyPr/>
        <a:lstStyle/>
        <a:p>
          <a:endParaRPr lang="ru-RU"/>
        </a:p>
      </dgm:t>
    </dgm:pt>
    <dgm:pt modelId="{EDB2E6AF-6845-43B7-8D3A-BB76FD23EA39}" type="sibTrans" cxnId="{AC73DE88-87BC-4DA1-9330-13AB7B30AF53}">
      <dgm:prSet/>
      <dgm:spPr/>
      <dgm:t>
        <a:bodyPr/>
        <a:lstStyle/>
        <a:p>
          <a:endParaRPr lang="ru-RU"/>
        </a:p>
      </dgm:t>
    </dgm:pt>
    <dgm:pt modelId="{27C0EF69-B569-4440-9350-EC1527D74B8D}">
      <dgm:prSet custT="1"/>
      <dgm:spPr/>
      <dgm:t>
        <a:bodyPr/>
        <a:lstStyle/>
        <a:p>
          <a:pPr rtl="0"/>
          <a:r>
            <a:rPr lang="ru-RU" sz="1800" b="1" i="1" dirty="0"/>
            <a:t>СОЗИДА-ТЕЛЬНАЯ</a:t>
          </a:r>
        </a:p>
      </dgm:t>
    </dgm:pt>
    <dgm:pt modelId="{228CCB34-F046-489B-B962-CA963DB798DB}" type="parTrans" cxnId="{53B026B6-1BF4-48A2-91C5-2CB9F11AE4D1}">
      <dgm:prSet/>
      <dgm:spPr/>
      <dgm:t>
        <a:bodyPr/>
        <a:lstStyle/>
        <a:p>
          <a:endParaRPr lang="ru-RU"/>
        </a:p>
      </dgm:t>
    </dgm:pt>
    <dgm:pt modelId="{95622BE1-1DE6-45E3-B6E6-847CA7DEAB9E}" type="sibTrans" cxnId="{53B026B6-1BF4-48A2-91C5-2CB9F11AE4D1}">
      <dgm:prSet/>
      <dgm:spPr/>
      <dgm:t>
        <a:bodyPr/>
        <a:lstStyle/>
        <a:p>
          <a:endParaRPr lang="ru-RU"/>
        </a:p>
      </dgm:t>
    </dgm:pt>
    <dgm:pt modelId="{D0E6FB13-4F4B-4BFF-A4C1-5EDB25438672}">
      <dgm:prSet custT="1"/>
      <dgm:spPr/>
      <dgm:t>
        <a:bodyPr/>
        <a:lstStyle/>
        <a:p>
          <a:pPr rtl="0"/>
          <a:r>
            <a:rPr lang="ru-RU" sz="1600" b="1" i="1" dirty="0"/>
            <a:t>ПОЗНАВА-</a:t>
          </a:r>
        </a:p>
        <a:p>
          <a:pPr rtl="0"/>
          <a:r>
            <a:rPr lang="ru-RU" sz="1600" b="1" i="1" dirty="0"/>
            <a:t>ТЕЛЬНАЯ</a:t>
          </a:r>
          <a:r>
            <a:rPr lang="ru-RU" sz="1600" dirty="0"/>
            <a:t>   </a:t>
          </a:r>
        </a:p>
      </dgm:t>
    </dgm:pt>
    <dgm:pt modelId="{3AFE6787-1165-4C99-9B04-9589BD60853B}" type="parTrans" cxnId="{060E2F00-23A7-4F7A-88B4-734AB39EC707}">
      <dgm:prSet/>
      <dgm:spPr/>
      <dgm:t>
        <a:bodyPr/>
        <a:lstStyle/>
        <a:p>
          <a:endParaRPr lang="ru-RU"/>
        </a:p>
      </dgm:t>
    </dgm:pt>
    <dgm:pt modelId="{F26C186D-9C27-42C6-8D7C-D151E0BE5FF6}" type="sibTrans" cxnId="{060E2F00-23A7-4F7A-88B4-734AB39EC707}">
      <dgm:prSet/>
      <dgm:spPr/>
      <dgm:t>
        <a:bodyPr/>
        <a:lstStyle/>
        <a:p>
          <a:endParaRPr lang="ru-RU"/>
        </a:p>
      </dgm:t>
    </dgm:pt>
    <dgm:pt modelId="{E3DA44E7-5711-44DB-B1F1-3D26A82586A4}">
      <dgm:prSet custT="1"/>
      <dgm:spPr/>
      <dgm:t>
        <a:bodyPr/>
        <a:lstStyle/>
        <a:p>
          <a:pPr rtl="0"/>
          <a:r>
            <a:rPr lang="ru-RU" sz="1800" b="1" i="1" spc="-150" dirty="0"/>
            <a:t>КОММУНИ-КАТИВНАЯ</a:t>
          </a:r>
        </a:p>
      </dgm:t>
    </dgm:pt>
    <dgm:pt modelId="{8A46943F-4269-452E-AA65-6041120EEE44}" type="parTrans" cxnId="{F40F8BFF-331F-4598-9090-A56643C3A017}">
      <dgm:prSet/>
      <dgm:spPr/>
      <dgm:t>
        <a:bodyPr/>
        <a:lstStyle/>
        <a:p>
          <a:endParaRPr lang="ru-RU"/>
        </a:p>
      </dgm:t>
    </dgm:pt>
    <dgm:pt modelId="{4A9171F4-71B5-42BE-B0E4-E400F751D740}" type="sibTrans" cxnId="{F40F8BFF-331F-4598-9090-A56643C3A017}">
      <dgm:prSet/>
      <dgm:spPr/>
      <dgm:t>
        <a:bodyPr/>
        <a:lstStyle/>
        <a:p>
          <a:endParaRPr lang="ru-RU"/>
        </a:p>
      </dgm:t>
    </dgm:pt>
    <dgm:pt modelId="{994E4685-757F-45D4-9218-F1B701EDF2C0}" type="pres">
      <dgm:prSet presAssocID="{BB7761CB-3FF9-455D-89F5-E3735CC06376}" presName="Name0" presStyleCnt="0">
        <dgm:presLayoutVars>
          <dgm:dir/>
          <dgm:resizeHandles val="exact"/>
        </dgm:presLayoutVars>
      </dgm:prSet>
      <dgm:spPr/>
    </dgm:pt>
    <dgm:pt modelId="{26A70D2C-FE0D-4505-A72D-BE0C732B536D}" type="pres">
      <dgm:prSet presAssocID="{5E1801BB-5D40-41E1-8887-0F1B13C7A74A}" presName="Name5" presStyleLbl="vennNode1" presStyleIdx="0" presStyleCnt="4">
        <dgm:presLayoutVars>
          <dgm:bulletEnabled val="1"/>
        </dgm:presLayoutVars>
      </dgm:prSet>
      <dgm:spPr/>
    </dgm:pt>
    <dgm:pt modelId="{CCBC14BF-3F2C-4233-A7FF-2092706FF36B}" type="pres">
      <dgm:prSet presAssocID="{EDB2E6AF-6845-43B7-8D3A-BB76FD23EA39}" presName="space" presStyleCnt="0"/>
      <dgm:spPr/>
    </dgm:pt>
    <dgm:pt modelId="{E1B23A75-F0D7-40AD-BA05-EB620BE1D277}" type="pres">
      <dgm:prSet presAssocID="{27C0EF69-B569-4440-9350-EC1527D74B8D}" presName="Name5" presStyleLbl="vennNode1" presStyleIdx="1" presStyleCnt="4">
        <dgm:presLayoutVars>
          <dgm:bulletEnabled val="1"/>
        </dgm:presLayoutVars>
      </dgm:prSet>
      <dgm:spPr/>
    </dgm:pt>
    <dgm:pt modelId="{9B38CFBD-FA62-493F-9AF3-AFB10ACA9699}" type="pres">
      <dgm:prSet presAssocID="{95622BE1-1DE6-45E3-B6E6-847CA7DEAB9E}" presName="space" presStyleCnt="0"/>
      <dgm:spPr/>
    </dgm:pt>
    <dgm:pt modelId="{0401E142-7699-4E34-B6DB-0E5E25BF3B77}" type="pres">
      <dgm:prSet presAssocID="{D0E6FB13-4F4B-4BFF-A4C1-5EDB25438672}" presName="Name5" presStyleLbl="vennNode1" presStyleIdx="2" presStyleCnt="4">
        <dgm:presLayoutVars>
          <dgm:bulletEnabled val="1"/>
        </dgm:presLayoutVars>
      </dgm:prSet>
      <dgm:spPr/>
    </dgm:pt>
    <dgm:pt modelId="{1030DB2B-E5DD-4078-9DA8-89B3CA2A7E60}" type="pres">
      <dgm:prSet presAssocID="{F26C186D-9C27-42C6-8D7C-D151E0BE5FF6}" presName="space" presStyleCnt="0"/>
      <dgm:spPr/>
    </dgm:pt>
    <dgm:pt modelId="{394AA015-2E4D-428B-9445-E0C77738A085}" type="pres">
      <dgm:prSet presAssocID="{E3DA44E7-5711-44DB-B1F1-3D26A82586A4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060E2F00-23A7-4F7A-88B4-734AB39EC707}" srcId="{BB7761CB-3FF9-455D-89F5-E3735CC06376}" destId="{D0E6FB13-4F4B-4BFF-A4C1-5EDB25438672}" srcOrd="2" destOrd="0" parTransId="{3AFE6787-1165-4C99-9B04-9589BD60853B}" sibTransId="{F26C186D-9C27-42C6-8D7C-D151E0BE5FF6}"/>
    <dgm:cxn modelId="{AB0FD64F-9F05-4510-85E3-F083AF9EFEA6}" type="presOf" srcId="{BB7761CB-3FF9-455D-89F5-E3735CC06376}" destId="{994E4685-757F-45D4-9218-F1B701EDF2C0}" srcOrd="0" destOrd="0" presId="urn:microsoft.com/office/officeart/2005/8/layout/venn3"/>
    <dgm:cxn modelId="{AC73DE88-87BC-4DA1-9330-13AB7B30AF53}" srcId="{BB7761CB-3FF9-455D-89F5-E3735CC06376}" destId="{5E1801BB-5D40-41E1-8887-0F1B13C7A74A}" srcOrd="0" destOrd="0" parTransId="{CBE89D0E-7D6B-4629-AA5A-DE5D0D4DBC98}" sibTransId="{EDB2E6AF-6845-43B7-8D3A-BB76FD23EA39}"/>
    <dgm:cxn modelId="{31E1659D-4305-4CE5-87C3-075FEBC6FC6A}" type="presOf" srcId="{D0E6FB13-4F4B-4BFF-A4C1-5EDB25438672}" destId="{0401E142-7699-4E34-B6DB-0E5E25BF3B77}" srcOrd="0" destOrd="0" presId="urn:microsoft.com/office/officeart/2005/8/layout/venn3"/>
    <dgm:cxn modelId="{18FDF7AC-2069-4DCB-A269-8056265E5531}" type="presOf" srcId="{27C0EF69-B569-4440-9350-EC1527D74B8D}" destId="{E1B23A75-F0D7-40AD-BA05-EB620BE1D277}" srcOrd="0" destOrd="0" presId="urn:microsoft.com/office/officeart/2005/8/layout/venn3"/>
    <dgm:cxn modelId="{53B026B6-1BF4-48A2-91C5-2CB9F11AE4D1}" srcId="{BB7761CB-3FF9-455D-89F5-E3735CC06376}" destId="{27C0EF69-B569-4440-9350-EC1527D74B8D}" srcOrd="1" destOrd="0" parTransId="{228CCB34-F046-489B-B962-CA963DB798DB}" sibTransId="{95622BE1-1DE6-45E3-B6E6-847CA7DEAB9E}"/>
    <dgm:cxn modelId="{5ABF29D5-3DB8-4BAB-85BB-D2D5F6CEFEE6}" type="presOf" srcId="{E3DA44E7-5711-44DB-B1F1-3D26A82586A4}" destId="{394AA015-2E4D-428B-9445-E0C77738A085}" srcOrd="0" destOrd="0" presId="urn:microsoft.com/office/officeart/2005/8/layout/venn3"/>
    <dgm:cxn modelId="{0484C0EE-8857-4FAD-B5AB-2BC4BB243603}" type="presOf" srcId="{5E1801BB-5D40-41E1-8887-0F1B13C7A74A}" destId="{26A70D2C-FE0D-4505-A72D-BE0C732B536D}" srcOrd="0" destOrd="0" presId="urn:microsoft.com/office/officeart/2005/8/layout/venn3"/>
    <dgm:cxn modelId="{F40F8BFF-331F-4598-9090-A56643C3A017}" srcId="{BB7761CB-3FF9-455D-89F5-E3735CC06376}" destId="{E3DA44E7-5711-44DB-B1F1-3D26A82586A4}" srcOrd="3" destOrd="0" parTransId="{8A46943F-4269-452E-AA65-6041120EEE44}" sibTransId="{4A9171F4-71B5-42BE-B0E4-E400F751D740}"/>
    <dgm:cxn modelId="{73659D59-94D2-4A96-A184-F8DEC22A2886}" type="presParOf" srcId="{994E4685-757F-45D4-9218-F1B701EDF2C0}" destId="{26A70D2C-FE0D-4505-A72D-BE0C732B536D}" srcOrd="0" destOrd="0" presId="urn:microsoft.com/office/officeart/2005/8/layout/venn3"/>
    <dgm:cxn modelId="{9B5A21C4-6201-4EE8-9BE7-3BD79DD366EC}" type="presParOf" srcId="{994E4685-757F-45D4-9218-F1B701EDF2C0}" destId="{CCBC14BF-3F2C-4233-A7FF-2092706FF36B}" srcOrd="1" destOrd="0" presId="urn:microsoft.com/office/officeart/2005/8/layout/venn3"/>
    <dgm:cxn modelId="{5798BC97-7649-4C9C-A696-19C86932819C}" type="presParOf" srcId="{994E4685-757F-45D4-9218-F1B701EDF2C0}" destId="{E1B23A75-F0D7-40AD-BA05-EB620BE1D277}" srcOrd="2" destOrd="0" presId="urn:microsoft.com/office/officeart/2005/8/layout/venn3"/>
    <dgm:cxn modelId="{5DA15181-C1A9-4C3A-8098-3D62D2F83157}" type="presParOf" srcId="{994E4685-757F-45D4-9218-F1B701EDF2C0}" destId="{9B38CFBD-FA62-493F-9AF3-AFB10ACA9699}" srcOrd="3" destOrd="0" presId="urn:microsoft.com/office/officeart/2005/8/layout/venn3"/>
    <dgm:cxn modelId="{6394F97D-121B-47C1-B267-C9F10CBC4510}" type="presParOf" srcId="{994E4685-757F-45D4-9218-F1B701EDF2C0}" destId="{0401E142-7699-4E34-B6DB-0E5E25BF3B77}" srcOrd="4" destOrd="0" presId="urn:microsoft.com/office/officeart/2005/8/layout/venn3"/>
    <dgm:cxn modelId="{625C9AD5-2B54-4891-B463-E3BDDB4D7FA9}" type="presParOf" srcId="{994E4685-757F-45D4-9218-F1B701EDF2C0}" destId="{1030DB2B-E5DD-4078-9DA8-89B3CA2A7E60}" srcOrd="5" destOrd="0" presId="urn:microsoft.com/office/officeart/2005/8/layout/venn3"/>
    <dgm:cxn modelId="{3413C7CB-8EF5-4179-86A8-D80263ECB564}" type="presParOf" srcId="{994E4685-757F-45D4-9218-F1B701EDF2C0}" destId="{394AA015-2E4D-428B-9445-E0C77738A085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7761CB-3FF9-455D-89F5-E3735CC0637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1801BB-5D40-41E1-8887-0F1B13C7A74A}">
      <dgm:prSet custT="1"/>
      <dgm:spPr/>
      <dgm:t>
        <a:bodyPr/>
        <a:lstStyle/>
        <a:p>
          <a:pPr rtl="0"/>
          <a:r>
            <a:rPr lang="ru-RU" sz="1800" b="1" i="1" spc="-150" dirty="0"/>
            <a:t>ТВОРЧЕСКАЯ</a:t>
          </a:r>
        </a:p>
      </dgm:t>
    </dgm:pt>
    <dgm:pt modelId="{CBE89D0E-7D6B-4629-AA5A-DE5D0D4DBC98}" type="parTrans" cxnId="{AC73DE88-87BC-4DA1-9330-13AB7B30AF53}">
      <dgm:prSet/>
      <dgm:spPr/>
      <dgm:t>
        <a:bodyPr/>
        <a:lstStyle/>
        <a:p>
          <a:endParaRPr lang="ru-RU"/>
        </a:p>
      </dgm:t>
    </dgm:pt>
    <dgm:pt modelId="{EDB2E6AF-6845-43B7-8D3A-BB76FD23EA39}" type="sibTrans" cxnId="{AC73DE88-87BC-4DA1-9330-13AB7B30AF53}">
      <dgm:prSet/>
      <dgm:spPr/>
      <dgm:t>
        <a:bodyPr/>
        <a:lstStyle/>
        <a:p>
          <a:endParaRPr lang="ru-RU"/>
        </a:p>
      </dgm:t>
    </dgm:pt>
    <dgm:pt modelId="{994E4685-757F-45D4-9218-F1B701EDF2C0}" type="pres">
      <dgm:prSet presAssocID="{BB7761CB-3FF9-455D-89F5-E3735CC06376}" presName="Name0" presStyleCnt="0">
        <dgm:presLayoutVars>
          <dgm:dir/>
          <dgm:resizeHandles val="exact"/>
        </dgm:presLayoutVars>
      </dgm:prSet>
      <dgm:spPr/>
    </dgm:pt>
    <dgm:pt modelId="{26A70D2C-FE0D-4505-A72D-BE0C732B536D}" type="pres">
      <dgm:prSet presAssocID="{5E1801BB-5D40-41E1-8887-0F1B13C7A74A}" presName="Name5" presStyleLbl="vennNode1" presStyleIdx="0" presStyleCnt="1" custScaleX="35240" custScaleY="31530" custLinFactNeighborX="-32409" custLinFactNeighborY="-9556">
        <dgm:presLayoutVars>
          <dgm:bulletEnabled val="1"/>
        </dgm:presLayoutVars>
      </dgm:prSet>
      <dgm:spPr/>
    </dgm:pt>
  </dgm:ptLst>
  <dgm:cxnLst>
    <dgm:cxn modelId="{A82ABE29-8EF3-40AF-A7F0-BDD9F2C2AF8C}" type="presOf" srcId="{BB7761CB-3FF9-455D-89F5-E3735CC06376}" destId="{994E4685-757F-45D4-9218-F1B701EDF2C0}" srcOrd="0" destOrd="0" presId="urn:microsoft.com/office/officeart/2005/8/layout/venn3"/>
    <dgm:cxn modelId="{E0FD4131-19AE-4852-B02F-A07E616F7935}" type="presOf" srcId="{5E1801BB-5D40-41E1-8887-0F1B13C7A74A}" destId="{26A70D2C-FE0D-4505-A72D-BE0C732B536D}" srcOrd="0" destOrd="0" presId="urn:microsoft.com/office/officeart/2005/8/layout/venn3"/>
    <dgm:cxn modelId="{AC73DE88-87BC-4DA1-9330-13AB7B30AF53}" srcId="{BB7761CB-3FF9-455D-89F5-E3735CC06376}" destId="{5E1801BB-5D40-41E1-8887-0F1B13C7A74A}" srcOrd="0" destOrd="0" parTransId="{CBE89D0E-7D6B-4629-AA5A-DE5D0D4DBC98}" sibTransId="{EDB2E6AF-6845-43B7-8D3A-BB76FD23EA39}"/>
    <dgm:cxn modelId="{6002557A-BFA2-4D2C-A320-3790717C20F6}" type="presParOf" srcId="{994E4685-757F-45D4-9218-F1B701EDF2C0}" destId="{26A70D2C-FE0D-4505-A72D-BE0C732B536D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B7761CB-3FF9-455D-89F5-E3735CC0637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1801BB-5D40-41E1-8887-0F1B13C7A74A}">
      <dgm:prSet custT="1"/>
      <dgm:spPr/>
      <dgm:t>
        <a:bodyPr/>
        <a:lstStyle/>
        <a:p>
          <a:pPr rtl="0"/>
          <a:r>
            <a:rPr lang="ru-RU" sz="1800" b="1" i="1" spc="-150" dirty="0"/>
            <a:t>СОЗИДАТЕЛЬНАЯ</a:t>
          </a:r>
        </a:p>
      </dgm:t>
    </dgm:pt>
    <dgm:pt modelId="{CBE89D0E-7D6B-4629-AA5A-DE5D0D4DBC98}" type="parTrans" cxnId="{AC73DE88-87BC-4DA1-9330-13AB7B30AF53}">
      <dgm:prSet/>
      <dgm:spPr/>
      <dgm:t>
        <a:bodyPr/>
        <a:lstStyle/>
        <a:p>
          <a:endParaRPr lang="ru-RU"/>
        </a:p>
      </dgm:t>
    </dgm:pt>
    <dgm:pt modelId="{EDB2E6AF-6845-43B7-8D3A-BB76FD23EA39}" type="sibTrans" cxnId="{AC73DE88-87BC-4DA1-9330-13AB7B30AF53}">
      <dgm:prSet/>
      <dgm:spPr/>
      <dgm:t>
        <a:bodyPr/>
        <a:lstStyle/>
        <a:p>
          <a:endParaRPr lang="ru-RU"/>
        </a:p>
      </dgm:t>
    </dgm:pt>
    <dgm:pt modelId="{994E4685-757F-45D4-9218-F1B701EDF2C0}" type="pres">
      <dgm:prSet presAssocID="{BB7761CB-3FF9-455D-89F5-E3735CC06376}" presName="Name0" presStyleCnt="0">
        <dgm:presLayoutVars>
          <dgm:dir/>
          <dgm:resizeHandles val="exact"/>
        </dgm:presLayoutVars>
      </dgm:prSet>
      <dgm:spPr/>
    </dgm:pt>
    <dgm:pt modelId="{26A70D2C-FE0D-4505-A72D-BE0C732B536D}" type="pres">
      <dgm:prSet presAssocID="{5E1801BB-5D40-41E1-8887-0F1B13C7A74A}" presName="Name5" presStyleLbl="vennNode1" presStyleIdx="0" presStyleCnt="1" custScaleX="42657" custScaleY="37590" custLinFactNeighborX="-32409" custLinFactNeighborY="-9556">
        <dgm:presLayoutVars>
          <dgm:bulletEnabled val="1"/>
        </dgm:presLayoutVars>
      </dgm:prSet>
      <dgm:spPr/>
    </dgm:pt>
  </dgm:ptLst>
  <dgm:cxnLst>
    <dgm:cxn modelId="{84451A29-7932-4D0D-9C7E-106A0AE4783E}" type="presOf" srcId="{5E1801BB-5D40-41E1-8887-0F1B13C7A74A}" destId="{26A70D2C-FE0D-4505-A72D-BE0C732B536D}" srcOrd="0" destOrd="0" presId="urn:microsoft.com/office/officeart/2005/8/layout/venn3"/>
    <dgm:cxn modelId="{AC73DE88-87BC-4DA1-9330-13AB7B30AF53}" srcId="{BB7761CB-3FF9-455D-89F5-E3735CC06376}" destId="{5E1801BB-5D40-41E1-8887-0F1B13C7A74A}" srcOrd="0" destOrd="0" parTransId="{CBE89D0E-7D6B-4629-AA5A-DE5D0D4DBC98}" sibTransId="{EDB2E6AF-6845-43B7-8D3A-BB76FD23EA39}"/>
    <dgm:cxn modelId="{77A89596-82F4-4853-BD85-67E7D29DE395}" type="presOf" srcId="{BB7761CB-3FF9-455D-89F5-E3735CC06376}" destId="{994E4685-757F-45D4-9218-F1B701EDF2C0}" srcOrd="0" destOrd="0" presId="urn:microsoft.com/office/officeart/2005/8/layout/venn3"/>
    <dgm:cxn modelId="{774AE8B9-3F7F-495E-B90B-01000A5C97F5}" type="presParOf" srcId="{994E4685-757F-45D4-9218-F1B701EDF2C0}" destId="{26A70D2C-FE0D-4505-A72D-BE0C732B536D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7761CB-3FF9-455D-89F5-E3735CC0637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1801BB-5D40-41E1-8887-0F1B13C7A74A}">
      <dgm:prSet custT="1"/>
      <dgm:spPr/>
      <dgm:t>
        <a:bodyPr/>
        <a:lstStyle/>
        <a:p>
          <a:pPr rtl="0"/>
          <a:r>
            <a:rPr lang="ru-RU" sz="1800" b="1" i="1" spc="-150" dirty="0"/>
            <a:t>ПОЗНАВАТЕЛЬНАЯ</a:t>
          </a:r>
        </a:p>
      </dgm:t>
    </dgm:pt>
    <dgm:pt modelId="{CBE89D0E-7D6B-4629-AA5A-DE5D0D4DBC98}" type="parTrans" cxnId="{AC73DE88-87BC-4DA1-9330-13AB7B30AF53}">
      <dgm:prSet/>
      <dgm:spPr/>
      <dgm:t>
        <a:bodyPr/>
        <a:lstStyle/>
        <a:p>
          <a:endParaRPr lang="ru-RU"/>
        </a:p>
      </dgm:t>
    </dgm:pt>
    <dgm:pt modelId="{EDB2E6AF-6845-43B7-8D3A-BB76FD23EA39}" type="sibTrans" cxnId="{AC73DE88-87BC-4DA1-9330-13AB7B30AF53}">
      <dgm:prSet/>
      <dgm:spPr/>
      <dgm:t>
        <a:bodyPr/>
        <a:lstStyle/>
        <a:p>
          <a:endParaRPr lang="ru-RU"/>
        </a:p>
      </dgm:t>
    </dgm:pt>
    <dgm:pt modelId="{994E4685-757F-45D4-9218-F1B701EDF2C0}" type="pres">
      <dgm:prSet presAssocID="{BB7761CB-3FF9-455D-89F5-E3735CC06376}" presName="Name0" presStyleCnt="0">
        <dgm:presLayoutVars>
          <dgm:dir/>
          <dgm:resizeHandles val="exact"/>
        </dgm:presLayoutVars>
      </dgm:prSet>
      <dgm:spPr/>
    </dgm:pt>
    <dgm:pt modelId="{26A70D2C-FE0D-4505-A72D-BE0C732B536D}" type="pres">
      <dgm:prSet presAssocID="{5E1801BB-5D40-41E1-8887-0F1B13C7A74A}" presName="Name5" presStyleLbl="vennNode1" presStyleIdx="0" presStyleCnt="1" custScaleX="44526" custScaleY="39476" custLinFactNeighborX="-32409" custLinFactNeighborY="-9556">
        <dgm:presLayoutVars>
          <dgm:bulletEnabled val="1"/>
        </dgm:presLayoutVars>
      </dgm:prSet>
      <dgm:spPr/>
    </dgm:pt>
  </dgm:ptLst>
  <dgm:cxnLst>
    <dgm:cxn modelId="{AC73DE88-87BC-4DA1-9330-13AB7B30AF53}" srcId="{BB7761CB-3FF9-455D-89F5-E3735CC06376}" destId="{5E1801BB-5D40-41E1-8887-0F1B13C7A74A}" srcOrd="0" destOrd="0" parTransId="{CBE89D0E-7D6B-4629-AA5A-DE5D0D4DBC98}" sibTransId="{EDB2E6AF-6845-43B7-8D3A-BB76FD23EA39}"/>
    <dgm:cxn modelId="{D721AFD4-2E4B-43A4-BA2F-5F6586CED04D}" type="presOf" srcId="{5E1801BB-5D40-41E1-8887-0F1B13C7A74A}" destId="{26A70D2C-FE0D-4505-A72D-BE0C732B536D}" srcOrd="0" destOrd="0" presId="urn:microsoft.com/office/officeart/2005/8/layout/venn3"/>
    <dgm:cxn modelId="{147B97DA-3DB5-4DCD-97C1-981DBCC7B6E0}" type="presOf" srcId="{BB7761CB-3FF9-455D-89F5-E3735CC06376}" destId="{994E4685-757F-45D4-9218-F1B701EDF2C0}" srcOrd="0" destOrd="0" presId="urn:microsoft.com/office/officeart/2005/8/layout/venn3"/>
    <dgm:cxn modelId="{82758DE2-6238-4B15-BC11-F341C1E44893}" type="presParOf" srcId="{994E4685-757F-45D4-9218-F1B701EDF2C0}" destId="{26A70D2C-FE0D-4505-A72D-BE0C732B536D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B7761CB-3FF9-455D-89F5-E3735CC06376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1801BB-5D40-41E1-8887-0F1B13C7A74A}">
      <dgm:prSet custT="1"/>
      <dgm:spPr/>
      <dgm:t>
        <a:bodyPr/>
        <a:lstStyle/>
        <a:p>
          <a:pPr rtl="0"/>
          <a:r>
            <a:rPr lang="ru-RU" sz="1800" b="1" i="1" spc="-150" dirty="0"/>
            <a:t>КОММУНИКАТИВНАЯ</a:t>
          </a:r>
        </a:p>
      </dgm:t>
    </dgm:pt>
    <dgm:pt modelId="{CBE89D0E-7D6B-4629-AA5A-DE5D0D4DBC98}" type="parTrans" cxnId="{AC73DE88-87BC-4DA1-9330-13AB7B30AF53}">
      <dgm:prSet/>
      <dgm:spPr/>
      <dgm:t>
        <a:bodyPr/>
        <a:lstStyle/>
        <a:p>
          <a:endParaRPr lang="ru-RU"/>
        </a:p>
      </dgm:t>
    </dgm:pt>
    <dgm:pt modelId="{EDB2E6AF-6845-43B7-8D3A-BB76FD23EA39}" type="sibTrans" cxnId="{AC73DE88-87BC-4DA1-9330-13AB7B30AF53}">
      <dgm:prSet/>
      <dgm:spPr/>
      <dgm:t>
        <a:bodyPr/>
        <a:lstStyle/>
        <a:p>
          <a:endParaRPr lang="ru-RU"/>
        </a:p>
      </dgm:t>
    </dgm:pt>
    <dgm:pt modelId="{994E4685-757F-45D4-9218-F1B701EDF2C0}" type="pres">
      <dgm:prSet presAssocID="{BB7761CB-3FF9-455D-89F5-E3735CC06376}" presName="Name0" presStyleCnt="0">
        <dgm:presLayoutVars>
          <dgm:dir/>
          <dgm:resizeHandles val="exact"/>
        </dgm:presLayoutVars>
      </dgm:prSet>
      <dgm:spPr/>
    </dgm:pt>
    <dgm:pt modelId="{26A70D2C-FE0D-4505-A72D-BE0C732B536D}" type="pres">
      <dgm:prSet presAssocID="{5E1801BB-5D40-41E1-8887-0F1B13C7A74A}" presName="Name5" presStyleLbl="vennNode1" presStyleIdx="0" presStyleCnt="1" custScaleX="50128" custScaleY="41299" custLinFactNeighborX="-27526" custLinFactNeighborY="-5043">
        <dgm:presLayoutVars>
          <dgm:bulletEnabled val="1"/>
        </dgm:presLayoutVars>
      </dgm:prSet>
      <dgm:spPr/>
    </dgm:pt>
  </dgm:ptLst>
  <dgm:cxnLst>
    <dgm:cxn modelId="{9ECA834C-241B-4147-945E-91B6EE10E58B}" type="presOf" srcId="{5E1801BB-5D40-41E1-8887-0F1B13C7A74A}" destId="{26A70D2C-FE0D-4505-A72D-BE0C732B536D}" srcOrd="0" destOrd="0" presId="urn:microsoft.com/office/officeart/2005/8/layout/venn3"/>
    <dgm:cxn modelId="{AC73DE88-87BC-4DA1-9330-13AB7B30AF53}" srcId="{BB7761CB-3FF9-455D-89F5-E3735CC06376}" destId="{5E1801BB-5D40-41E1-8887-0F1B13C7A74A}" srcOrd="0" destOrd="0" parTransId="{CBE89D0E-7D6B-4629-AA5A-DE5D0D4DBC98}" sibTransId="{EDB2E6AF-6845-43B7-8D3A-BB76FD23EA39}"/>
    <dgm:cxn modelId="{23D54DD9-A662-4D72-B257-5DB3BB172B50}" type="presOf" srcId="{BB7761CB-3FF9-455D-89F5-E3735CC06376}" destId="{994E4685-757F-45D4-9218-F1B701EDF2C0}" srcOrd="0" destOrd="0" presId="urn:microsoft.com/office/officeart/2005/8/layout/venn3"/>
    <dgm:cxn modelId="{6FF87FBA-AB74-4139-A55C-8350BA40ED73}" type="presParOf" srcId="{994E4685-757F-45D4-9218-F1B701EDF2C0}" destId="{26A70D2C-FE0D-4505-A72D-BE0C732B536D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70D2C-FE0D-4505-A72D-BE0C732B536D}">
      <dsp:nvSpPr>
        <dsp:cNvPr id="0" name=""/>
        <dsp:cNvSpPr/>
      </dsp:nvSpPr>
      <dsp:spPr>
        <a:xfrm>
          <a:off x="2277" y="9150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2860" rIns="125732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spc="-150" dirty="0"/>
            <a:t>ТВОРЧЕСКАЯ</a:t>
          </a:r>
        </a:p>
      </dsp:txBody>
      <dsp:txXfrm>
        <a:off x="336858" y="1249650"/>
        <a:ext cx="1615498" cy="1615498"/>
      </dsp:txXfrm>
    </dsp:sp>
    <dsp:sp modelId="{E1B23A75-F0D7-40AD-BA05-EB620BE1D277}">
      <dsp:nvSpPr>
        <dsp:cNvPr id="0" name=""/>
        <dsp:cNvSpPr/>
      </dsp:nvSpPr>
      <dsp:spPr>
        <a:xfrm>
          <a:off x="1830005" y="9150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2860" rIns="125732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/>
            <a:t>СОЗИДА-ТЕЛЬНАЯ</a:t>
          </a:r>
        </a:p>
      </dsp:txBody>
      <dsp:txXfrm>
        <a:off x="2164586" y="1249650"/>
        <a:ext cx="1615498" cy="1615498"/>
      </dsp:txXfrm>
    </dsp:sp>
    <dsp:sp modelId="{0401E142-7699-4E34-B6DB-0E5E25BF3B77}">
      <dsp:nvSpPr>
        <dsp:cNvPr id="0" name=""/>
        <dsp:cNvSpPr/>
      </dsp:nvSpPr>
      <dsp:spPr>
        <a:xfrm>
          <a:off x="3657733" y="9150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0320" rIns="125732" bIns="2032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1" kern="1200" dirty="0"/>
            <a:t>ПОЗНАВА-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1" kern="1200" dirty="0"/>
            <a:t>ТЕЛЬНАЯ</a:t>
          </a:r>
          <a:r>
            <a:rPr lang="ru-RU" sz="1600" kern="1200" dirty="0"/>
            <a:t>   </a:t>
          </a:r>
        </a:p>
      </dsp:txBody>
      <dsp:txXfrm>
        <a:off x="3992314" y="1249650"/>
        <a:ext cx="1615498" cy="1615498"/>
      </dsp:txXfrm>
    </dsp:sp>
    <dsp:sp modelId="{394AA015-2E4D-428B-9445-E0C77738A085}">
      <dsp:nvSpPr>
        <dsp:cNvPr id="0" name=""/>
        <dsp:cNvSpPr/>
      </dsp:nvSpPr>
      <dsp:spPr>
        <a:xfrm>
          <a:off x="5485462" y="915069"/>
          <a:ext cx="2284660" cy="228466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5732" tIns="22860" rIns="125732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spc="-150" dirty="0"/>
            <a:t>КОММУНИ-КАТИВНАЯ</a:t>
          </a:r>
        </a:p>
      </dsp:txBody>
      <dsp:txXfrm>
        <a:off x="5820043" y="1249650"/>
        <a:ext cx="1615498" cy="16154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70D2C-FE0D-4505-A72D-BE0C732B536D}">
      <dsp:nvSpPr>
        <dsp:cNvPr id="0" name=""/>
        <dsp:cNvSpPr/>
      </dsp:nvSpPr>
      <dsp:spPr>
        <a:xfrm>
          <a:off x="0" y="89350"/>
          <a:ext cx="2738993" cy="245063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27741" tIns="22860" rIns="427741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spc="-150" dirty="0"/>
            <a:t>ТВОРЧЕСКАЯ</a:t>
          </a:r>
        </a:p>
      </dsp:txBody>
      <dsp:txXfrm>
        <a:off x="401116" y="448237"/>
        <a:ext cx="1936761" cy="17328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70D2C-FE0D-4505-A72D-BE0C732B536D}">
      <dsp:nvSpPr>
        <dsp:cNvPr id="0" name=""/>
        <dsp:cNvSpPr/>
      </dsp:nvSpPr>
      <dsp:spPr>
        <a:xfrm>
          <a:off x="0" y="0"/>
          <a:ext cx="3315472" cy="292164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27741" tIns="22860" rIns="427741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spc="-150" dirty="0"/>
            <a:t>СОЗИДАТЕЛЬНАЯ</a:t>
          </a:r>
        </a:p>
      </dsp:txBody>
      <dsp:txXfrm>
        <a:off x="485540" y="427865"/>
        <a:ext cx="2344392" cy="206591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70D2C-FE0D-4505-A72D-BE0C732B536D}">
      <dsp:nvSpPr>
        <dsp:cNvPr id="0" name=""/>
        <dsp:cNvSpPr/>
      </dsp:nvSpPr>
      <dsp:spPr>
        <a:xfrm>
          <a:off x="0" y="0"/>
          <a:ext cx="3460738" cy="306823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27741" tIns="22860" rIns="427741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spc="-150" dirty="0"/>
            <a:t>ПОЗНАВАТЕЛЬНАЯ</a:t>
          </a:r>
        </a:p>
      </dsp:txBody>
      <dsp:txXfrm>
        <a:off x="506813" y="449332"/>
        <a:ext cx="2447112" cy="216956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A70D2C-FE0D-4505-A72D-BE0C732B536D}">
      <dsp:nvSpPr>
        <dsp:cNvPr id="0" name=""/>
        <dsp:cNvSpPr/>
      </dsp:nvSpPr>
      <dsp:spPr>
        <a:xfrm>
          <a:off x="0" y="60476"/>
          <a:ext cx="3896148" cy="32099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27741" tIns="22860" rIns="427741" bIns="2286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spc="-150" dirty="0"/>
            <a:t>КОММУНИКАТИВНАЯ</a:t>
          </a:r>
        </a:p>
      </dsp:txBody>
      <dsp:txXfrm>
        <a:off x="570578" y="530558"/>
        <a:ext cx="2754992" cy="22697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1772816"/>
            <a:ext cx="78976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"Способы, приемы развития детской инициативы в режимных моментах»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771800" y="4869160"/>
            <a:ext cx="5624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/>
              <a:t>Подготовила воспитатель МАДОУ № 72 г. Сыктывкар</a:t>
            </a:r>
          </a:p>
          <a:p>
            <a:pPr algn="r"/>
            <a:r>
              <a:rPr lang="ru-RU" dirty="0"/>
              <a:t>Черных Л. В.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D2CDFA-CF89-488A-C3FC-E297FBA2945A}"/>
              </a:ext>
            </a:extLst>
          </p:cNvPr>
          <p:cNvSpPr txBox="1"/>
          <p:nvPr/>
        </p:nvSpPr>
        <p:spPr>
          <a:xfrm>
            <a:off x="1907704" y="260648"/>
            <a:ext cx="5105744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319959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3968" y="54868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dirty="0"/>
              <a:t>«Что такое инициатива?</a:t>
            </a:r>
          </a:p>
          <a:p>
            <a:pPr algn="r"/>
            <a:r>
              <a:rPr lang="ru-RU" dirty="0"/>
              <a:t>Это то, что человек делает так,</a:t>
            </a:r>
          </a:p>
          <a:p>
            <a:pPr algn="r"/>
            <a:r>
              <a:rPr lang="ru-RU" dirty="0"/>
              <a:t>как надо, хотя его об этом не просят»</a:t>
            </a:r>
          </a:p>
          <a:p>
            <a:pPr algn="r"/>
            <a:r>
              <a:rPr lang="ru-RU" dirty="0" err="1"/>
              <a:t>Элберт</a:t>
            </a:r>
            <a:r>
              <a:rPr lang="ru-RU" dirty="0"/>
              <a:t> Грин </a:t>
            </a:r>
            <a:r>
              <a:rPr lang="ru-RU" dirty="0" err="1"/>
              <a:t>Хаббард</a:t>
            </a:r>
            <a:r>
              <a:rPr lang="ru-RU" dirty="0"/>
              <a:t>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9548" y="2787731"/>
            <a:ext cx="3578225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 descr="question-634903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1556792"/>
            <a:ext cx="1524000" cy="1524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74032" y="2299539"/>
            <a:ext cx="604867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Инициатива – (от латинского </a:t>
            </a:r>
            <a:r>
              <a:rPr lang="ru-RU" dirty="0" err="1"/>
              <a:t>initium</a:t>
            </a:r>
            <a:r>
              <a:rPr lang="ru-RU" dirty="0"/>
              <a:t> - начало) почин, первый шаг в каком-либо деле; внутреннее побуждение к новым формам деятельности, предприимчивости; руководящая роль в каких-либо действиях</a:t>
            </a:r>
          </a:p>
          <a:p>
            <a:pPr algn="just"/>
            <a:r>
              <a:rPr lang="ru-RU" dirty="0"/>
              <a:t>	Детская инициатива проявляется в свободной деятельности детей по выбору и  интересам. Возможность играть, рисовать, конструировать, сочинять и прочее, в </a:t>
            </a:r>
          </a:p>
          <a:p>
            <a:pPr algn="just"/>
            <a:r>
              <a:rPr lang="ru-RU" dirty="0"/>
              <a:t>соответствии с собственными интересами.</a:t>
            </a:r>
          </a:p>
        </p:txBody>
      </p:sp>
    </p:spTree>
    <p:extLst>
      <p:ext uri="{BB962C8B-B14F-4D97-AF65-F5344CB8AC3E}">
        <p14:creationId xmlns:p14="http://schemas.microsoft.com/office/powerpoint/2010/main" val="488858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Сферы проявления  детской инициативы</a:t>
            </a:r>
          </a:p>
        </p:txBody>
      </p:sp>
      <p:graphicFrame>
        <p:nvGraphicFramePr>
          <p:cNvPr id="8" name="Содержимое 3"/>
          <p:cNvGraphicFramePr>
            <a:graphicFrameLocks noGrp="1"/>
          </p:cNvGraphicFramePr>
          <p:nvPr/>
        </p:nvGraphicFramePr>
        <p:xfrm>
          <a:off x="685800" y="13716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34701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Сферы проявления  детской инициативы</a:t>
            </a:r>
          </a:p>
        </p:txBody>
      </p:sp>
      <p:graphicFrame>
        <p:nvGraphicFramePr>
          <p:cNvPr id="8" name="Содержимое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785040"/>
              </p:ext>
            </p:extLst>
          </p:nvPr>
        </p:nvGraphicFramePr>
        <p:xfrm>
          <a:off x="685800" y="13716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795264" y="184482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/>
              <a:t>творческая инициатива – предполагает включенность ребенка в сюжетную игру как основную творческую деятельность, где развиваются воображение, образное мышление.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409671"/>
            <a:ext cx="4555800" cy="2562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4929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Сферы проявления  детской инициативы</a:t>
            </a:r>
          </a:p>
        </p:txBody>
      </p:sp>
      <p:graphicFrame>
        <p:nvGraphicFramePr>
          <p:cNvPr id="8" name="Содержимое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443512"/>
              </p:ext>
            </p:extLst>
          </p:nvPr>
        </p:nvGraphicFramePr>
        <p:xfrm>
          <a:off x="685800" y="13716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95936" y="1403335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/>
              <a:t>инициатива, как целеполагание и волевое усилие – предполагает включенность ребенка в разные виды продуктивной деятельности – рисование, лепку, конструктивное моделирование, где развиваются произвольность, планирующая функция речи.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475" y="3475415"/>
            <a:ext cx="4657385" cy="262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871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Сферы проявления  детской инициативы</a:t>
            </a:r>
          </a:p>
        </p:txBody>
      </p:sp>
      <p:graphicFrame>
        <p:nvGraphicFramePr>
          <p:cNvPr id="8" name="Содержимое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322744"/>
              </p:ext>
            </p:extLst>
          </p:nvPr>
        </p:nvGraphicFramePr>
        <p:xfrm>
          <a:off x="685800" y="13716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211960" y="1453190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/>
              <a:t>предполагает любознательность, включенность в экспериментирование, простую познавательно-исследовательскую деятельность, где развиваются способности устанавливать пространственно-временные, причинно-следственные и родовидовые отношения.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115" y="3529344"/>
            <a:ext cx="4187690" cy="2793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0833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Сферы проявления  детской инициативы</a:t>
            </a:r>
          </a:p>
        </p:txBody>
      </p:sp>
      <p:graphicFrame>
        <p:nvGraphicFramePr>
          <p:cNvPr id="8" name="Содержимое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423451"/>
              </p:ext>
            </p:extLst>
          </p:nvPr>
        </p:nvGraphicFramePr>
        <p:xfrm>
          <a:off x="631231" y="1352271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427984" y="196864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i="1" dirty="0"/>
              <a:t>предполагает включенность ребенка во взаимодействие со сверстниками, где развиваются </a:t>
            </a:r>
            <a:r>
              <a:rPr lang="ru-RU" i="1" dirty="0" err="1"/>
              <a:t>эмпатия</a:t>
            </a:r>
            <a:r>
              <a:rPr lang="ru-RU" i="1" dirty="0"/>
              <a:t> , коммуникативная функция речи.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153" y="3356992"/>
            <a:ext cx="4175630" cy="2702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13637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Условия, необходимые для развития </a:t>
            </a:r>
            <a:b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детской   инициативы</a:t>
            </a:r>
          </a:p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076" y="1412776"/>
            <a:ext cx="6120680" cy="4981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55674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Дошкольный возраст - очень важное время для развития инициативности. Инициативность и самостоятельность воспитанникам прививается в течение всего режима дня во всех видах деятельности: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72416" y="1340768"/>
            <a:ext cx="81200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- Во время выполнения оздоровительных процедур, мероприятий. Взрослый поддерживает, активно побуждает детей к проявлению инициативы, хвалят, создают условия</a:t>
            </a:r>
          </a:p>
          <a:p>
            <a:endParaRPr lang="ru-RU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015" y="2079432"/>
            <a:ext cx="7105385" cy="3999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68491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Дошкольный возраст - очень важное время для развития инициативности. Инициативность и самостоятельность воспитанникам прививается в течение всего режима дня во всех видах деятельности: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72416" y="1340768"/>
            <a:ext cx="81200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- В процессе трудовой деятельности. Взрослый стимулирует проявление самостоятельности дошкольников путем создания предметных условий для хозяйственно-бытового труда; поощряет инициативу ребят в стремлении заметить и устранить нарушения порядка в группе и на участке; активно побуждает детей к проявлению инициативы, учит их самостоятельному планированию предстоящей работы, развивает умение рассказывать о предстоящей работе, выделять ее цель, результат.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47" y="2996952"/>
            <a:ext cx="3682527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94792"/>
            <a:ext cx="3600400" cy="249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78997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Дошкольный возраст - очень важное время для развития инициативности. Инициативность и самостоятельность воспитанникам прививается в течение всего режима дня во всех видах деятельности: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72416" y="1340768"/>
            <a:ext cx="81200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- В театральной деятельности. Взрослый учит их самостоятельному планированию предстоящей работы, создает условия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379" y="2132856"/>
            <a:ext cx="6482073" cy="3650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055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Дошкольный возраст - очень важное время для развития инициативности. Инициативность и самостоятельность воспитанникам прививается в течение всего режима дня во всех видах деятельности: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72416" y="1340768"/>
            <a:ext cx="81200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- В познавательно – исследовательской деятельности. Организовать среду, где 15% игр должны быть предназначены для следующей возрастной группы, чтобы дать возможность ребятам, опережающим в развитии сверстников, не останавливаться, а продвигаться дальше. Развивать целенаправленность действий, помогать детям устанавливать связь между целью деятельности и ее результатом, учить находить и исправлять ошибки. Помощниками в этом могут стать картинки, фотографии, модели, наглядно, по шагам демонстрирующие детям очередность выполнения действий от постановки цели к результату, дополнительно развивающие проблемно-игровые или практические ситуации, побуждающие дошкольников применить имеющийся опыт, проявить инициативу, активность для самостоятельного решения возникшей задачи.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406869"/>
            <a:ext cx="2014374" cy="2685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398" y="3441644"/>
            <a:ext cx="4458018" cy="2507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5851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2416" y="260648"/>
            <a:ext cx="7620000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Дошкольный возраст - очень важное время для развития инициативности. Инициативность и самостоятельность воспитанникам прививается в течение всего режима дня во всех видах деятельности: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72416" y="1340768"/>
            <a:ext cx="81200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- В процессе развития коммуникативных качеств. Поощряет желание ребенка говорить, разговаривать и вступать в контакты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16" y="1988840"/>
            <a:ext cx="3816424" cy="2149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937" y="3212976"/>
            <a:ext cx="4152075" cy="233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52185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99592" y="980728"/>
            <a:ext cx="7620000" cy="452431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Следовательно, в результате правильно построенной работе с детьми, можно заметить, что дети становятся более самостоятельными и инициативными. У них повышается уровень самоконтроля, оценка детьми своих возможностей становится более объективной, дети самостоятельно осваивают материал, используя при этом разнообразные средства, могут анализировать информацию, самостоятельно делать выводы. Дети умеют ставить цель и задачи своей деятельности, анализировать ее условия, организовывать и корректировать ход как индивидуальной, так и совместной деятельности, достигая положительного результата.</a:t>
            </a:r>
          </a:p>
          <a:p>
            <a:pPr lvl="0" algn="ctr"/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lvl="0" algn="ctr"/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   Детская инициатива выражается не в том, что ребенок захотел помочь что-либо сделать взрослому. Ребенок становится значимым тогда, когда он сделал то, что придумал сам, и именно это оказалось важным для других. В этом случае он становится и инициатором, и исполнителем, и полноправным участником, субъектом социальных отношений.</a:t>
            </a:r>
          </a:p>
        </p:txBody>
      </p:sp>
    </p:spTree>
    <p:extLst>
      <p:ext uri="{BB962C8B-B14F-4D97-AF65-F5344CB8AC3E}">
        <p14:creationId xmlns:p14="http://schemas.microsoft.com/office/powerpoint/2010/main" val="3462771019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03076" y="2780928"/>
            <a:ext cx="7620000" cy="7078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4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 за внимание!!!</a:t>
            </a:r>
          </a:p>
        </p:txBody>
      </p:sp>
    </p:spTree>
    <p:extLst>
      <p:ext uri="{BB962C8B-B14F-4D97-AF65-F5344CB8AC3E}">
        <p14:creationId xmlns:p14="http://schemas.microsoft.com/office/powerpoint/2010/main" val="66552081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738</Words>
  <Application>Microsoft Office PowerPoint</Application>
  <PresentationFormat>Экран (4:3)</PresentationFormat>
  <Paragraphs>45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Артем Горбачев</dc:creator>
  <cp:lastModifiedBy>МВ</cp:lastModifiedBy>
  <cp:revision>8</cp:revision>
  <dcterms:created xsi:type="dcterms:W3CDTF">2023-10-15T14:46:05Z</dcterms:created>
  <dcterms:modified xsi:type="dcterms:W3CDTF">2024-01-20T18:28:10Z</dcterms:modified>
</cp:coreProperties>
</file>