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302" r:id="rId2"/>
    <p:sldId id="300" r:id="rId3"/>
    <p:sldId id="257" r:id="rId4"/>
    <p:sldId id="294" r:id="rId5"/>
    <p:sldId id="295" r:id="rId6"/>
    <p:sldId id="296" r:id="rId7"/>
    <p:sldId id="297" r:id="rId8"/>
    <p:sldId id="270" r:id="rId9"/>
    <p:sldId id="298" r:id="rId10"/>
    <p:sldId id="303" r:id="rId11"/>
    <p:sldId id="305" r:id="rId12"/>
    <p:sldId id="304" r:id="rId13"/>
    <p:sldId id="281" r:id="rId14"/>
    <p:sldId id="271" r:id="rId15"/>
    <p:sldId id="272" r:id="rId16"/>
    <p:sldId id="291" r:id="rId17"/>
    <p:sldId id="273" r:id="rId18"/>
    <p:sldId id="274" r:id="rId19"/>
    <p:sldId id="275" r:id="rId20"/>
    <p:sldId id="276" r:id="rId21"/>
    <p:sldId id="282" r:id="rId22"/>
    <p:sldId id="277" r:id="rId23"/>
    <p:sldId id="283" r:id="rId24"/>
    <p:sldId id="278" r:id="rId25"/>
    <p:sldId id="284" r:id="rId26"/>
    <p:sldId id="292" r:id="rId27"/>
    <p:sldId id="293" r:id="rId28"/>
    <p:sldId id="306" r:id="rId29"/>
    <p:sldId id="287" r:id="rId30"/>
    <p:sldId id="279" r:id="rId3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2" autoAdjust="0"/>
    <p:restoredTop sz="94705" autoAdjust="0"/>
  </p:normalViewPr>
  <p:slideViewPr>
    <p:cSldViewPr>
      <p:cViewPr>
        <p:scale>
          <a:sx n="91" d="100"/>
          <a:sy n="91" d="100"/>
        </p:scale>
        <p:origin x="-542" y="86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125E4-892D-4649-AE28-F5C3B2BB22F0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93DF7-103F-4A8C-9330-5E044D4DC31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125E4-892D-4649-AE28-F5C3B2BB22F0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93DF7-103F-4A8C-9330-5E044D4DC31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125E4-892D-4649-AE28-F5C3B2BB22F0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93DF7-103F-4A8C-9330-5E044D4DC3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125E4-892D-4649-AE28-F5C3B2BB22F0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93DF7-103F-4A8C-9330-5E044D4DC31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125E4-892D-4649-AE28-F5C3B2BB22F0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93DF7-103F-4A8C-9330-5E044D4DC31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125E4-892D-4649-AE28-F5C3B2BB22F0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93DF7-103F-4A8C-9330-5E044D4DC3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125E4-892D-4649-AE28-F5C3B2BB22F0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93DF7-103F-4A8C-9330-5E044D4DC3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125E4-892D-4649-AE28-F5C3B2BB22F0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93DF7-103F-4A8C-9330-5E044D4DC3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ru-RU" smtClean="0"/>
              <a:t>Вставка рисунка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125E4-892D-4649-AE28-F5C3B2BB22F0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93DF7-103F-4A8C-9330-5E044D4DC31B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ru-RU" smtClean="0"/>
              <a:t>Образец заголовка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125E4-892D-4649-AE28-F5C3B2BB22F0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93DF7-103F-4A8C-9330-5E044D4DC3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0125E4-892D-4649-AE28-F5C3B2BB22F0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D393DF7-103F-4A8C-9330-5E044D4DC31B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ru-RU" smtClean="0"/>
              <a:t>Образец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100125E4-892D-4649-AE28-F5C3B2BB22F0}" type="datetimeFigureOut">
              <a:rPr lang="ru-RU" smtClean="0"/>
              <a:pPr/>
              <a:t>14.04.2021</a:t>
            </a:fld>
            <a:endParaRPr lang="ru-RU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BD393DF7-103F-4A8C-9330-5E044D4DC31B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7" Type="http://schemas.openxmlformats.org/officeDocument/2006/relationships/image" Target="../media/image14.jpe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4" Type="http://schemas.openxmlformats.org/officeDocument/2006/relationships/image" Target="../media/image11.pn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5.png"/><Relationship Id="rId4" Type="http://schemas.openxmlformats.org/officeDocument/2006/relationships/image" Target="../media/image24.pn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png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1.png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pn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3.jpe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Rectangle 1"/>
          <p:cNvSpPr>
            <a:spLocks noChangeArrowheads="1"/>
          </p:cNvSpPr>
          <p:nvPr/>
        </p:nvSpPr>
        <p:spPr bwMode="auto">
          <a:xfrm>
            <a:off x="3429000" y="214313"/>
            <a:ext cx="50958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ctr">
              <a:spcBef>
                <a:spcPct val="0"/>
              </a:spcBef>
              <a:buFontTx/>
              <a:buNone/>
            </a:pPr>
            <a:r>
              <a:rPr lang="ru-RU" altLang="ru-RU" sz="1400" b="1">
                <a:latin typeface="Times New Roman" pitchFamily="18" charset="0"/>
                <a:cs typeface="Times New Roman" pitchFamily="18" charset="0"/>
              </a:rPr>
              <a:t> </a:t>
            </a:r>
            <a:endParaRPr lang="ru-RU" altLang="ru-RU" sz="140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747" name="WordArt 6"/>
          <p:cNvSpPr>
            <a:spLocks noChangeArrowheads="1" noChangeShapeType="1" noTextEdit="1"/>
          </p:cNvSpPr>
          <p:nvPr/>
        </p:nvSpPr>
        <p:spPr bwMode="auto">
          <a:xfrm>
            <a:off x="2786063" y="571500"/>
            <a:ext cx="6357937" cy="1785938"/>
          </a:xfrm>
          <a:prstGeom prst="rect">
            <a:avLst/>
          </a:prstGeom>
        </p:spPr>
        <p:txBody>
          <a:bodyPr wrap="none" fromWordArt="1">
            <a:prstTxWarp prst="textFadeUp">
              <a:avLst>
                <a:gd name="adj" fmla="val 9991"/>
              </a:avLst>
            </a:prstTxWarp>
          </a:bodyPr>
          <a:lstStyle/>
          <a:p>
            <a:pPr algn="ctr"/>
            <a:endParaRPr lang="ru-RU" sz="3600" kern="10">
              <a:ln w="12700">
                <a:solidFill>
                  <a:srgbClr val="C0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548DD4"/>
                  </a:gs>
                  <a:gs pos="100000">
                    <a:srgbClr val="C00000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35921" dir="2700000" sy="50000" rotWithShape="0">
                  <a:srgbClr val="875B0D">
                    <a:alpha val="70000"/>
                  </a:srgbClr>
                </a:outerShdw>
              </a:effectLst>
              <a:latin typeface="Arial Black"/>
            </a:endParaRPr>
          </a:p>
        </p:txBody>
      </p:sp>
      <p:sp>
        <p:nvSpPr>
          <p:cNvPr id="31748" name="WordArt 5"/>
          <p:cNvSpPr>
            <a:spLocks noChangeArrowheads="1" noChangeShapeType="1" noTextEdit="1"/>
          </p:cNvSpPr>
          <p:nvPr/>
        </p:nvSpPr>
        <p:spPr bwMode="auto">
          <a:xfrm>
            <a:off x="2916238" y="620713"/>
            <a:ext cx="6048375" cy="295275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i="1" kern="10">
              <a:ln w="19050">
                <a:solidFill>
                  <a:srgbClr val="FF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FF0000"/>
                  </a:gs>
                  <a:gs pos="100000">
                    <a:srgbClr val="0070C0"/>
                  </a:gs>
                </a:gsLst>
                <a:path path="rect">
                  <a:fillToRect l="50000" t="50000" r="50000" b="50000"/>
                </a:path>
              </a:gradFill>
              <a:effectLst>
                <a:outerShdw sy="50000" kx="-2453608" rotWithShape="0">
                  <a:srgbClr val="808080">
                    <a:alpha val="50000"/>
                  </a:srgbClr>
                </a:outerShdw>
              </a:effectLst>
              <a:latin typeface="Arial Black"/>
            </a:endParaRPr>
          </a:p>
        </p:txBody>
      </p:sp>
      <p:sp>
        <p:nvSpPr>
          <p:cNvPr id="31749" name="WordArt 6"/>
          <p:cNvSpPr>
            <a:spLocks noChangeArrowheads="1" noChangeShapeType="1" noTextEdit="1"/>
          </p:cNvSpPr>
          <p:nvPr/>
        </p:nvSpPr>
        <p:spPr bwMode="auto">
          <a:xfrm>
            <a:off x="685800" y="2320925"/>
            <a:ext cx="6200775" cy="17145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i="1" kern="10">
              <a:ln w="19050">
                <a:solidFill>
                  <a:srgbClr val="FF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0070C0"/>
                  </a:gs>
                  <a:gs pos="100000">
                    <a:srgbClr val="FF0000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107763" dir="18900000" algn="ctr" rotWithShape="0">
                  <a:srgbClr val="808080">
                    <a:alpha val="50000"/>
                  </a:srgbClr>
                </a:outerShdw>
              </a:effectLst>
              <a:latin typeface="Arial Black"/>
            </a:endParaRPr>
          </a:p>
        </p:txBody>
      </p:sp>
      <p:sp>
        <p:nvSpPr>
          <p:cNvPr id="31750" name="WordArt 7"/>
          <p:cNvSpPr>
            <a:spLocks noChangeArrowheads="1" noChangeShapeType="1" noTextEdit="1"/>
          </p:cNvSpPr>
          <p:nvPr/>
        </p:nvSpPr>
        <p:spPr bwMode="auto">
          <a:xfrm rot="-277074">
            <a:off x="3378200" y="447675"/>
            <a:ext cx="5245100" cy="2722563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/>
            <a:endParaRPr lang="ru-RU" sz="3600" i="1" kern="10">
              <a:ln w="19050">
                <a:solidFill>
                  <a:srgbClr val="FF0000"/>
                </a:solidFill>
                <a:round/>
                <a:headEnd/>
                <a:tailEnd/>
              </a:ln>
              <a:gradFill rotWithShape="1">
                <a:gsLst>
                  <a:gs pos="0">
                    <a:srgbClr val="FF0000"/>
                  </a:gs>
                  <a:gs pos="100000">
                    <a:srgbClr val="0070C0"/>
                  </a:gs>
                </a:gsLst>
                <a:path path="rect">
                  <a:fillToRect l="50000" t="50000" r="50000" b="50000"/>
                </a:path>
              </a:gradFill>
              <a:effectLst>
                <a:outerShdw dist="107763" dir="18900000" algn="ctr" rotWithShape="0">
                  <a:srgbClr val="808080">
                    <a:alpha val="50000"/>
                  </a:srgbClr>
                </a:outerShdw>
              </a:effectLst>
              <a:latin typeface="Arial Black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6886574" y="3573463"/>
            <a:ext cx="2257425" cy="3168650"/>
          </a:xfrm>
          <a:prstGeom prst="rect">
            <a:avLst/>
          </a:prstGeom>
          <a:solidFill>
            <a:schemeClr val="bg1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ru-RU"/>
          </a:p>
        </p:txBody>
      </p:sp>
      <p:pic>
        <p:nvPicPr>
          <p:cNvPr id="31752" name="Picture 7" descr="H:\Documents and Settings\Aida\Рабочий стол\ff962c65118d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9418" y="4221088"/>
            <a:ext cx="1346200" cy="1630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1753" name="TextBox 11"/>
          <p:cNvSpPr txBox="1">
            <a:spLocks noChangeArrowheads="1"/>
          </p:cNvSpPr>
          <p:nvPr/>
        </p:nvSpPr>
        <p:spPr bwMode="auto">
          <a:xfrm>
            <a:off x="1551754" y="400492"/>
            <a:ext cx="7272486" cy="391389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spcBef>
                <a:spcPct val="20000"/>
              </a:spcBef>
              <a:buFont typeface="Arial" charset="0"/>
              <a:buChar char="•"/>
              <a:defRPr sz="3200">
                <a:solidFill>
                  <a:schemeClr val="tx1"/>
                </a:solidFill>
                <a:latin typeface="Georgia" pitchFamily="18" charset="0"/>
              </a:defRPr>
            </a:lvl1pPr>
            <a:lvl2pPr marL="742950" indent="-285750">
              <a:spcBef>
                <a:spcPct val="20000"/>
              </a:spcBef>
              <a:buFont typeface="Arial" charset="0"/>
              <a:buChar char="–"/>
              <a:defRPr sz="2800">
                <a:solidFill>
                  <a:schemeClr val="tx1"/>
                </a:solidFill>
                <a:latin typeface="Georgia" pitchFamily="18" charset="0"/>
              </a:defRPr>
            </a:lvl2pPr>
            <a:lvl3pPr marL="1143000" indent="-228600">
              <a:spcBef>
                <a:spcPct val="20000"/>
              </a:spcBef>
              <a:buFont typeface="Arial" charset="0"/>
              <a:buChar char="•"/>
              <a:defRPr sz="2400">
                <a:solidFill>
                  <a:schemeClr val="tx1"/>
                </a:solidFill>
                <a:latin typeface="Georgia" pitchFamily="18" charset="0"/>
              </a:defRPr>
            </a:lvl3pPr>
            <a:lvl4pPr marL="1600200" indent="-228600">
              <a:spcBef>
                <a:spcPct val="20000"/>
              </a:spcBef>
              <a:buFont typeface="Arial" charset="0"/>
              <a:buChar char="–"/>
              <a:defRPr sz="2000">
                <a:solidFill>
                  <a:schemeClr val="tx1"/>
                </a:solidFill>
                <a:latin typeface="Georgia" pitchFamily="18" charset="0"/>
              </a:defRPr>
            </a:lvl4pPr>
            <a:lvl5pPr marL="2057400" indent="-228600">
              <a:spcBef>
                <a:spcPct val="20000"/>
              </a:spcBef>
              <a:buFont typeface="Arial" charset="0"/>
              <a:buChar char="»"/>
              <a:defRPr sz="2000">
                <a:solidFill>
                  <a:schemeClr val="tx1"/>
                </a:solidFill>
                <a:latin typeface="Georgia" pitchFamily="18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Georgia" pitchFamily="18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Georgia" pitchFamily="18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Georgia" pitchFamily="18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charset="0"/>
              <a:buChar char="»"/>
              <a:defRPr sz="2000">
                <a:solidFill>
                  <a:schemeClr val="tx1"/>
                </a:solidFill>
                <a:latin typeface="Georgia" pitchFamily="18" charset="0"/>
              </a:defRPr>
            </a:lvl9pPr>
          </a:lstStyle>
          <a:p>
            <a:pPr algn="ctr">
              <a:lnSpc>
                <a:spcPct val="150000"/>
              </a:lnSpc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ru-RU" altLang="ru-RU" b="1" dirty="0">
                <a:solidFill>
                  <a:srgbClr val="6600CC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Тема урока: </a:t>
            </a:r>
          </a:p>
          <a:p>
            <a:pPr algn="ctr">
              <a:lnSpc>
                <a:spcPct val="150000"/>
              </a:lnSpc>
              <a:spcBef>
                <a:spcPct val="0"/>
              </a:spcBef>
              <a:spcAft>
                <a:spcPts val="1000"/>
              </a:spcAft>
              <a:buFontTx/>
              <a:buNone/>
            </a:pPr>
            <a:r>
              <a:rPr lang="ru-RU" altLang="ru-RU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«</a:t>
            </a:r>
            <a:r>
              <a:rPr lang="ru-RU" altLang="ru-RU" b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Решение задач с практическим содержанием при подготовке к ЕГЭ по математике на профильном уровне</a:t>
            </a:r>
            <a:r>
              <a:rPr lang="ru-RU" altLang="ru-RU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ea typeface="Calibri" pitchFamily="34" charset="0"/>
                <a:cs typeface="Times New Roman" pitchFamily="18" charset="0"/>
              </a:rPr>
              <a:t>»</a:t>
            </a:r>
            <a:endParaRPr lang="ru-RU" altLang="ru-RU" sz="2800" dirty="0">
              <a:solidFill>
                <a:schemeClr val="accent6">
                  <a:lumMod val="75000"/>
                </a:schemeClr>
              </a:solidFill>
              <a:latin typeface="Calibri" pitchFamily="34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402" y="3861048"/>
            <a:ext cx="3007598" cy="18797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8086164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17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175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058F5CA8-8303-4BAC-ABF6-D10DBF9DDC37}"/>
              </a:ext>
            </a:extLst>
          </p:cNvPr>
          <p:cNvSpPr txBox="1"/>
          <p:nvPr/>
        </p:nvSpPr>
        <p:spPr>
          <a:xfrm>
            <a:off x="899592" y="530863"/>
            <a:ext cx="7488832" cy="483209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Анализ банка задач ЕГЭ по математике, а также демоверсии ЕГЭ 2021 года позволил выделить основные подходы к решению задач с практическим содержанием: </a:t>
            </a:r>
            <a:endParaRPr lang="ru-RU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i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1. решение </a:t>
            </a:r>
            <a:r>
              <a:rPr lang="ru-RU" sz="2800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с помощью формул; </a:t>
            </a:r>
            <a:endParaRPr lang="ru-RU" sz="2800" i="1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i="1" dirty="0" smtClean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ru-RU" sz="2800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решение задач в общем виде; </a:t>
            </a:r>
            <a:endParaRPr lang="ru-RU" sz="2800" i="1" dirty="0" smtClean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ru-RU" sz="2800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решение задач с использованием свойства степеней; </a:t>
            </a:r>
            <a:endParaRPr lang="ru-RU" sz="2800" i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4</a:t>
            </a:r>
            <a:r>
              <a:rPr lang="ru-RU" sz="2800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решение задач с помощью математического анализа; </a:t>
            </a:r>
            <a:endParaRPr lang="ru-RU" sz="2800" i="1" dirty="0">
              <a:solidFill>
                <a:schemeClr val="accent6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ru-RU" sz="2800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5</a:t>
            </a:r>
            <a:r>
              <a:rPr lang="ru-RU" sz="2800" i="1" dirty="0">
                <a:solidFill>
                  <a:schemeClr val="accent6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. решение задач методом сравнения</a:t>
            </a:r>
          </a:p>
        </p:txBody>
      </p:sp>
    </p:spTree>
    <p:extLst>
      <p:ext uri="{BB962C8B-B14F-4D97-AF65-F5344CB8AC3E}">
        <p14:creationId xmlns:p14="http://schemas.microsoft.com/office/powerpoint/2010/main" val="375723156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3" dur="50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50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7" dur="200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27584" y="476672"/>
            <a:ext cx="7848872" cy="1143000"/>
          </a:xfrm>
        </p:spPr>
        <p:txBody>
          <a:bodyPr>
            <a:normAutofit fontScale="90000"/>
          </a:bodyPr>
          <a:lstStyle/>
          <a:p>
            <a:pPr marL="0" indent="0">
              <a:buNone/>
            </a:pPr>
            <a:r>
              <a:rPr lang="ru-RU" b="1" dirty="0">
                <a:solidFill>
                  <a:srgbClr val="FF0000"/>
                </a:solidFill>
              </a:rPr>
              <a:t>4 вида экономических задач: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1143000" y="1484784"/>
            <a:ext cx="7588726" cy="2721456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2800" i="1" dirty="0">
                <a:solidFill>
                  <a:srgbClr val="00B050"/>
                </a:solidFill>
              </a:rPr>
              <a:t>1. Простые проценты, налоги;</a:t>
            </a:r>
          </a:p>
          <a:p>
            <a:pPr marL="45720" indent="0">
              <a:buNone/>
            </a:pPr>
            <a:r>
              <a:rPr lang="ru-RU" sz="2800" i="1" dirty="0">
                <a:solidFill>
                  <a:srgbClr val="00B050"/>
                </a:solidFill>
              </a:rPr>
              <a:t>2. Сложные проценты, вклады;</a:t>
            </a:r>
          </a:p>
          <a:p>
            <a:pPr marL="45720" indent="0">
              <a:buNone/>
            </a:pPr>
            <a:r>
              <a:rPr lang="ru-RU" sz="2800" i="1" dirty="0">
                <a:solidFill>
                  <a:srgbClr val="00B050"/>
                </a:solidFill>
              </a:rPr>
              <a:t>3. Кредиты;</a:t>
            </a:r>
          </a:p>
          <a:p>
            <a:pPr marL="45720" indent="0">
              <a:buNone/>
            </a:pPr>
            <a:r>
              <a:rPr lang="ru-RU" sz="2800" i="1" dirty="0">
                <a:solidFill>
                  <a:srgbClr val="00B050"/>
                </a:solidFill>
              </a:rPr>
              <a:t>4. Задачи на оптимизацию.</a:t>
            </a: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24128" y="4005064"/>
            <a:ext cx="3007598" cy="1879749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1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1)">
                                      <p:cBhvr>
                                        <p:cTn id="22" dur="2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A14985F-2FC6-43E1-BB3B-E42572CDD2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1640" y="260648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4800" dirty="0" smtClean="0">
                <a:solidFill>
                  <a:schemeClr val="accent3">
                    <a:lumMod val="75000"/>
                  </a:schemeClr>
                </a:solidFill>
              </a:rPr>
              <a:t>Задача</a:t>
            </a:r>
            <a:endParaRPr lang="ru-RU" sz="4800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6093E543-4321-42C4-AF80-A7EB86383FCD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27584" y="1268760"/>
            <a:ext cx="7704856" cy="4392488"/>
          </a:xfrm>
        </p:spPr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ru-RU" sz="3200" b="0" i="0" dirty="0">
                <a:solidFill>
                  <a:schemeClr val="accent6">
                    <a:lumMod val="75000"/>
                  </a:schemeClr>
                </a:solidFill>
                <a:effectLst/>
                <a:latin typeface="times new roman" panose="02020603050405020304" pitchFamily="18" charset="0"/>
              </a:rPr>
              <a:t>Клиент взял в банке кредит 12 000 рублей на год под 16%. Он должен погашать кредит, внося в банк ежемесячно одинаковую сумму денег, с тем чтобы через год выплатить всю сумму, взятую в кредит, вместе с процентами. Сколько рублей он должен вносить в банк ежемесячно?</a:t>
            </a:r>
            <a:endParaRPr lang="ru-RU" sz="3200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96136" y="4797152"/>
            <a:ext cx="1921396" cy="19213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489591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1E4741C6-6332-4213-A4D1-1CD7C265A2F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11560" y="260648"/>
            <a:ext cx="7992888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4800" dirty="0">
                <a:solidFill>
                  <a:schemeClr val="accent3">
                    <a:lumMod val="75000"/>
                  </a:schemeClr>
                </a:solidFill>
              </a:rPr>
              <a:t>Решение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467544" y="1484784"/>
            <a:ext cx="828092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dirty="0" smtClean="0"/>
              <a:t>Через год клиент должен будет выплатить </a:t>
            </a:r>
          </a:p>
          <a:p>
            <a:r>
              <a:rPr lang="ru-RU" sz="2400" dirty="0" smtClean="0"/>
              <a:t>12 000 + 0,16 * 12 000 = 13 920 рублей.</a:t>
            </a:r>
          </a:p>
          <a:p>
            <a:r>
              <a:rPr lang="ru-RU" sz="2400" dirty="0" smtClean="0"/>
              <a:t>Разделим 13 920 руб. на 12 мес.: </a:t>
            </a:r>
          </a:p>
          <a:p>
            <a:r>
              <a:rPr lang="ru-RU" sz="2400" dirty="0" smtClean="0"/>
              <a:t>13 920/12 = 1 1160 руб./мес.</a:t>
            </a:r>
          </a:p>
          <a:p>
            <a:r>
              <a:rPr lang="ru-RU" sz="2400" dirty="0" smtClean="0"/>
              <a:t>Значит, клиент должен вносить ежемесячно в банк </a:t>
            </a:r>
          </a:p>
          <a:p>
            <a:r>
              <a:rPr lang="ru-RU" sz="2400" dirty="0" smtClean="0"/>
              <a:t>1 160 рублей.</a:t>
            </a:r>
          </a:p>
          <a:p>
            <a:endParaRPr lang="ru-RU" sz="2400" dirty="0" smtClean="0"/>
          </a:p>
          <a:p>
            <a:r>
              <a:rPr lang="ru-RU" sz="2400" dirty="0" smtClean="0"/>
              <a:t>Ответ: 1 160.</a:t>
            </a:r>
            <a:endParaRPr lang="ru-RU" sz="2400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211960" y="3573016"/>
            <a:ext cx="3873624" cy="25824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63689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xmlns="" id="{6677862B-56D4-4FBF-A8BC-CDAE3F7F82A1}"/>
              </a:ext>
            </a:extLst>
          </p:cNvPr>
          <p:cNvSpPr>
            <a:spLocks noGrp="1"/>
          </p:cNvSpPr>
          <p:nvPr>
            <p:ph sz="quarter" idx="13"/>
          </p:nvPr>
        </p:nvSpPr>
        <p:spPr>
          <a:xfrm>
            <a:off x="827584" y="1268760"/>
            <a:ext cx="7704856" cy="3474720"/>
          </a:xfrm>
        </p:spPr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ru-RU" sz="3200" b="0" i="0" dirty="0">
                <a:solidFill>
                  <a:schemeClr val="accent5">
                    <a:lumMod val="75000"/>
                  </a:schemeClr>
                </a:solidFill>
                <a:effectLst/>
                <a:latin typeface="times new roman" panose="02020603050405020304" pitchFamily="18" charset="0"/>
              </a:rPr>
              <a:t>Налог на доходы составляет 13% от заработной платы. Заработная плата Ивана Кузьмича равна 12 500 рублей. Сколько рублей он получит после вычета налога на доходы?</a:t>
            </a:r>
            <a:endParaRPr lang="ru-RU" sz="32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6" name="Заголовок 1">
            <a:extLst>
              <a:ext uri="{FF2B5EF4-FFF2-40B4-BE49-F238E27FC236}">
                <a16:creationId xmlns:a16="http://schemas.microsoft.com/office/drawing/2014/main" xmlns="" id="{EA14985F-2FC6-43E1-BB3B-E42572CDD2D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331640" y="260648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4800" dirty="0" smtClean="0">
                <a:solidFill>
                  <a:srgbClr val="0070C0"/>
                </a:solidFill>
              </a:rPr>
              <a:t>Задача</a:t>
            </a:r>
            <a:endParaRPr lang="ru-RU" sz="4800" dirty="0">
              <a:solidFill>
                <a:srgbClr val="0070C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27984" y="3501007"/>
            <a:ext cx="4104456" cy="272433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307241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>
            <a:extLst>
              <a:ext uri="{FF2B5EF4-FFF2-40B4-BE49-F238E27FC236}">
                <a16:creationId xmlns:a16="http://schemas.microsoft.com/office/drawing/2014/main" xmlns="" id="{EA14985F-2FC6-43E1-BB3B-E42572CDD2D6}"/>
              </a:ext>
            </a:extLst>
          </p:cNvPr>
          <p:cNvSpPr txBox="1">
            <a:spLocks/>
          </p:cNvSpPr>
          <p:nvPr/>
        </p:nvSpPr>
        <p:spPr>
          <a:xfrm>
            <a:off x="1331640" y="404664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Font typeface="Georgia" pitchFamily="18" charset="0"/>
              <a:buNone/>
            </a:pPr>
            <a:r>
              <a:rPr lang="ru-RU" sz="4800" dirty="0" smtClean="0">
                <a:solidFill>
                  <a:srgbClr val="0070C0"/>
                </a:solidFill>
              </a:rPr>
              <a:t>Решение</a:t>
            </a:r>
            <a:endParaRPr lang="ru-RU" sz="4800" dirty="0">
              <a:solidFill>
                <a:srgbClr val="0070C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971600" y="1628800"/>
            <a:ext cx="763806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3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Налог на зарплату Ивана Кузьмича составит 12 500 * 0,13 = 1 625 рублей. Значит, после вычета налога на доходы он получит 12 500 – 1 625 = 10 875 рублей.</a:t>
            </a:r>
          </a:p>
          <a:p>
            <a:endParaRPr lang="ru-RU" sz="3200" dirty="0" smtClean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</a:endParaRPr>
          </a:p>
          <a:p>
            <a:r>
              <a:rPr lang="ru-RU" sz="3200" dirty="0" smtClean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Ответ</a:t>
            </a:r>
            <a:r>
              <a:rPr lang="ru-RU" sz="3200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</a:rPr>
              <a:t>: 10 875</a:t>
            </a:r>
            <a:endParaRPr lang="ru-RU" sz="3200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71822" y="3717032"/>
            <a:ext cx="3953861" cy="288302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13522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455640"/>
            <a:ext cx="7776864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5400" b="1" dirty="0" smtClean="0">
                <a:solidFill>
                  <a:srgbClr val="00B050"/>
                </a:solidFill>
              </a:rPr>
              <a:t>Задача</a:t>
            </a:r>
            <a:endParaRPr lang="ru-RU" sz="5400" b="1" dirty="0">
              <a:solidFill>
                <a:srgbClr val="00B05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1412776"/>
            <a:ext cx="7839709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i="1" dirty="0">
                <a:solidFill>
                  <a:srgbClr val="0070C0"/>
                </a:solidFill>
              </a:rPr>
              <a:t>Семья состоит из мужа, жены и их дочери студентки. Если бы зарплата мужа увеличилась втрое, общий доход семьи вырос бы на 112%. Если бы стипендия дочери уменьшилась вдвое, общий доход семьи сократился бы на 4%. Сколько процентов от общего дохода семьи составляет зарплата жены? </a:t>
            </a:r>
            <a:endParaRPr lang="ru-RU" sz="2800" i="1" dirty="0">
              <a:solidFill>
                <a:srgbClr val="0070C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949482"/>
            <a:ext cx="1920875" cy="1693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D6F30E1-A79F-4FBB-94D2-A23390A685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5656" y="332656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dirty="0" smtClean="0">
                <a:solidFill>
                  <a:srgbClr val="00B050"/>
                </a:solidFill>
              </a:rPr>
              <a:t>Решение</a:t>
            </a:r>
            <a:endParaRPr lang="ru-RU" dirty="0">
              <a:solidFill>
                <a:srgbClr val="00B05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95536" y="1196752"/>
            <a:ext cx="8568952" cy="440120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ru-RU" sz="2800" i="1" dirty="0">
                <a:solidFill>
                  <a:srgbClr val="0070C0"/>
                </a:solidFill>
              </a:rPr>
              <a:t>Если бы зарплата мужа увеличилась втрое, общий доход семьи вырос бы на 112%, то есть зарплата мужа составляет 56% дохода семьи. Если бы стипендия дочери уменьшилась вдвое, общий доход семьи сократился бы на 3%, то есть вся стипендия дочери составляет 6% дохода семьи. Таким образом, доход жены составит 100%-56%-6% = 38% дохода семьи.</a:t>
            </a:r>
          </a:p>
          <a:p>
            <a:pPr algn="just"/>
            <a:endParaRPr lang="ru-RU" sz="2800" i="1" dirty="0" smtClean="0">
              <a:solidFill>
                <a:srgbClr val="0070C0"/>
              </a:solidFill>
            </a:endParaRPr>
          </a:p>
          <a:p>
            <a:pPr algn="just"/>
            <a:r>
              <a:rPr lang="ru-RU" sz="2800" i="1" dirty="0" smtClean="0">
                <a:solidFill>
                  <a:srgbClr val="0070C0"/>
                </a:solidFill>
              </a:rPr>
              <a:t>Ответ</a:t>
            </a:r>
            <a:r>
              <a:rPr lang="ru-RU" sz="2800" i="1" dirty="0">
                <a:solidFill>
                  <a:srgbClr val="0070C0"/>
                </a:solidFill>
              </a:rPr>
              <a:t>: 38.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87804" y="4653136"/>
            <a:ext cx="3803915" cy="2139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398806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455640"/>
            <a:ext cx="7776864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5400" b="1" dirty="0" smtClean="0">
                <a:solidFill>
                  <a:srgbClr val="FFC000"/>
                </a:solidFill>
              </a:rPr>
              <a:t>Задача</a:t>
            </a:r>
            <a:endParaRPr lang="ru-RU" sz="5400" b="1" dirty="0">
              <a:solidFill>
                <a:srgbClr val="FFC000"/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611560" y="1412776"/>
            <a:ext cx="7839709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2800" i="1" dirty="0">
                <a:solidFill>
                  <a:srgbClr val="0070C0"/>
                </a:solidFill>
              </a:rPr>
              <a:t>Семья состоит из мужа, жены и их дочери студентки. Если бы зарплата мужа увеличилась вдвое, общий доход семьи вырос бы на 67%. Если бы стипендия дочери уменьшилась втрое, общий доход семьи сократился бы на 6%. Сколько процентов от общего дохода семьи составляет зарплата жены? </a:t>
            </a: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949482"/>
            <a:ext cx="1920875" cy="1693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369410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D6F30E1-A79F-4FBB-94D2-A23390A6858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75656" y="332656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5400" dirty="0">
                <a:solidFill>
                  <a:srgbClr val="FFC000"/>
                </a:solidFill>
              </a:rPr>
              <a:t>Решение</a:t>
            </a:r>
            <a:endParaRPr lang="ru-RU" sz="5400" dirty="0">
              <a:solidFill>
                <a:srgbClr val="FFC000"/>
              </a:solidFill>
            </a:endParaRPr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3" name="TextBox 2"/>
              <p:cNvSpPr txBox="1"/>
              <p:nvPr/>
            </p:nvSpPr>
            <p:spPr>
              <a:xfrm>
                <a:off x="445870" y="1364647"/>
                <a:ext cx="8568952" cy="129022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just"/>
                <a14:m>
                  <m:oMath xmlns:m="http://schemas.openxmlformats.org/officeDocument/2006/math">
                    <m:d>
                      <m:dPr>
                        <m:begChr m:val="{"/>
                        <m:endChr m:val="}"/>
                        <m:ctrlPr>
                          <a:rPr lang="ru-RU" sz="2800" i="1" smtClean="0">
                            <a:solidFill>
                              <a:srgbClr val="0070C0"/>
                            </a:solidFill>
                            <a:latin typeface="Cambria Math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</m:ctrlPr>
                          </m:eqArrPr>
                          <m:e>
                            <m:r>
                              <a:rPr lang="en-US" sz="28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𝑥</m:t>
                            </m:r>
                            <m:r>
                              <a:rPr lang="en-US" sz="28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+</m:t>
                            </m:r>
                            <m:r>
                              <a:rPr lang="en-US" sz="28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𝑦</m:t>
                            </m:r>
                            <m:r>
                              <a:rPr lang="en-US" sz="28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+</m:t>
                            </m:r>
                            <m:r>
                              <a:rPr lang="en-US" sz="28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𝑧</m:t>
                            </m:r>
                            <m:r>
                              <a:rPr lang="en-US" sz="28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=100</m:t>
                            </m:r>
                          </m:e>
                          <m:e>
                            <m:r>
                              <a:rPr lang="en-US" sz="28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100+2</m:t>
                            </m:r>
                            <m:r>
                              <a:rPr lang="en-US" sz="28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𝑥</m:t>
                            </m:r>
                            <m:r>
                              <a:rPr lang="en-US" sz="28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+2</m:t>
                            </m:r>
                            <m:r>
                              <a:rPr lang="en-US" sz="28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𝑦</m:t>
                            </m:r>
                            <m:r>
                              <a:rPr lang="en-US" sz="28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=288</m:t>
                            </m:r>
                          </m:e>
                          <m:e>
                            <m:r>
                              <a:rPr lang="en-US" sz="28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𝑥</m:t>
                            </m:r>
                            <m:r>
                              <a:rPr lang="en-US" sz="2800" i="1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=67</m:t>
                            </m:r>
                          </m:e>
                        </m:eqArr>
                      </m:e>
                    </m:d>
                  </m:oMath>
                </a14:m>
                <a:r>
                  <a:rPr lang="en-US" sz="2800" i="1" dirty="0" smtClean="0">
                    <a:solidFill>
                      <a:srgbClr val="0070C0"/>
                    </a:solidFill>
                  </a:rPr>
                  <a:t>         </a:t>
                </a:r>
                <a14:m>
                  <m:oMath xmlns:m="http://schemas.openxmlformats.org/officeDocument/2006/math">
                    <m:d>
                      <m:dPr>
                        <m:begChr m:val="{"/>
                        <m:endChr m:val="}"/>
                        <m:ctrlPr>
                          <a:rPr lang="en-US" sz="2800" i="1" dirty="0" smtClean="0">
                            <a:solidFill>
                              <a:srgbClr val="0070C0"/>
                            </a:solidFill>
                            <a:latin typeface="Cambria Math"/>
                          </a:rPr>
                        </m:ctrlPr>
                      </m:dPr>
                      <m:e>
                        <m:eqArr>
                          <m:eqArrPr>
                            <m:ctrlPr>
                              <a:rPr lang="en-US" sz="2800" b="0" i="1" dirty="0" smtClean="0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</m:ctrlPr>
                          </m:eqArrPr>
                          <m:e>
                            <m:r>
                              <a:rPr lang="en-US" sz="2800" b="0" i="1" dirty="0" smtClean="0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𝑥</m:t>
                            </m:r>
                            <m:r>
                              <a:rPr lang="en-US" sz="2800" b="0" i="1" dirty="0" smtClean="0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+</m:t>
                            </m:r>
                            <m:r>
                              <a:rPr lang="en-US" sz="2800" b="0" i="1" dirty="0" smtClean="0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𝑦</m:t>
                            </m:r>
                            <m:r>
                              <a:rPr lang="en-US" sz="2800" b="0" i="1" dirty="0" smtClean="0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+</m:t>
                            </m:r>
                            <m:r>
                              <a:rPr lang="en-US" sz="2800" b="0" i="1" dirty="0" smtClean="0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𝑧</m:t>
                            </m:r>
                            <m:r>
                              <a:rPr lang="en-US" sz="2800" b="0" i="1" dirty="0" smtClean="0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=100</m:t>
                            </m:r>
                          </m:e>
                          <m:e>
                            <m:r>
                              <a:rPr lang="en-US" sz="2800" b="0" i="1" dirty="0" smtClean="0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𝑥</m:t>
                            </m:r>
                            <m:r>
                              <a:rPr lang="en-US" sz="2800" b="0" i="1" dirty="0" smtClean="0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+</m:t>
                            </m:r>
                            <m:r>
                              <a:rPr lang="en-US" sz="2800" b="0" i="1" dirty="0" smtClean="0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𝑦</m:t>
                            </m:r>
                            <m:r>
                              <a:rPr lang="en-US" sz="2800" b="0" i="1" dirty="0" smtClean="0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=94</m:t>
                            </m:r>
                          </m:e>
                          <m:e>
                            <m:r>
                              <a:rPr lang="en-US" sz="2800" b="0" i="1" dirty="0" smtClean="0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𝑥</m:t>
                            </m:r>
                            <m:r>
                              <a:rPr lang="en-US" sz="2800" b="0" i="1" dirty="0" smtClean="0">
                                <a:solidFill>
                                  <a:srgbClr val="0070C0"/>
                                </a:solidFill>
                                <a:latin typeface="Cambria Math"/>
                              </a:rPr>
                              <m:t>=67</m:t>
                            </m:r>
                          </m:e>
                        </m:eqArr>
                      </m:e>
                    </m:d>
                  </m:oMath>
                </a14:m>
                <a:endParaRPr lang="ru-RU" sz="2800" i="1" dirty="0">
                  <a:solidFill>
                    <a:srgbClr val="0070C0"/>
                  </a:solidFill>
                </a:endParaRPr>
              </a:p>
            </p:txBody>
          </p:sp>
        </mc:Choice>
        <mc:Fallback>
          <p:sp>
            <p:nvSpPr>
              <p:cNvPr id="3" name="TextBox 2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445870" y="1364647"/>
                <a:ext cx="8568952" cy="1290225"/>
              </a:xfrm>
              <a:prstGeom prst="rect">
                <a:avLst/>
              </a:prstGeom>
              <a:blipFill rotWithShape="1">
                <a:blip r:embed="rId2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4" name="Двойная стрелка влево/вправо 3"/>
          <p:cNvSpPr/>
          <p:nvPr/>
        </p:nvSpPr>
        <p:spPr>
          <a:xfrm>
            <a:off x="4190286" y="1649720"/>
            <a:ext cx="669746" cy="360040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84368" y="1652950"/>
            <a:ext cx="704403" cy="3778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Двойная стрелка влево/вправо 7"/>
          <p:cNvSpPr/>
          <p:nvPr/>
        </p:nvSpPr>
        <p:spPr>
          <a:xfrm>
            <a:off x="372369" y="3545303"/>
            <a:ext cx="540060" cy="303170"/>
          </a:xfrm>
          <a:prstGeom prst="left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mc:AlternateContent xmlns:mc="http://schemas.openxmlformats.org/markup-compatibility/2006">
        <mc:Choice xmlns:a14="http://schemas.microsoft.com/office/drawing/2010/main" Requires="a14">
          <p:sp>
            <p:nvSpPr>
              <p:cNvPr id="5" name="TextBox 4"/>
              <p:cNvSpPr txBox="1"/>
              <p:nvPr/>
            </p:nvSpPr>
            <p:spPr>
              <a:xfrm>
                <a:off x="1119857" y="3068960"/>
                <a:ext cx="3053400" cy="1255857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{"/>
                          <m:endChr m:val="}"/>
                          <m:ctrlPr>
                            <a:rPr lang="ru-RU" sz="2800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sz="2800" i="1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</m:ctrlPr>
                            </m:eqArrPr>
                            <m:e>
                              <m:r>
                                <a:rPr lang="en-US" sz="2800" i="1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𝑥</m:t>
                              </m:r>
                              <m:r>
                                <a:rPr lang="en-US" sz="2800" i="1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+</m:t>
                              </m:r>
                              <m:r>
                                <a:rPr lang="en-US" sz="2800" i="1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𝑦</m:t>
                              </m:r>
                              <m:r>
                                <a:rPr lang="en-US" sz="2800" i="1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+</m:t>
                              </m:r>
                              <m:r>
                                <a:rPr lang="en-US" sz="2800" i="1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𝑧</m:t>
                              </m:r>
                              <m:r>
                                <a:rPr lang="en-US" sz="2800" i="1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=100</m:t>
                              </m:r>
                            </m:e>
                            <m:e>
                              <m:r>
                                <a:rPr lang="en-US" sz="2800" i="1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𝑦</m:t>
                              </m:r>
                              <m:r>
                                <a:rPr lang="en-US" sz="2800" i="1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=94−67</m:t>
                              </m:r>
                            </m:e>
                            <m:e>
                              <m:r>
                                <a:rPr lang="en-US" sz="2800" i="1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𝑥</m:t>
                              </m:r>
                              <m:r>
                                <a:rPr lang="en-US" sz="2800" i="1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=67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ru-RU" sz="2800" i="1" dirty="0">
                  <a:solidFill>
                    <a:srgbClr val="0070C0"/>
                  </a:solidFill>
                  <a:latin typeface="Cambria Math"/>
                </a:endParaRPr>
              </a:p>
            </p:txBody>
          </p:sp>
        </mc:Choice>
        <mc:Fallback>
          <p:sp>
            <p:nvSpPr>
              <p:cNvPr id="5" name="TextBox 4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1119857" y="3068960"/>
                <a:ext cx="3053400" cy="1255857"/>
              </a:xfrm>
              <a:prstGeom prst="rect">
                <a:avLst/>
              </a:prstGeom>
              <a:blipFill rotWithShape="1"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6147" name="Picture 3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453326" y="3553318"/>
            <a:ext cx="554037" cy="31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mc:AlternateContent xmlns:mc="http://schemas.openxmlformats.org/markup-compatibility/2006">
        <mc:Choice xmlns:a14="http://schemas.microsoft.com/office/drawing/2010/main" Requires="a14">
          <p:sp>
            <p:nvSpPr>
              <p:cNvPr id="9" name="TextBox 8"/>
              <p:cNvSpPr txBox="1"/>
              <p:nvPr/>
            </p:nvSpPr>
            <p:spPr>
              <a:xfrm>
                <a:off x="5292079" y="3140968"/>
                <a:ext cx="3440301" cy="124380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d>
                        <m:dPr>
                          <m:begChr m:val="{"/>
                          <m:endChr m:val="}"/>
                          <m:ctrlPr>
                            <a:rPr lang="ru-RU" sz="2800" i="1">
                              <a:solidFill>
                                <a:srgbClr val="0070C0"/>
                              </a:solidFill>
                              <a:latin typeface="Cambria Math"/>
                            </a:rPr>
                          </m:ctrlPr>
                        </m:dPr>
                        <m:e>
                          <m:eqArr>
                            <m:eqArrPr>
                              <m:ctrlPr>
                                <a:rPr lang="en-US" sz="2800" i="1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</m:ctrlPr>
                            </m:eqArrPr>
                            <m:e>
                              <m:r>
                                <a:rPr lang="en-US" sz="2800" i="1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𝑧</m:t>
                              </m:r>
                              <m:r>
                                <a:rPr lang="en-US" sz="2800" i="1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=100−27−67</m:t>
                              </m:r>
                            </m:e>
                            <m:e>
                              <m:r>
                                <a:rPr lang="en-US" sz="2800" i="1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𝑦</m:t>
                              </m:r>
                              <m:r>
                                <a:rPr lang="en-US" sz="2800" i="1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=27</m:t>
                              </m:r>
                            </m:e>
                            <m:e>
                              <m:r>
                                <a:rPr lang="en-US" sz="2800" i="1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𝑥</m:t>
                              </m:r>
                              <m:r>
                                <a:rPr lang="en-US" sz="2800" i="1">
                                  <a:solidFill>
                                    <a:srgbClr val="0070C0"/>
                                  </a:solidFill>
                                  <a:latin typeface="Cambria Math"/>
                                </a:rPr>
                                <m:t>=67</m:t>
                              </m:r>
                            </m:e>
                          </m:eqArr>
                        </m:e>
                      </m:d>
                    </m:oMath>
                  </m:oMathPara>
                </a14:m>
                <a:endParaRPr lang="ru-RU" sz="2800" i="1" dirty="0">
                  <a:solidFill>
                    <a:srgbClr val="0070C0"/>
                  </a:solidFill>
                  <a:latin typeface="Cambria Math"/>
                </a:endParaRPr>
              </a:p>
            </p:txBody>
          </p:sp>
        </mc:Choice>
        <mc:Fallback>
          <p:sp>
            <p:nvSpPr>
              <p:cNvPr id="9" name="TextBox 8"/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5292079" y="3140968"/>
                <a:ext cx="3440301" cy="1243802"/>
              </a:xfrm>
              <a:prstGeom prst="rect">
                <a:avLst/>
              </a:prstGeom>
              <a:blipFill rotWithShape="1">
                <a:blip r:embed="rId6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pic>
        <p:nvPicPr>
          <p:cNvPr id="10" name="Рисунок 9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453326" y="4491447"/>
            <a:ext cx="2844956" cy="2195586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912429" y="5589240"/>
            <a:ext cx="175080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ru-RU" sz="2800" dirty="0" smtClean="0"/>
              <a:t>Ответ: 27</a:t>
            </a:r>
            <a:endParaRPr lang="ru-RU" sz="2800" dirty="0"/>
          </a:p>
        </p:txBody>
      </p:sp>
    </p:spTree>
    <p:extLst>
      <p:ext uri="{BB962C8B-B14F-4D97-AF65-F5344CB8AC3E}">
        <p14:creationId xmlns:p14="http://schemas.microsoft.com/office/powerpoint/2010/main" val="18381122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55576" y="455640"/>
            <a:ext cx="7776864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5400" b="1" dirty="0" smtClean="0">
                <a:solidFill>
                  <a:schemeClr val="accent6">
                    <a:lumMod val="75000"/>
                  </a:schemeClr>
                </a:solidFill>
              </a:rPr>
              <a:t>Задача</a:t>
            </a:r>
            <a:endParaRPr lang="ru-RU" sz="5400" b="1" dirty="0">
              <a:solidFill>
                <a:schemeClr val="accent6">
                  <a:lumMod val="75000"/>
                </a:schemeClr>
              </a:solidFill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827584" y="1844824"/>
            <a:ext cx="4536504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ru-RU" sz="3600" i="1" dirty="0">
                <a:solidFill>
                  <a:srgbClr val="0070C0"/>
                </a:solidFill>
              </a:rPr>
              <a:t>Четыре рубашки дешевле куртки на 8%. На сколько процентов пять таких рубашек дороже куртки?</a:t>
            </a: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96136" y="2348880"/>
            <a:ext cx="3005137" cy="18780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373418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827584" y="1484784"/>
            <a:ext cx="7920880" cy="3474720"/>
          </a:xfrm>
        </p:spPr>
        <p:txBody>
          <a:bodyPr>
            <a:noAutofit/>
          </a:bodyPr>
          <a:lstStyle/>
          <a:p>
            <a:pPr marL="45720" indent="0" algn="just">
              <a:buNone/>
            </a:pPr>
            <a:r>
              <a:rPr lang="ru-RU" sz="3200" i="1" dirty="0">
                <a:solidFill>
                  <a:srgbClr val="0070C0"/>
                </a:solidFill>
              </a:rPr>
              <a:t>Цена четырех рубашек составляет 92% цены куртки. Значит цена одной рубашки составляет 23% цены куртки. Поэтому цена пяти рубашек составляет 115% цены куртки. Это превышает цену на 15%.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2902815" y="476672"/>
            <a:ext cx="3171061" cy="92333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</a:pPr>
            <a:r>
              <a:rPr lang="ru-RU" sz="5400" b="1" dirty="0">
                <a:solidFill>
                  <a:schemeClr val="accent6">
                    <a:lumMod val="75000"/>
                  </a:schemeClr>
                </a:soli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rPr>
              <a:t>Решение</a:t>
            </a: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64088" y="4461409"/>
            <a:ext cx="3511873" cy="23441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547664" y="620688"/>
            <a:ext cx="6512511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b="1" dirty="0">
                <a:solidFill>
                  <a:srgbClr val="7030A0"/>
                </a:solidFill>
              </a:rPr>
              <a:t>Кредиты</a:t>
            </a:r>
            <a:r>
              <a:rPr lang="ru-RU" b="1" dirty="0">
                <a:solidFill>
                  <a:srgbClr val="FF0000"/>
                </a:solidFill>
              </a:rPr>
              <a:t> 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1043608" y="1772816"/>
            <a:ext cx="7776864" cy="3474720"/>
          </a:xfrm>
        </p:spPr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ru-RU" sz="2800" dirty="0">
                <a:solidFill>
                  <a:srgbClr val="00B050"/>
                </a:solidFill>
              </a:rPr>
              <a:t>На сумму выплачиваемых процентов влияет не только ставка, но и метод погашения кредита. </a:t>
            </a:r>
          </a:p>
          <a:p>
            <a:pPr marL="45720" indent="0" algn="just">
              <a:buNone/>
            </a:pPr>
            <a:r>
              <a:rPr lang="ru-RU" sz="2800" dirty="0">
                <a:solidFill>
                  <a:srgbClr val="00B050"/>
                </a:solidFill>
              </a:rPr>
              <a:t>Таких методов существует два: дифференцированные платежи и </a:t>
            </a:r>
            <a:r>
              <a:rPr lang="ru-RU" sz="2800" dirty="0" err="1">
                <a:solidFill>
                  <a:srgbClr val="00B050"/>
                </a:solidFill>
              </a:rPr>
              <a:t>аннуитетные</a:t>
            </a:r>
            <a:r>
              <a:rPr lang="ru-RU" sz="2800" dirty="0">
                <a:solidFill>
                  <a:srgbClr val="00B050"/>
                </a:solidFill>
              </a:rPr>
              <a:t> платежи. 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3"/>
          <p:cNvSpPr>
            <a:spLocks noGrp="1"/>
          </p:cNvSpPr>
          <p:nvPr>
            <p:ph type="title"/>
          </p:nvPr>
        </p:nvSpPr>
        <p:spPr>
          <a:xfrm>
            <a:off x="971600" y="332656"/>
            <a:ext cx="7920880" cy="1143000"/>
          </a:xfrm>
        </p:spPr>
        <p:txBody>
          <a:bodyPr/>
          <a:lstStyle/>
          <a:p>
            <a:pPr marL="0" indent="0">
              <a:buNone/>
            </a:pPr>
            <a:r>
              <a:rPr lang="ru-RU" b="1" dirty="0">
                <a:solidFill>
                  <a:srgbClr val="7030A0"/>
                </a:solidFill>
              </a:rPr>
              <a:t>Схемы погашения кредита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13"/>
          </p:nvPr>
        </p:nvSpPr>
        <p:spPr>
          <a:xfrm>
            <a:off x="971600" y="1484784"/>
            <a:ext cx="3384376" cy="4104456"/>
          </a:xfrm>
        </p:spPr>
        <p:txBody>
          <a:bodyPr>
            <a:normAutofit fontScale="25000" lnSpcReduction="20000"/>
          </a:bodyPr>
          <a:lstStyle/>
          <a:p>
            <a:pPr marL="45720" indent="0">
              <a:buNone/>
            </a:pPr>
            <a:r>
              <a:rPr lang="ru-RU" sz="72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Аннуитет -</a:t>
            </a:r>
            <a:r>
              <a:rPr lang="ru-RU" sz="7200" dirty="0" smtClean="0">
                <a:solidFill>
                  <a:srgbClr val="FF0000"/>
                </a:solidFill>
              </a:rPr>
              <a:t> </a:t>
            </a:r>
            <a:r>
              <a:rPr lang="ru-RU" sz="7200" i="1" dirty="0" smtClean="0"/>
              <a:t>начисление </a:t>
            </a:r>
            <a:r>
              <a:rPr lang="ru-RU" sz="7200" i="1" dirty="0"/>
              <a:t>равных платежей на весь срок погашения кредита. При этом в первой половине срока погашения задолженность по кредиту практически не гасится — выплачиваются в большей части </a:t>
            </a:r>
            <a:r>
              <a:rPr lang="ru-RU" sz="8000" i="1" dirty="0"/>
              <a:t>проценты</a:t>
            </a:r>
            <a:r>
              <a:rPr lang="ru-RU" sz="7200" i="1" dirty="0"/>
              <a:t>. Эта особенность делает платежи относительно небольшими, но увеличивает общую сумму начисляемых процентов. </a:t>
            </a:r>
          </a:p>
          <a:p>
            <a:endParaRPr lang="ru-RU" dirty="0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14"/>
          </p:nvPr>
        </p:nvSpPr>
        <p:spPr>
          <a:xfrm>
            <a:off x="5148064" y="1484784"/>
            <a:ext cx="3528392" cy="3474720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ru-RU" sz="21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Дифференцированные </a:t>
            </a:r>
            <a:r>
              <a:rPr lang="ru-RU" sz="21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- </a:t>
            </a:r>
            <a:r>
              <a:rPr lang="ru-RU" sz="1900" i="1" dirty="0" smtClean="0"/>
              <a:t>платежи </a:t>
            </a:r>
            <a:r>
              <a:rPr lang="ru-RU" sz="1900" i="1" dirty="0"/>
              <a:t>характерны тем, что задолженность по кредиту погашается равномерно, начиная с самых первых выплат, а проценты начисляются на фактический остаток. </a:t>
            </a:r>
            <a:r>
              <a:rPr lang="ru-RU" sz="1900" i="1" dirty="0"/>
              <a:t>Таким образом, каждый последующий платеж меньше предыдущего.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7106" name="Picture 2" descr="C:\Users\пк\Desktop\3.jpg"/>
          <p:cNvPicPr>
            <a:picLocks noGrp="1" noChangeAspect="1" noChangeArrowheads="1"/>
          </p:cNvPicPr>
          <p:nvPr>
            <p:ph sz="quarter" idx="13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95848"/>
            <a:ext cx="7881664" cy="6662152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dirty="0"/>
              <a:t>Задача:  Анатолий решил взять кредит в банке 331000 рублей на 3 месяца под 10 %. Существуют 2 схемы выплаты кредита.</a:t>
            </a:r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sz="quarter" idx="13"/>
            <p:extLst>
              <p:ext uri="{D42A27DB-BD31-4B8C-83A1-F6EECF244321}">
                <p14:modId xmlns:p14="http://schemas.microsoft.com/office/powerpoint/2010/main" val="3145590204"/>
              </p:ext>
            </p:extLst>
          </p:nvPr>
        </p:nvGraphicFramePr>
        <p:xfrm>
          <a:off x="467544" y="332656"/>
          <a:ext cx="8002588" cy="26670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247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38437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1455093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2000647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Отчетный месяц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Долг к концу мес. с </a:t>
                      </a:r>
                      <a:r>
                        <a:rPr lang="ru-RU" baseline="0" dirty="0"/>
                        <a:t> процентами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Переводит в банк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Долг Анатолия на начало </a:t>
                      </a:r>
                      <a:r>
                        <a:rPr lang="ru-RU" dirty="0" err="1"/>
                        <a:t>след.мес</a:t>
                      </a:r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Первый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3331000*0,1=364100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364100-х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Второй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(364100-х)*1,1=400510-1,1х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400510-2,1х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Третий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(400510-2,1х)*1,1=440561-2,31х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Х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440561-3,31х=0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ru-RU" dirty="0"/>
                        <a:t>Итого: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3х=399300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</a:tbl>
          </a:graphicData>
        </a:graphic>
      </p:graphicFrame>
      <p:graphicFrame>
        <p:nvGraphicFramePr>
          <p:cNvPr id="6" name="Содержимое 5"/>
          <p:cNvGraphicFramePr>
            <a:graphicFrameLocks noGrp="1"/>
          </p:cNvGraphicFramePr>
          <p:nvPr>
            <p:ph sz="quarter" idx="14"/>
            <p:extLst>
              <p:ext uri="{D42A27DB-BD31-4B8C-83A1-F6EECF244321}">
                <p14:modId xmlns:p14="http://schemas.microsoft.com/office/powerpoint/2010/main" val="801344200"/>
              </p:ext>
            </p:extLst>
          </p:nvPr>
        </p:nvGraphicFramePr>
        <p:xfrm>
          <a:off x="467544" y="3140968"/>
          <a:ext cx="7920236" cy="3643929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414642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1838716">
                  <a:extLst>
                    <a:ext uri="{9D8B030D-6E8A-4147-A177-3AD203B41FA5}">
                      <a16:colId xmlns:a16="http://schemas.microsoft.com/office/drawing/2014/main" xmlns="" val="20001"/>
                    </a:ext>
                  </a:extLst>
                </a:gridCol>
                <a:gridCol w="2686819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  <a:gridCol w="1980059">
                  <a:extLst>
                    <a:ext uri="{9D8B030D-6E8A-4147-A177-3AD203B41FA5}">
                      <a16:colId xmlns:a16="http://schemas.microsoft.com/office/drawing/2014/main" xmlns="" val="20003"/>
                    </a:ext>
                  </a:extLst>
                </a:gridCol>
              </a:tblGrid>
              <a:tr h="395469">
                <a:tc rowSpan="2">
                  <a:txBody>
                    <a:bodyPr/>
                    <a:lstStyle/>
                    <a:p>
                      <a:r>
                        <a:rPr lang="ru-RU" dirty="0"/>
                        <a:t>Отчетный</a:t>
                      </a:r>
                      <a:r>
                        <a:rPr lang="ru-RU" baseline="0" dirty="0"/>
                        <a:t> месяц</a:t>
                      </a:r>
                      <a:endParaRPr lang="ru-RU" dirty="0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r>
                        <a:rPr lang="ru-RU" dirty="0"/>
                        <a:t>Анатолий должен перевести в банк</a:t>
                      </a: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1041651">
                <a:tc vMerge="1"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Часть кредита по основному</a:t>
                      </a:r>
                      <a:r>
                        <a:rPr lang="ru-RU" baseline="0" dirty="0"/>
                        <a:t> долгу</a:t>
                      </a:r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Процентные ставки банка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Всего ( руб.)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560889">
                <a:tc>
                  <a:txBody>
                    <a:bodyPr/>
                    <a:lstStyle/>
                    <a:p>
                      <a:r>
                        <a:rPr lang="ru-RU" dirty="0"/>
                        <a:t>Первый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331000/3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331000*0,1=33100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331000/3+33100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560889">
                <a:tc>
                  <a:txBody>
                    <a:bodyPr/>
                    <a:lstStyle/>
                    <a:p>
                      <a:r>
                        <a:rPr lang="ru-RU" dirty="0"/>
                        <a:t>Второй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331000/3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331000*0,1*2/3=66200/3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331000/3+66200/3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560889">
                <a:tc>
                  <a:txBody>
                    <a:bodyPr/>
                    <a:lstStyle/>
                    <a:p>
                      <a:r>
                        <a:rPr lang="ru-RU" dirty="0"/>
                        <a:t>Третий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331000/3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331000*0,1=33100/3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331000/3+33100/3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20508">
                <a:tc>
                  <a:txBody>
                    <a:bodyPr/>
                    <a:lstStyle/>
                    <a:p>
                      <a:r>
                        <a:rPr lang="ru-RU" dirty="0"/>
                        <a:t>Итого: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ru-RU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/>
                        <a:t>397200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39552" y="256596"/>
            <a:ext cx="8280920" cy="1143000"/>
          </a:xfrm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ru-RU" b="1" dirty="0">
                <a:solidFill>
                  <a:srgbClr val="00B050"/>
                </a:solidFill>
              </a:rPr>
              <a:t>Формулы для </a:t>
            </a:r>
            <a:r>
              <a:rPr lang="ru-RU" b="1" dirty="0" err="1">
                <a:solidFill>
                  <a:srgbClr val="00B050"/>
                </a:solidFill>
              </a:rPr>
              <a:t>аннуитетных</a:t>
            </a:r>
            <a:r>
              <a:rPr lang="ru-RU" b="1" dirty="0">
                <a:solidFill>
                  <a:srgbClr val="00B050"/>
                </a:solidFill>
              </a:rPr>
              <a:t> расчетов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13"/>
          </p:nvPr>
        </p:nvSpPr>
        <p:spPr>
          <a:xfrm>
            <a:off x="323528" y="1826488"/>
            <a:ext cx="6400800" cy="3474720"/>
          </a:xfrm>
        </p:spPr>
        <p:txBody>
          <a:bodyPr/>
          <a:lstStyle/>
          <a:p>
            <a:r>
              <a:rPr lang="en-US" dirty="0"/>
              <a:t>n</a:t>
            </a:r>
            <a:r>
              <a:rPr lang="ru-RU" dirty="0"/>
              <a:t>-</a:t>
            </a:r>
            <a:r>
              <a:rPr lang="en-US" dirty="0"/>
              <a:t> </a:t>
            </a:r>
            <a:r>
              <a:rPr lang="ru-RU" dirty="0"/>
              <a:t>платежные периоды</a:t>
            </a:r>
          </a:p>
          <a:p>
            <a:r>
              <a:rPr lang="en-US" dirty="0"/>
              <a:t>S</a:t>
            </a:r>
            <a:r>
              <a:rPr lang="ru-RU" dirty="0"/>
              <a:t>о</a:t>
            </a:r>
            <a:r>
              <a:rPr lang="en-US" dirty="0"/>
              <a:t>- </a:t>
            </a:r>
            <a:r>
              <a:rPr lang="ru-RU" dirty="0"/>
              <a:t>сумма кредита</a:t>
            </a:r>
          </a:p>
          <a:p>
            <a:r>
              <a:rPr lang="en-US" dirty="0"/>
              <a:t>m</a:t>
            </a:r>
            <a:r>
              <a:rPr lang="ru-RU" dirty="0"/>
              <a:t>= 1+0,01</a:t>
            </a:r>
            <a:r>
              <a:rPr lang="en-US" dirty="0"/>
              <a:t>q</a:t>
            </a:r>
          </a:p>
          <a:p>
            <a:r>
              <a:rPr lang="en-US" dirty="0"/>
              <a:t>q%- </a:t>
            </a:r>
            <a:r>
              <a:rPr lang="ru-RU" dirty="0"/>
              <a:t>процентная ставка</a:t>
            </a:r>
          </a:p>
          <a:p>
            <a:r>
              <a:rPr lang="ru-RU" dirty="0"/>
              <a:t>Х- постоянные выплаты</a:t>
            </a:r>
          </a:p>
          <a:p>
            <a:r>
              <a:rPr lang="en-US" dirty="0" err="1"/>
              <a:t>Sn</a:t>
            </a:r>
            <a:r>
              <a:rPr lang="en-US" dirty="0"/>
              <a:t>-</a:t>
            </a:r>
            <a:r>
              <a:rPr lang="ru-RU" dirty="0"/>
              <a:t>величина текущего долга</a:t>
            </a:r>
          </a:p>
        </p:txBody>
      </p:sp>
      <p:sp>
        <p:nvSpPr>
          <p:cNvPr id="1026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25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84168" y="4005064"/>
            <a:ext cx="2668532" cy="1296144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0" y="12477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29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012160" y="2852936"/>
            <a:ext cx="2016224" cy="1202660"/>
          </a:xfrm>
          <a:prstGeom prst="rect">
            <a:avLst/>
          </a:prstGeom>
          <a:noFill/>
        </p:spPr>
      </p:pic>
      <p:sp>
        <p:nvSpPr>
          <p:cNvPr id="1030" name="Rectangle 6"/>
          <p:cNvSpPr>
            <a:spLocks noChangeArrowheads="1"/>
          </p:cNvSpPr>
          <p:nvPr/>
        </p:nvSpPr>
        <p:spPr bwMode="auto">
          <a:xfrm>
            <a:off x="0" y="12477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032" name="Rectangle 8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31" name="Picture 7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14596" y="1340768"/>
            <a:ext cx="2313787" cy="1368152"/>
          </a:xfrm>
          <a:prstGeom prst="rect">
            <a:avLst/>
          </a:prstGeom>
          <a:noFill/>
        </p:spPr>
      </p:pic>
      <p:sp>
        <p:nvSpPr>
          <p:cNvPr id="1033" name="Rectangle 9"/>
          <p:cNvSpPr>
            <a:spLocks noChangeArrowheads="1"/>
          </p:cNvSpPr>
          <p:nvPr/>
        </p:nvSpPr>
        <p:spPr bwMode="auto">
          <a:xfrm>
            <a:off x="0" y="1247775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512" y="228600"/>
            <a:ext cx="8640960" cy="1143000"/>
          </a:xfrm>
        </p:spPr>
        <p:txBody>
          <a:bodyPr>
            <a:normAutofit fontScale="90000"/>
          </a:bodyPr>
          <a:lstStyle/>
          <a:p>
            <a:pPr marL="0" indent="0" algn="ctr">
              <a:buNone/>
            </a:pPr>
            <a:r>
              <a:rPr lang="ru-RU" b="1" dirty="0">
                <a:solidFill>
                  <a:schemeClr val="accent5">
                    <a:lumMod val="75000"/>
                  </a:schemeClr>
                </a:solidFill>
              </a:rPr>
              <a:t>Формулы  для </a:t>
            </a:r>
            <a:r>
              <a:rPr lang="ru-RU" b="1" dirty="0" smtClean="0">
                <a:solidFill>
                  <a:schemeClr val="accent5">
                    <a:lumMod val="75000"/>
                  </a:schemeClr>
                </a:solidFill>
              </a:rPr>
              <a:t>дифференцированных </a:t>
            </a:r>
            <a:r>
              <a:rPr lang="ru-RU" b="1" dirty="0">
                <a:solidFill>
                  <a:schemeClr val="accent5">
                    <a:lumMod val="75000"/>
                  </a:schemeClr>
                </a:solidFill>
              </a:rPr>
              <a:t>платежей</a:t>
            </a:r>
          </a:p>
        </p:txBody>
      </p:sp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467544" y="1844824"/>
            <a:ext cx="8424936" cy="2736304"/>
          </a:xfrm>
        </p:spPr>
        <p:txBody>
          <a:bodyPr>
            <a:normAutofit/>
          </a:bodyPr>
          <a:lstStyle/>
          <a:p>
            <a:pPr marL="45720" indent="0">
              <a:buNone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n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платежные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периоды                                                         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S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о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сумма кредита</a:t>
            </a:r>
          </a:p>
          <a:p>
            <a:pPr marL="45720" indent="0">
              <a:buNone/>
            </a:pP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q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%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000" dirty="0" smtClean="0">
                <a:latin typeface="Times New Roman" pitchFamily="18" charset="0"/>
                <a:cs typeface="Times New Roman" pitchFamily="18" charset="0"/>
              </a:rPr>
              <a:t>-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процентная ставка, причем, каждый платежный период,  долг сначала возрастает, по сравнению с концом предыдущего платежного периода, а затем вносится оплата так, что долг становится на одну и ту же сумму  меньше долга на конец предыдущего платежного периода</a:t>
            </a:r>
          </a:p>
          <a:p>
            <a:pPr marL="45720" indent="0">
              <a:buNone/>
            </a:pP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Х- постоянные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выплаты                                                П</a:t>
            </a:r>
            <a:r>
              <a:rPr lang="en-US" sz="2000" dirty="0">
                <a:latin typeface="Times New Roman" pitchFamily="18" charset="0"/>
                <a:cs typeface="Times New Roman" pitchFamily="18" charset="0"/>
              </a:rPr>
              <a:t>-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величина </a:t>
            </a: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переплаты    </a:t>
            </a:r>
          </a:p>
          <a:p>
            <a:pPr marL="45720" indent="0"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В- </a:t>
            </a:r>
            <a:r>
              <a:rPr lang="ru-RU" sz="2000" dirty="0">
                <a:latin typeface="Times New Roman" pitchFamily="18" charset="0"/>
                <a:cs typeface="Times New Roman" pitchFamily="18" charset="0"/>
              </a:rPr>
              <a:t>полная величина выплат</a:t>
            </a:r>
          </a:p>
        </p:txBody>
      </p:sp>
      <p:sp>
        <p:nvSpPr>
          <p:cNvPr id="3277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2769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43608" y="4581128"/>
            <a:ext cx="2249444" cy="1288143"/>
          </a:xfrm>
          <a:prstGeom prst="rect">
            <a:avLst/>
          </a:prstGeom>
          <a:noFill/>
        </p:spPr>
      </p:pic>
      <p:sp>
        <p:nvSpPr>
          <p:cNvPr id="32771" name="Rectangle 3"/>
          <p:cNvSpPr>
            <a:spLocks noChangeArrowheads="1"/>
          </p:cNvSpPr>
          <p:nvPr/>
        </p:nvSpPr>
        <p:spPr bwMode="auto">
          <a:xfrm>
            <a:off x="0" y="123825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2773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2772" name="Picture 4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860032" y="4509120"/>
            <a:ext cx="3880915" cy="1268760"/>
          </a:xfrm>
          <a:prstGeom prst="rect">
            <a:avLst/>
          </a:prstGeom>
          <a:noFill/>
        </p:spPr>
      </p:pic>
      <p:sp>
        <p:nvSpPr>
          <p:cNvPr id="32774" name="Rectangle 6"/>
          <p:cNvSpPr>
            <a:spLocks noChangeArrowheads="1"/>
          </p:cNvSpPr>
          <p:nvPr/>
        </p:nvSpPr>
        <p:spPr bwMode="auto">
          <a:xfrm>
            <a:off x="0" y="1247775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755576" y="1700808"/>
            <a:ext cx="7920880" cy="3474720"/>
          </a:xfrm>
        </p:spPr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ru-RU" sz="2400" dirty="0"/>
              <a:t>31 декабря 2014 года Алексей взял в банке       6 902 000 рублей в кредит под 12,5% годовых. Схема выплаты кредита следующая — 31 декабря каждого следующего года банк начисляет проценты на оставшуюся сумму долга (то есть увеличивает долг на 12,5%), затем Алексей переводит в банк </a:t>
            </a:r>
            <a:r>
              <a:rPr lang="ru-RU" sz="2400" i="1" dirty="0"/>
              <a:t>X</a:t>
            </a:r>
            <a:r>
              <a:rPr lang="ru-RU" sz="2400" dirty="0"/>
              <a:t> рублей. Какой должна быть сумма </a:t>
            </a:r>
            <a:r>
              <a:rPr lang="ru-RU" sz="2400" i="1" dirty="0"/>
              <a:t>X</a:t>
            </a:r>
            <a:r>
              <a:rPr lang="ru-RU" sz="2400" dirty="0"/>
              <a:t>, чтобы Алексей выплатил долг </a:t>
            </a:r>
            <a:r>
              <a:rPr lang="ru-RU" sz="2400" dirty="0">
                <a:solidFill>
                  <a:srgbClr val="FF0000"/>
                </a:solidFill>
              </a:rPr>
              <a:t>четырьмя равными платежами </a:t>
            </a:r>
            <a:r>
              <a:rPr lang="ru-RU" sz="2400" dirty="0"/>
              <a:t>(то есть за четыре года)?</a:t>
            </a:r>
          </a:p>
        </p:txBody>
      </p:sp>
      <p:sp>
        <p:nvSpPr>
          <p:cNvPr id="6" name="Заголовок 1"/>
          <p:cNvSpPr>
            <a:spLocks noGrp="1"/>
          </p:cNvSpPr>
          <p:nvPr>
            <p:ph type="title"/>
          </p:nvPr>
        </p:nvSpPr>
        <p:spPr>
          <a:xfrm>
            <a:off x="755576" y="455640"/>
            <a:ext cx="7776864" cy="1143000"/>
          </a:xfrm>
        </p:spPr>
        <p:txBody>
          <a:bodyPr/>
          <a:lstStyle/>
          <a:p>
            <a:pPr marL="0" indent="0" algn="ctr">
              <a:buNone/>
            </a:pPr>
            <a:r>
              <a:rPr lang="ru-RU" sz="5400" b="1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Задача</a:t>
            </a:r>
            <a:endParaRPr lang="ru-RU" sz="5400" b="1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4869160"/>
            <a:ext cx="3005137" cy="1661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1006085" y="1400002"/>
            <a:ext cx="6400800" cy="3474720"/>
          </a:xfrm>
        </p:spPr>
        <p:txBody>
          <a:bodyPr/>
          <a:lstStyle/>
          <a:p>
            <a:pPr marL="45720" indent="0">
              <a:buNone/>
            </a:pPr>
            <a:r>
              <a:rPr lang="ru-RU" dirty="0" err="1"/>
              <a:t>Аннуитетный</a:t>
            </a:r>
            <a:r>
              <a:rPr lang="ru-RU" dirty="0"/>
              <a:t> вид платежа.</a:t>
            </a:r>
          </a:p>
          <a:p>
            <a:endParaRPr lang="ru-RU" dirty="0"/>
          </a:p>
          <a:p>
            <a:endParaRPr lang="ru-RU" dirty="0"/>
          </a:p>
          <a:p>
            <a:endParaRPr lang="ru-RU" dirty="0"/>
          </a:p>
          <a:p>
            <a:endParaRPr lang="ru-RU" dirty="0"/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281503" y="1268760"/>
            <a:ext cx="2016224" cy="1202660"/>
          </a:xfrm>
          <a:prstGeom prst="rect">
            <a:avLst/>
          </a:prstGeom>
          <a:noFill/>
        </p:spPr>
      </p:pic>
      <p:sp>
        <p:nvSpPr>
          <p:cNvPr id="717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7169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907704" y="2074915"/>
            <a:ext cx="4536504" cy="1498101"/>
          </a:xfrm>
          <a:prstGeom prst="rect">
            <a:avLst/>
          </a:prstGeom>
          <a:noFill/>
        </p:spPr>
      </p:pic>
      <p:sp>
        <p:nvSpPr>
          <p:cNvPr id="7172" name="Rectangle 4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971600" y="3573016"/>
            <a:ext cx="7525275" cy="1377305"/>
          </a:xfrm>
          <a:prstGeom prst="rect">
            <a:avLst/>
          </a:prstGeom>
          <a:noFill/>
        </p:spPr>
      </p:pic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4509120"/>
            <a:ext cx="2364561" cy="172329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11" name="Прямоугольник 10"/>
          <p:cNvSpPr/>
          <p:nvPr/>
        </p:nvSpPr>
        <p:spPr>
          <a:xfrm>
            <a:off x="1187624" y="235489"/>
            <a:ext cx="763284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</a:pPr>
            <a:r>
              <a:rPr lang="ru-RU" sz="5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rPr>
              <a:t>Решение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683568" y="1484784"/>
            <a:ext cx="8136904" cy="3474720"/>
          </a:xfrm>
        </p:spPr>
        <p:txBody>
          <a:bodyPr>
            <a:normAutofit lnSpcReduction="10000"/>
          </a:bodyPr>
          <a:lstStyle/>
          <a:p>
            <a:pPr marL="45720" indent="0" algn="just">
              <a:buNone/>
            </a:pPr>
            <a:r>
              <a:rPr lang="ru-RU" sz="2400" dirty="0"/>
              <a:t>Сергей взял кредит в банке на срок 9 месяцев. В конце каждого месяца общая сумма оставшегося долга увеличивается на 12%, а затем уменьшается на сумму, уплаченную Сергеем. Суммы, выплачиваемые в конце каждого месяца, подбираются так, чтобы в результате </a:t>
            </a:r>
            <a:r>
              <a:rPr lang="ru-RU" sz="2400" dirty="0">
                <a:solidFill>
                  <a:srgbClr val="FF0000"/>
                </a:solidFill>
              </a:rPr>
              <a:t>сумма долга каждый месяц уменьшалась равномерно</a:t>
            </a:r>
            <a:r>
              <a:rPr lang="ru-RU" sz="2400" dirty="0"/>
              <a:t>, то есть на одну и ту же величину.</a:t>
            </a:r>
          </a:p>
          <a:p>
            <a:pPr marL="45720" indent="0">
              <a:buNone/>
            </a:pPr>
            <a:r>
              <a:rPr lang="ru-RU" sz="2400" dirty="0"/>
              <a:t>Сколько процентов от суммы кредита составила общая сумма, уплаченная Сергеем банку (сверх кредита)?</a:t>
            </a:r>
          </a:p>
          <a:p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755576" y="455640"/>
            <a:ext cx="7776864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Font typeface="Georgia" pitchFamily="18" charset="0"/>
              <a:buNone/>
            </a:pPr>
            <a:r>
              <a:rPr lang="ru-RU" sz="5400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Задача</a:t>
            </a:r>
            <a:endParaRPr lang="ru-RU" sz="5400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  <p:pic>
        <p:nvPicPr>
          <p:cNvPr id="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38610" y="4869160"/>
            <a:ext cx="3005137" cy="16619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683568" y="1158819"/>
            <a:ext cx="5904656" cy="3888432"/>
          </a:xfrm>
        </p:spPr>
        <p:txBody>
          <a:bodyPr>
            <a:normAutofit fontScale="92500" lnSpcReduction="20000"/>
          </a:bodyPr>
          <a:lstStyle/>
          <a:p>
            <a:pPr marL="45720" indent="0" algn="just">
              <a:buNone/>
            </a:pPr>
            <a:r>
              <a:rPr lang="ru-RU" sz="2800" dirty="0" smtClean="0"/>
              <a:t>	Предложение: </a:t>
            </a:r>
          </a:p>
          <a:p>
            <a:pPr marL="45720" indent="0" algn="just">
              <a:buNone/>
            </a:pPr>
            <a:r>
              <a:rPr lang="ru-RU" sz="2800" dirty="0" smtClean="0"/>
              <a:t>«Суммы</a:t>
            </a:r>
            <a:r>
              <a:rPr lang="ru-RU" sz="2800" dirty="0"/>
              <a:t>, выплачиваемые в конце каждого месяца, подбираются так, чтобы в результате сумма долга каждый месяц уменьшалась равномерно, то есть на одну и ту же величину» означает: Сергей взятую сумму, без учета процентов, возвращал равными долями. Это значит дифференцированный платеж.</a:t>
            </a:r>
          </a:p>
          <a:p>
            <a:endParaRPr lang="ru-RU" sz="2400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677428" y="2060848"/>
            <a:ext cx="2249444" cy="1288143"/>
          </a:xfrm>
          <a:prstGeom prst="rect">
            <a:avLst/>
          </a:prstGeom>
          <a:noFill/>
        </p:spPr>
      </p:pic>
      <p:sp>
        <p:nvSpPr>
          <p:cNvPr id="5122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121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064983" y="5013176"/>
            <a:ext cx="2138865" cy="1080120"/>
          </a:xfrm>
          <a:prstGeom prst="rect">
            <a:avLst/>
          </a:prstGeom>
          <a:noFill/>
        </p:spPr>
      </p:pic>
      <p:sp>
        <p:nvSpPr>
          <p:cNvPr id="5123" name="Rectangle 3"/>
          <p:cNvSpPr>
            <a:spLocks noChangeArrowheads="1"/>
          </p:cNvSpPr>
          <p:nvPr/>
        </p:nvSpPr>
        <p:spPr bwMode="auto">
          <a:xfrm>
            <a:off x="-29913" y="12382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5125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4373172" y="4873125"/>
            <a:ext cx="4608512" cy="1360222"/>
          </a:xfrm>
          <a:prstGeom prst="rect">
            <a:avLst/>
          </a:prstGeom>
          <a:noFill/>
        </p:spPr>
      </p:pic>
      <p:sp>
        <p:nvSpPr>
          <p:cNvPr id="5126" name="Rectangle 6"/>
          <p:cNvSpPr>
            <a:spLocks noChangeArrowheads="1"/>
          </p:cNvSpPr>
          <p:nvPr/>
        </p:nvSpPr>
        <p:spPr bwMode="auto">
          <a:xfrm>
            <a:off x="0" y="12382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13" name="Прямоугольник 12"/>
          <p:cNvSpPr/>
          <p:nvPr/>
        </p:nvSpPr>
        <p:spPr>
          <a:xfrm>
            <a:off x="1187624" y="235489"/>
            <a:ext cx="7632847" cy="9233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</a:pPr>
            <a:r>
              <a:rPr lang="ru-RU" sz="5400" b="1" dirty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rPr>
              <a:t>Решение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683568" y="1484784"/>
            <a:ext cx="7848872" cy="3474720"/>
          </a:xfrm>
        </p:spPr>
        <p:txBody>
          <a:bodyPr>
            <a:noAutofit/>
          </a:bodyPr>
          <a:lstStyle/>
          <a:p>
            <a:pPr marL="45720" indent="0" algn="just">
              <a:buNone/>
            </a:pPr>
            <a:r>
              <a:rPr lang="ru-RU" sz="2100" dirty="0"/>
              <a:t>Алексей взял кредит в банке на срок 12 месяцев. По договору Алексей должен вернуть кредит ежемесячными платежами. В конце каждого месяца к оставшейся сумме долга добавляется </a:t>
            </a:r>
            <a:r>
              <a:rPr lang="ru-RU" sz="2100" i="1" dirty="0" err="1"/>
              <a:t>r</a:t>
            </a:r>
            <a:r>
              <a:rPr lang="ru-RU" sz="2100" dirty="0"/>
              <a:t> % этой суммы и своим ежемесячным платежом Алексей погашает эти добавленные проценты и уменьшает сумму долга. Ежемесячные платежи подбираются так, чтобы </a:t>
            </a:r>
            <a:r>
              <a:rPr lang="ru-RU" sz="2100" dirty="0">
                <a:solidFill>
                  <a:srgbClr val="FF0000"/>
                </a:solidFill>
              </a:rPr>
              <a:t>долг уменьшался на одну и ту же величину каждый месяц </a:t>
            </a:r>
            <a:r>
              <a:rPr lang="ru-RU" sz="2100" dirty="0"/>
              <a:t>(на практике такая схема называется «схемой с дифференцированными платежами»). Известно, что общая сумма, выплаченная Алексеем банку за весь срок кредитования, оказалась на 13 % больше, чем сумма, взятая им в кредит. Найдите </a:t>
            </a:r>
            <a:r>
              <a:rPr lang="ru-RU" sz="2100" i="1" dirty="0" err="1"/>
              <a:t>r</a:t>
            </a:r>
            <a:r>
              <a:rPr lang="ru-RU" sz="2100" dirty="0"/>
              <a:t>.</a:t>
            </a:r>
          </a:p>
        </p:txBody>
      </p:sp>
      <p:sp>
        <p:nvSpPr>
          <p:cNvPr id="6" name="Заголовок 1"/>
          <p:cNvSpPr txBox="1">
            <a:spLocks/>
          </p:cNvSpPr>
          <p:nvPr/>
        </p:nvSpPr>
        <p:spPr>
          <a:xfrm>
            <a:off x="755576" y="455640"/>
            <a:ext cx="7776864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Font typeface="Georgia" pitchFamily="18" charset="0"/>
              <a:buNone/>
            </a:pPr>
            <a:r>
              <a:rPr lang="ru-RU" sz="5400" dirty="0" smtClean="0">
                <a:solidFill>
                  <a:schemeClr val="accent4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Задача</a:t>
            </a:r>
            <a:endParaRPr lang="ru-RU" sz="5400" dirty="0">
              <a:solidFill>
                <a:schemeClr val="accent4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  <p:pic>
        <p:nvPicPr>
          <p:cNvPr id="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43327" y="5157192"/>
            <a:ext cx="2937888" cy="15121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745798" y="1340769"/>
            <a:ext cx="5733256" cy="825272"/>
          </a:xfrm>
        </p:spPr>
        <p:txBody>
          <a:bodyPr/>
          <a:lstStyle/>
          <a:p>
            <a:pPr marL="45720" indent="0">
              <a:buNone/>
            </a:pPr>
            <a:r>
              <a:rPr lang="ru-RU" dirty="0"/>
              <a:t>Дифференцированный платеж.</a:t>
            </a:r>
          </a:p>
          <a:p>
            <a:endParaRPr lang="ru-RU" dirty="0"/>
          </a:p>
          <a:p>
            <a:endParaRPr lang="ru-RU" dirty="0"/>
          </a:p>
        </p:txBody>
      </p:sp>
      <p:pic>
        <p:nvPicPr>
          <p:cNvPr id="4" name="Picture 1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6516216" y="1238250"/>
            <a:ext cx="2249444" cy="1288143"/>
          </a:xfrm>
          <a:prstGeom prst="rect">
            <a:avLst/>
          </a:prstGeom>
          <a:noFill/>
        </p:spPr>
      </p:pic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073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767442" y="2348880"/>
            <a:ext cx="3312368" cy="1431798"/>
          </a:xfrm>
          <a:prstGeom prst="rect">
            <a:avLst/>
          </a:prstGeom>
          <a:noFill/>
        </p:spPr>
      </p:pic>
      <p:sp>
        <p:nvSpPr>
          <p:cNvPr id="3075" name="Rectangle 3"/>
          <p:cNvSpPr>
            <a:spLocks noChangeArrowheads="1"/>
          </p:cNvSpPr>
          <p:nvPr/>
        </p:nvSpPr>
        <p:spPr bwMode="auto">
          <a:xfrm>
            <a:off x="0" y="12382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sp>
        <p:nvSpPr>
          <p:cNvPr id="3077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99592" y="4149080"/>
            <a:ext cx="3384376" cy="1232354"/>
          </a:xfrm>
          <a:prstGeom prst="rect">
            <a:avLst/>
          </a:prstGeom>
          <a:noFill/>
        </p:spPr>
      </p:pic>
      <p:sp>
        <p:nvSpPr>
          <p:cNvPr id="3078" name="Rectangle 6"/>
          <p:cNvSpPr>
            <a:spLocks noChangeArrowheads="1"/>
          </p:cNvSpPr>
          <p:nvPr/>
        </p:nvSpPr>
        <p:spPr bwMode="auto">
          <a:xfrm>
            <a:off x="0" y="123825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ru-RU" sz="1800" b="0" i="0" u="none" strike="noStrike" cap="none" normalizeH="0" baseline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116033"/>
            <a:ext cx="7632700" cy="122473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4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1518" y="3041962"/>
            <a:ext cx="2704735" cy="2187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1115615" y="1484784"/>
            <a:ext cx="7441157" cy="3744416"/>
          </a:xfrm>
        </p:spPr>
        <p:txBody>
          <a:bodyPr>
            <a:normAutofit lnSpcReduction="10000"/>
          </a:bodyPr>
          <a:lstStyle/>
          <a:p>
            <a:pPr marL="45720" indent="0" algn="just">
              <a:buNone/>
            </a:pPr>
            <a:r>
              <a:rPr lang="ru-RU" sz="2400" dirty="0"/>
              <a:t>В июле планируется взять кредит в банке на некоторую сумму. Условия его возврата таковы:</a:t>
            </a:r>
          </a:p>
          <a:p>
            <a:pPr marL="45720" indent="0" algn="just">
              <a:buNone/>
            </a:pPr>
            <a:r>
              <a:rPr lang="ru-RU" sz="2400" dirty="0"/>
              <a:t>— каждый январь долг возрастает на 31% по сравнению с концом предыдущего года;</a:t>
            </a:r>
          </a:p>
          <a:p>
            <a:pPr marL="45720" indent="0" algn="just">
              <a:buNone/>
            </a:pPr>
            <a:r>
              <a:rPr lang="ru-RU" sz="2400" dirty="0"/>
              <a:t>— с февраля по июнь каждого года необходимо выплатить часть долга, равную </a:t>
            </a:r>
            <a:r>
              <a:rPr lang="ru-RU" sz="2400" dirty="0" smtClean="0"/>
              <a:t>69 690 821 </a:t>
            </a:r>
            <a:r>
              <a:rPr lang="ru-RU" sz="2400" dirty="0"/>
              <a:t>рубль.</a:t>
            </a:r>
          </a:p>
          <a:p>
            <a:pPr marL="45720" indent="0" algn="just">
              <a:buNone/>
            </a:pPr>
            <a:r>
              <a:rPr lang="ru-RU" sz="2400" dirty="0"/>
              <a:t>Сколько рублей было взято в банке, если известно, что он был полностью погашен тремя равными платежами ( то есть за три года)?</a:t>
            </a:r>
          </a:p>
          <a:p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779909" y="332656"/>
            <a:ext cx="7776864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Font typeface="Georgia" pitchFamily="18" charset="0"/>
              <a:buNone/>
            </a:pPr>
            <a:r>
              <a:rPr lang="ru-RU" sz="54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Задача</a:t>
            </a:r>
            <a:endParaRPr lang="ru-RU" sz="540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949482"/>
            <a:ext cx="1920875" cy="1693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899592" y="1268761"/>
            <a:ext cx="7961938" cy="1800200"/>
          </a:xfrm>
        </p:spPr>
        <p:txBody>
          <a:bodyPr>
            <a:normAutofit lnSpcReduction="10000"/>
          </a:bodyPr>
          <a:lstStyle/>
          <a:p>
            <a:pPr marL="45720" indent="0" algn="just">
              <a:buNone/>
            </a:pPr>
            <a:r>
              <a:rPr lang="ru-RU" dirty="0"/>
              <a:t>Если искомая сумма составляет </a:t>
            </a:r>
            <a:r>
              <a:rPr lang="ru-RU" i="1" dirty="0"/>
              <a:t>S</a:t>
            </a:r>
            <a:r>
              <a:rPr lang="ru-RU" dirty="0"/>
              <a:t> рублей, то при коэффициенте ежегодной процентной ставки </a:t>
            </a:r>
            <a:r>
              <a:rPr lang="ru-RU" i="1" dirty="0"/>
              <a:t>q,</a:t>
            </a:r>
            <a:r>
              <a:rPr lang="ru-RU" dirty="0"/>
              <a:t> равной 1,31, фиксированная сумма Х, которую клиент ежегодно должен возвращать в банк в течение 3 лет, составляет </a:t>
            </a:r>
            <a:r>
              <a:rPr lang="ru-RU" dirty="0" smtClean="0"/>
              <a:t>откуда</a:t>
            </a:r>
            <a:r>
              <a:rPr lang="ru-RU" dirty="0"/>
              <a:t>  </a:t>
            </a:r>
          </a:p>
          <a:p>
            <a:pPr marL="45720" indent="0">
              <a:buNone/>
            </a:pPr>
            <a:endParaRPr lang="ru-RU" dirty="0"/>
          </a:p>
        </p:txBody>
      </p:sp>
      <p:pic>
        <p:nvPicPr>
          <p:cNvPr id="4" name="Picture 4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1331640" y="2780928"/>
            <a:ext cx="2016224" cy="1202660"/>
          </a:xfrm>
          <a:prstGeom prst="rect">
            <a:avLst/>
          </a:prstGeom>
          <a:noFill/>
        </p:spPr>
      </p:pic>
      <p:sp>
        <p:nvSpPr>
          <p:cNvPr id="48130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48129" name="Picture 1"/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827584" y="3829802"/>
            <a:ext cx="6791064" cy="1296144"/>
          </a:xfrm>
          <a:prstGeom prst="rect">
            <a:avLst/>
          </a:prstGeom>
          <a:noFill/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81662" y="4653136"/>
            <a:ext cx="2699792" cy="1856513"/>
          </a:xfrm>
          <a:prstGeom prst="rect">
            <a:avLst/>
          </a:prstGeom>
        </p:spPr>
      </p:pic>
      <p:sp>
        <p:nvSpPr>
          <p:cNvPr id="6" name="Прямоугольник 5"/>
          <p:cNvSpPr/>
          <p:nvPr/>
        </p:nvSpPr>
        <p:spPr>
          <a:xfrm>
            <a:off x="1213959" y="5517232"/>
            <a:ext cx="300915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dirty="0"/>
              <a:t>Ответ: 124 809 100 рублей</a:t>
            </a:r>
          </a:p>
        </p:txBody>
      </p:sp>
      <p:sp>
        <p:nvSpPr>
          <p:cNvPr id="10" name="Заголовок 1"/>
          <p:cNvSpPr txBox="1">
            <a:spLocks/>
          </p:cNvSpPr>
          <p:nvPr/>
        </p:nvSpPr>
        <p:spPr>
          <a:xfrm>
            <a:off x="779909" y="332656"/>
            <a:ext cx="7776864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Font typeface="Georgia" pitchFamily="18" charset="0"/>
              <a:buNone/>
            </a:pPr>
            <a:r>
              <a:rPr lang="ru-RU" sz="5400" dirty="0" smtClean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Решение</a:t>
            </a:r>
            <a:endParaRPr lang="ru-RU" sz="5400" dirty="0">
              <a:solidFill>
                <a:schemeClr val="accent6">
                  <a:lumMod val="75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1115615" y="1484784"/>
            <a:ext cx="7441157" cy="3744416"/>
          </a:xfrm>
        </p:spPr>
        <p:txBody>
          <a:bodyPr>
            <a:normAutofit/>
          </a:bodyPr>
          <a:lstStyle/>
          <a:p>
            <a:pPr marL="45720" indent="0" algn="just">
              <a:buNone/>
            </a:pPr>
            <a:r>
              <a:rPr lang="ru-RU" sz="2800" dirty="0">
                <a:solidFill>
                  <a:schemeClr val="accent5">
                    <a:lumMod val="75000"/>
                  </a:schemeClr>
                </a:solidFill>
              </a:rPr>
              <a:t>Василий кладет в банк 1 000 000 рублей под 10% годовых на 4 года (проценты начисляются один раз после истечения года) с правом докладывать три раза (в конце каждого года) на счет фиксированную сумму 133 000 рублей. Какая сумма будет на счете у Василия через 4 года?</a:t>
            </a:r>
            <a:endParaRPr lang="ru-RU" sz="2400" dirty="0">
              <a:solidFill>
                <a:schemeClr val="accent5">
                  <a:lumMod val="75000"/>
                </a:schemeClr>
              </a:solidFill>
            </a:endParaRPr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779909" y="332656"/>
            <a:ext cx="7776864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Font typeface="Georgia" pitchFamily="18" charset="0"/>
              <a:buNone/>
            </a:pPr>
            <a:r>
              <a:rPr lang="ru-RU" sz="5400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Задача</a:t>
            </a:r>
            <a:endParaRPr lang="ru-RU" sz="5400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07904" y="4949482"/>
            <a:ext cx="1920875" cy="16938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552336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3"/>
          </p:nvPr>
        </p:nvSpPr>
        <p:spPr>
          <a:xfrm>
            <a:off x="457200" y="1196752"/>
            <a:ext cx="8229600" cy="4968552"/>
          </a:xfrm>
        </p:spPr>
        <p:txBody>
          <a:bodyPr>
            <a:normAutofit fontScale="85000" lnSpcReduction="10000"/>
          </a:bodyPr>
          <a:lstStyle/>
          <a:p>
            <a:pPr marL="45720" indent="0" algn="just">
              <a:buNone/>
            </a:pPr>
            <a:r>
              <a:rPr lang="ru-RU" dirty="0">
                <a:solidFill>
                  <a:schemeClr val="accent5">
                    <a:lumMod val="75000"/>
                  </a:schemeClr>
                </a:solidFill>
              </a:rPr>
              <a:t>1. После первого года хранения вклада:</a:t>
            </a:r>
          </a:p>
          <a:p>
            <a:pPr marL="45720" indent="0" algn="just">
              <a:buNone/>
            </a:pPr>
            <a:r>
              <a:rPr lang="ru-RU" dirty="0">
                <a:solidFill>
                  <a:schemeClr val="accent5">
                    <a:lumMod val="75000"/>
                  </a:schemeClr>
                </a:solidFill>
              </a:rPr>
              <a:t>Сумма вклада возрастает до 1 000 000 · 1,1 = 1 100 000 (</a:t>
            </a:r>
            <a:r>
              <a:rPr lang="ru-RU" dirty="0" err="1">
                <a:solidFill>
                  <a:schemeClr val="accent5">
                    <a:lumMod val="75000"/>
                  </a:schemeClr>
                </a:solidFill>
              </a:rPr>
              <a:t>р</a:t>
            </a:r>
            <a:r>
              <a:rPr lang="ru-RU" dirty="0">
                <a:solidFill>
                  <a:schemeClr val="accent5">
                    <a:lumMod val="75000"/>
                  </a:schemeClr>
                </a:solidFill>
              </a:rPr>
              <a:t>);</a:t>
            </a:r>
          </a:p>
          <a:p>
            <a:pPr marL="45720" indent="0" algn="just">
              <a:buNone/>
            </a:pPr>
            <a:r>
              <a:rPr lang="ru-RU" dirty="0">
                <a:solidFill>
                  <a:schemeClr val="accent5">
                    <a:lumMod val="75000"/>
                  </a:schemeClr>
                </a:solidFill>
              </a:rPr>
              <a:t>Дополнительное пополнение счета 1 100 000 + 133 000 = 1 233 000 (</a:t>
            </a:r>
            <a:r>
              <a:rPr lang="ru-RU" dirty="0" err="1">
                <a:solidFill>
                  <a:schemeClr val="accent5">
                    <a:lumMod val="75000"/>
                  </a:schemeClr>
                </a:solidFill>
              </a:rPr>
              <a:t>р</a:t>
            </a:r>
            <a:r>
              <a:rPr lang="ru-RU" dirty="0">
                <a:solidFill>
                  <a:schemeClr val="accent5">
                    <a:lumMod val="75000"/>
                  </a:schemeClr>
                </a:solidFill>
              </a:rPr>
              <a:t>);</a:t>
            </a:r>
          </a:p>
          <a:p>
            <a:pPr marL="45720" indent="0" algn="just">
              <a:buNone/>
            </a:pPr>
            <a:r>
              <a:rPr lang="ru-RU" dirty="0">
                <a:solidFill>
                  <a:schemeClr val="accent5">
                    <a:lumMod val="75000"/>
                  </a:schemeClr>
                </a:solidFill>
              </a:rPr>
              <a:t>2. После второго года хранения вклада:</a:t>
            </a:r>
          </a:p>
          <a:p>
            <a:pPr marL="45720" indent="0" algn="just">
              <a:buNone/>
            </a:pPr>
            <a:r>
              <a:rPr lang="ru-RU" dirty="0">
                <a:solidFill>
                  <a:schemeClr val="accent5">
                    <a:lumMod val="75000"/>
                  </a:schemeClr>
                </a:solidFill>
              </a:rPr>
              <a:t>Сумма вклада возрастает до 1 233 000 · 1,1 = 1 356 300 (</a:t>
            </a:r>
            <a:r>
              <a:rPr lang="ru-RU" dirty="0" err="1">
                <a:solidFill>
                  <a:schemeClr val="accent5">
                    <a:lumMod val="75000"/>
                  </a:schemeClr>
                </a:solidFill>
              </a:rPr>
              <a:t>р</a:t>
            </a:r>
            <a:r>
              <a:rPr lang="ru-RU" dirty="0">
                <a:solidFill>
                  <a:schemeClr val="accent5">
                    <a:lumMod val="75000"/>
                  </a:schemeClr>
                </a:solidFill>
              </a:rPr>
              <a:t>);</a:t>
            </a:r>
          </a:p>
          <a:p>
            <a:pPr marL="45720" indent="0" algn="just">
              <a:buNone/>
            </a:pPr>
            <a:r>
              <a:rPr lang="ru-RU" dirty="0">
                <a:solidFill>
                  <a:schemeClr val="accent5">
                    <a:lumMod val="75000"/>
                  </a:schemeClr>
                </a:solidFill>
              </a:rPr>
              <a:t>Дополнительное пополнение счета 1 356 300 + 133000 = 1 489 300 (</a:t>
            </a:r>
            <a:r>
              <a:rPr lang="ru-RU" dirty="0" err="1">
                <a:solidFill>
                  <a:schemeClr val="accent5">
                    <a:lumMod val="75000"/>
                  </a:schemeClr>
                </a:solidFill>
              </a:rPr>
              <a:t>р</a:t>
            </a:r>
            <a:r>
              <a:rPr lang="ru-RU" dirty="0">
                <a:solidFill>
                  <a:schemeClr val="accent5">
                    <a:lumMod val="75000"/>
                  </a:schemeClr>
                </a:solidFill>
              </a:rPr>
              <a:t>);</a:t>
            </a:r>
          </a:p>
          <a:p>
            <a:pPr marL="45720" indent="0" algn="just">
              <a:buNone/>
            </a:pPr>
            <a:r>
              <a:rPr lang="ru-RU" dirty="0">
                <a:solidFill>
                  <a:schemeClr val="accent5">
                    <a:lumMod val="75000"/>
                  </a:schemeClr>
                </a:solidFill>
              </a:rPr>
              <a:t>3. После третьего года хранения вклада:</a:t>
            </a:r>
          </a:p>
          <a:p>
            <a:pPr marL="45720" indent="0" algn="just">
              <a:buNone/>
            </a:pPr>
            <a:r>
              <a:rPr lang="ru-RU" dirty="0">
                <a:solidFill>
                  <a:schemeClr val="accent5">
                    <a:lumMod val="75000"/>
                  </a:schemeClr>
                </a:solidFill>
              </a:rPr>
              <a:t>Сумма вклада возрастает до 1 489 300 · 1,1 = 1 638 230 (</a:t>
            </a:r>
            <a:r>
              <a:rPr lang="ru-RU" dirty="0" err="1">
                <a:solidFill>
                  <a:schemeClr val="accent5">
                    <a:lumMod val="75000"/>
                  </a:schemeClr>
                </a:solidFill>
              </a:rPr>
              <a:t>р</a:t>
            </a:r>
            <a:r>
              <a:rPr lang="ru-RU" dirty="0">
                <a:solidFill>
                  <a:schemeClr val="accent5">
                    <a:lumMod val="75000"/>
                  </a:schemeClr>
                </a:solidFill>
              </a:rPr>
              <a:t>);</a:t>
            </a:r>
          </a:p>
          <a:p>
            <a:pPr marL="45720" indent="0" algn="just">
              <a:buNone/>
            </a:pPr>
            <a:r>
              <a:rPr lang="ru-RU" dirty="0">
                <a:solidFill>
                  <a:schemeClr val="accent5">
                    <a:lumMod val="75000"/>
                  </a:schemeClr>
                </a:solidFill>
              </a:rPr>
              <a:t>Дополнительное пополнение счета 1 638 230 + 133 000 = 1 771 230 (</a:t>
            </a:r>
            <a:r>
              <a:rPr lang="ru-RU" dirty="0" err="1">
                <a:solidFill>
                  <a:schemeClr val="accent5">
                    <a:lumMod val="75000"/>
                  </a:schemeClr>
                </a:solidFill>
              </a:rPr>
              <a:t>р</a:t>
            </a:r>
            <a:r>
              <a:rPr lang="ru-RU" dirty="0">
                <a:solidFill>
                  <a:schemeClr val="accent5">
                    <a:lumMod val="75000"/>
                  </a:schemeClr>
                </a:solidFill>
              </a:rPr>
              <a:t>);</a:t>
            </a:r>
          </a:p>
          <a:p>
            <a:pPr marL="45720" indent="0" algn="just">
              <a:buNone/>
            </a:pPr>
            <a:r>
              <a:rPr lang="ru-RU" dirty="0">
                <a:solidFill>
                  <a:schemeClr val="accent5">
                    <a:lumMod val="75000"/>
                  </a:schemeClr>
                </a:solidFill>
              </a:rPr>
              <a:t>4. После четвертого года хранения вклада:</a:t>
            </a:r>
          </a:p>
          <a:p>
            <a:pPr marL="45720" indent="0" algn="just">
              <a:buNone/>
            </a:pPr>
            <a:r>
              <a:rPr lang="ru-RU" dirty="0">
                <a:solidFill>
                  <a:schemeClr val="accent5">
                    <a:lumMod val="75000"/>
                  </a:schemeClr>
                </a:solidFill>
              </a:rPr>
              <a:t>Сумма вклада возрастает до 1 771 230 · 1,1 = 1 948 353 (</a:t>
            </a:r>
            <a:r>
              <a:rPr lang="ru-RU" dirty="0" err="1">
                <a:solidFill>
                  <a:schemeClr val="accent5">
                    <a:lumMod val="75000"/>
                  </a:schemeClr>
                </a:solidFill>
              </a:rPr>
              <a:t>р</a:t>
            </a:r>
            <a:r>
              <a:rPr lang="ru-RU" dirty="0">
                <a:solidFill>
                  <a:schemeClr val="accent5">
                    <a:lumMod val="75000"/>
                  </a:schemeClr>
                </a:solidFill>
              </a:rPr>
              <a:t>).</a:t>
            </a:r>
          </a:p>
          <a:p>
            <a:pPr marL="45720" indent="0" algn="just">
              <a:buNone/>
            </a:pPr>
            <a:r>
              <a:rPr lang="ru-RU" dirty="0">
                <a:solidFill>
                  <a:schemeClr val="accent5">
                    <a:lumMod val="75000"/>
                  </a:schemeClr>
                </a:solidFill>
              </a:rPr>
              <a:t> </a:t>
            </a:r>
          </a:p>
          <a:p>
            <a:pPr marL="45720" indent="0" algn="just">
              <a:buNone/>
            </a:pPr>
            <a:r>
              <a:rPr lang="ru-RU" dirty="0">
                <a:solidFill>
                  <a:schemeClr val="accent5">
                    <a:lumMod val="75000"/>
                  </a:schemeClr>
                </a:solidFill>
              </a:rPr>
              <a:t>Ответ: 1 948 353 рубля.</a:t>
            </a:r>
          </a:p>
          <a:p>
            <a:endParaRPr lang="ru-RU" dirty="0"/>
          </a:p>
          <a:p>
            <a:endParaRPr lang="ru-RU" dirty="0"/>
          </a:p>
        </p:txBody>
      </p:sp>
      <p:sp>
        <p:nvSpPr>
          <p:cNvPr id="4" name="Заголовок 1"/>
          <p:cNvSpPr txBox="1">
            <a:spLocks/>
          </p:cNvSpPr>
          <p:nvPr/>
        </p:nvSpPr>
        <p:spPr>
          <a:xfrm>
            <a:off x="779909" y="332656"/>
            <a:ext cx="7776864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>
            <a:lvl1pPr marL="320040" indent="-320040" algn="r" defTabSz="914400" rtl="0" eaLnBrk="1" latinLnBrk="0" hangingPunct="1">
              <a:spcBef>
                <a:spcPct val="0"/>
              </a:spcBef>
              <a:buClr>
                <a:schemeClr val="accent6">
                  <a:lumMod val="75000"/>
                </a:schemeClr>
              </a:buClr>
              <a:buSzPct val="128000"/>
              <a:buFont typeface="Georgia" pitchFamily="18" charset="0"/>
              <a:buChar char="*"/>
              <a:defRPr sz="4600" b="1" i="0" kern="120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>
                  <a:reflection blurRad="6350" stA="55000" endA="300" endPos="45500" dir="5400000" sy="-100000" algn="bl" rotWithShape="0"/>
                </a:effectLst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marL="0" indent="0" algn="ctr">
              <a:buFont typeface="Georgia" pitchFamily="18" charset="0"/>
              <a:buNone/>
            </a:pPr>
            <a:r>
              <a:rPr lang="ru-RU" sz="5400" dirty="0" smtClean="0">
                <a:solidFill>
                  <a:schemeClr val="accent4">
                    <a:lumMod val="5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6350" stA="55000" endA="300" endPos="45500" dir="5400000" sy="-100000" algn="bl" rotWithShape="0"/>
                </a:effectLst>
              </a:rPr>
              <a:t>Решение</a:t>
            </a:r>
            <a:endParaRPr lang="ru-RU" sz="5400" dirty="0">
              <a:solidFill>
                <a:schemeClr val="accent4">
                  <a:lumMod val="50000"/>
                </a:schemeClr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6350" stA="55000" endA="300" endPos="45500" dir="5400000" sy="-100000" algn="bl" rotWithShape="0"/>
              </a:effectLst>
            </a:endParaRP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877372" y="5229200"/>
            <a:ext cx="2699792" cy="1518633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Объект 3"/>
          <p:cNvPicPr>
            <a:picLocks noGrp="1" noChangeAspect="1"/>
          </p:cNvPicPr>
          <p:nvPr>
            <p:ph sz="quarter" idx="13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836712"/>
            <a:ext cx="7195607" cy="5396706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Воздушный поток">
  <a:themeElements>
    <a:clrScheme name="Воздушный поток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Воздушный поток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Воздушный поток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435</TotalTime>
  <Words>1166</Words>
  <Application>Microsoft Office PowerPoint</Application>
  <PresentationFormat>Экран (4:3)</PresentationFormat>
  <Paragraphs>143</Paragraphs>
  <Slides>30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30</vt:i4>
      </vt:variant>
    </vt:vector>
  </HeadingPairs>
  <TitlesOfParts>
    <vt:vector size="31" baseType="lpstr">
      <vt:lpstr>Воздушный поток</vt:lpstr>
      <vt:lpstr>Презентация PowerPoint</vt:lpstr>
      <vt:lpstr>Презентация PowerPoint</vt:lpstr>
      <vt:lpstr>4 вида экономических задач:</vt:lpstr>
      <vt:lpstr>Задача</vt:lpstr>
      <vt:lpstr>Решение</vt:lpstr>
      <vt:lpstr>Задача</vt:lpstr>
      <vt:lpstr>Презентация PowerPoint</vt:lpstr>
      <vt:lpstr>Задача</vt:lpstr>
      <vt:lpstr>Решение</vt:lpstr>
      <vt:lpstr>Задача</vt:lpstr>
      <vt:lpstr>Решение</vt:lpstr>
      <vt:lpstr>Задача</vt:lpstr>
      <vt:lpstr>Презентация PowerPoint</vt:lpstr>
      <vt:lpstr>Кредиты </vt:lpstr>
      <vt:lpstr>Схемы погашения кредита</vt:lpstr>
      <vt:lpstr>Презентация PowerPoint</vt:lpstr>
      <vt:lpstr>Задача:  Анатолий решил взять кредит в банке 331000 рублей на 3 месяца под 10 %. Существуют 2 схемы выплаты кредита.</vt:lpstr>
      <vt:lpstr>Формулы для аннуитетных расчетов</vt:lpstr>
      <vt:lpstr>Формулы  для дифференцированных платежей</vt:lpstr>
      <vt:lpstr>Задача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>SPecialiST RePack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Экономические задачи №17</dc:title>
  <dc:creator>пк</dc:creator>
  <cp:lastModifiedBy>Егиазарян Оксана Минтаировна</cp:lastModifiedBy>
  <cp:revision>54</cp:revision>
  <dcterms:created xsi:type="dcterms:W3CDTF">2018-01-09T16:12:14Z</dcterms:created>
  <dcterms:modified xsi:type="dcterms:W3CDTF">2021-04-14T05:28:12Z</dcterms:modified>
</cp:coreProperties>
</file>