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7" r:id="rId2"/>
    <p:sldId id="261" r:id="rId3"/>
    <p:sldId id="262" r:id="rId4"/>
    <p:sldId id="258" r:id="rId5"/>
    <p:sldId id="260" r:id="rId6"/>
    <p:sldId id="263" r:id="rId7"/>
    <p:sldId id="267" r:id="rId8"/>
    <p:sldId id="266" r:id="rId9"/>
    <p:sldId id="265" r:id="rId10"/>
    <p:sldId id="256" r:id="rId11"/>
    <p:sldId id="264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FBDC72-9E6B-42B3-87F7-A43816BE5D9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E7B00BE-0A11-4BA9-817F-172A0E60E7BC}">
      <dgm:prSet custT="1"/>
      <dgm:spPr>
        <a:gradFill rotWithShape="0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effectLst>
          <a:outerShdw blurRad="50800" dist="38100" dir="18900000" algn="bl" rotWithShape="0">
            <a:prstClr val="black">
              <a:alpha val="40000"/>
            </a:prstClr>
          </a:outerShdw>
        </a:effectLst>
      </dgm:spPr>
      <dgm:t>
        <a:bodyPr/>
        <a:lstStyle/>
        <a:p>
          <a:pPr algn="ctr" rtl="0"/>
          <a:r>
            <a:rPr lang="ru-RU" sz="40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Из опыта работы МБОУ СОШ №9</a:t>
          </a:r>
          <a:br>
            <a:rPr lang="ru-RU" sz="40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sz="40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по противодействию распространения экстремизма в молодежной  среде</a:t>
          </a:r>
          <a:endParaRPr lang="ru-RU" sz="4000" baseline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61A5463-B237-41DD-B933-1FF8A06CB715}" type="parTrans" cxnId="{71BC10F1-4F35-41B8-9EC9-12ECBC201E82}">
      <dgm:prSet/>
      <dgm:spPr/>
      <dgm:t>
        <a:bodyPr/>
        <a:lstStyle/>
        <a:p>
          <a:endParaRPr lang="ru-RU"/>
        </a:p>
      </dgm:t>
    </dgm:pt>
    <dgm:pt modelId="{34096E9C-9570-4362-922E-CF4CC3692081}" type="sibTrans" cxnId="{71BC10F1-4F35-41B8-9EC9-12ECBC201E82}">
      <dgm:prSet/>
      <dgm:spPr/>
      <dgm:t>
        <a:bodyPr/>
        <a:lstStyle/>
        <a:p>
          <a:endParaRPr lang="ru-RU"/>
        </a:p>
      </dgm:t>
    </dgm:pt>
    <dgm:pt modelId="{7B4D40C6-0782-41D8-998D-F2D4FB361D64}" type="pres">
      <dgm:prSet presAssocID="{BDFBDC72-9E6B-42B3-87F7-A43816BE5D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3A7E51-630C-484F-98A8-CBF065498B48}" type="pres">
      <dgm:prSet presAssocID="{6E7B00BE-0A11-4BA9-817F-172A0E60E7BC}" presName="parentText" presStyleLbl="node1" presStyleIdx="0" presStyleCnt="1" custLinFactNeighborY="50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5BA7AB-DFE4-4A50-8F8A-7A3CACD52BBD}" type="presOf" srcId="{BDFBDC72-9E6B-42B3-87F7-A43816BE5D9E}" destId="{7B4D40C6-0782-41D8-998D-F2D4FB361D64}" srcOrd="0" destOrd="0" presId="urn:microsoft.com/office/officeart/2005/8/layout/vList2"/>
    <dgm:cxn modelId="{71BC10F1-4F35-41B8-9EC9-12ECBC201E82}" srcId="{BDFBDC72-9E6B-42B3-87F7-A43816BE5D9E}" destId="{6E7B00BE-0A11-4BA9-817F-172A0E60E7BC}" srcOrd="0" destOrd="0" parTransId="{A61A5463-B237-41DD-B933-1FF8A06CB715}" sibTransId="{34096E9C-9570-4362-922E-CF4CC3692081}"/>
    <dgm:cxn modelId="{B8842659-163A-4CA4-9D00-BEC7A4E0AF9C}" type="presOf" srcId="{6E7B00BE-0A11-4BA9-817F-172A0E60E7BC}" destId="{BF3A7E51-630C-484F-98A8-CBF065498B48}" srcOrd="0" destOrd="0" presId="urn:microsoft.com/office/officeart/2005/8/layout/vList2"/>
    <dgm:cxn modelId="{8994292E-A1CA-48B9-83AE-E0A853860C04}" type="presParOf" srcId="{7B4D40C6-0782-41D8-998D-F2D4FB361D64}" destId="{BF3A7E51-630C-484F-98A8-CBF065498B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A71C044-3036-4F4E-9C9A-27A3BE3E553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7C4111-303B-4285-BEE0-032FF0100631}">
      <dgm:prSet custT="1"/>
      <dgm:spPr>
        <a:gradFill rotWithShape="0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rtl="0"/>
          <a:r>
            <a:rPr lang="en-US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</a:t>
          </a:r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Мир, вероятно, спасти уже не удастся, но отдельного человека всегда можно</a:t>
          </a:r>
          <a:r>
            <a:rPr lang="en-US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”</a:t>
          </a:r>
          <a:endParaRPr lang="ru-RU" sz="240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rtl="0"/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Иосиф Бродский</a:t>
          </a:r>
          <a:endParaRPr lang="ru-RU" sz="24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079DAE-008B-49DF-988D-16D216C9E294}" type="parTrans" cxnId="{392244EC-C2A2-49D0-9066-DCC02AE08B68}">
      <dgm:prSet/>
      <dgm:spPr/>
      <dgm:t>
        <a:bodyPr/>
        <a:lstStyle/>
        <a:p>
          <a:endParaRPr lang="ru-RU"/>
        </a:p>
      </dgm:t>
    </dgm:pt>
    <dgm:pt modelId="{D15E1546-B226-4C59-84FC-43C1582F35DD}" type="sibTrans" cxnId="{392244EC-C2A2-49D0-9066-DCC02AE08B68}">
      <dgm:prSet/>
      <dgm:spPr/>
      <dgm:t>
        <a:bodyPr/>
        <a:lstStyle/>
        <a:p>
          <a:endParaRPr lang="ru-RU"/>
        </a:p>
      </dgm:t>
    </dgm:pt>
    <dgm:pt modelId="{D0A25AF8-23F8-443F-968F-52DCD8E56CB5}" type="pres">
      <dgm:prSet presAssocID="{CA71C044-3036-4F4E-9C9A-27A3BE3E55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5358280-1218-483D-9F79-E54A05DC9DD2}" type="pres">
      <dgm:prSet presAssocID="{4B7C4111-303B-4285-BEE0-032FF0100631}" presName="parentText" presStyleLbl="node1" presStyleIdx="0" presStyleCnt="1" custScaleX="76294" custScaleY="105781" custLinFactNeighborX="10184" custLinFactNeighborY="335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414991-CA97-4EBD-8206-33EB4896C93E}" type="presOf" srcId="{4B7C4111-303B-4285-BEE0-032FF0100631}" destId="{15358280-1218-483D-9F79-E54A05DC9DD2}" srcOrd="0" destOrd="0" presId="urn:microsoft.com/office/officeart/2005/8/layout/vList2"/>
    <dgm:cxn modelId="{392244EC-C2A2-49D0-9066-DCC02AE08B68}" srcId="{CA71C044-3036-4F4E-9C9A-27A3BE3E5530}" destId="{4B7C4111-303B-4285-BEE0-032FF0100631}" srcOrd="0" destOrd="0" parTransId="{9A079DAE-008B-49DF-988D-16D216C9E294}" sibTransId="{D15E1546-B226-4C59-84FC-43C1582F35DD}"/>
    <dgm:cxn modelId="{1087F6A9-896C-4BCD-8540-10B22163EF61}" type="presOf" srcId="{CA71C044-3036-4F4E-9C9A-27A3BE3E5530}" destId="{D0A25AF8-23F8-443F-968F-52DCD8E56CB5}" srcOrd="0" destOrd="0" presId="urn:microsoft.com/office/officeart/2005/8/layout/vList2"/>
    <dgm:cxn modelId="{7C360920-5435-47AA-B13D-24DA5961AC5F}" type="presParOf" srcId="{D0A25AF8-23F8-443F-968F-52DCD8E56CB5}" destId="{15358280-1218-483D-9F79-E54A05DC9DD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A7E51-630C-484F-98A8-CBF065498B48}">
      <dsp:nvSpPr>
        <dsp:cNvPr id="0" name=""/>
        <dsp:cNvSpPr/>
      </dsp:nvSpPr>
      <dsp:spPr>
        <a:xfrm>
          <a:off x="0" y="1884"/>
          <a:ext cx="8229600" cy="2216373"/>
        </a:xfrm>
        <a:prstGeom prst="roundRect">
          <a:avLst/>
        </a:prstGeom>
        <a:gradFill rotWithShape="0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8900000" algn="b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Из опыта работы МБОУ СОШ №9</a:t>
          </a:r>
          <a:br>
            <a:rPr lang="ru-RU" sz="4000" kern="12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sz="4000" kern="1200" baseline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по противодействию распространения экстремизма в молодежной  среде</a:t>
          </a:r>
          <a:endParaRPr lang="ru-RU" sz="4000" kern="1200" baseline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8194" y="110078"/>
        <a:ext cx="8013212" cy="19999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58280-1218-483D-9F79-E54A05DC9DD2}">
      <dsp:nvSpPr>
        <dsp:cNvPr id="0" name=""/>
        <dsp:cNvSpPr/>
      </dsp:nvSpPr>
      <dsp:spPr>
        <a:xfrm>
          <a:off x="1224146" y="1053396"/>
          <a:ext cx="4238101" cy="1970938"/>
        </a:xfrm>
        <a:prstGeom prst="roundRect">
          <a:avLst/>
        </a:prstGeom>
        <a:gradFill rotWithShape="0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“</a:t>
          </a: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Мир, вероятно, спасти уже не удастся, но отдельного человека всегда можно</a:t>
          </a:r>
          <a:r>
            <a:rPr lang="en-US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”</a:t>
          </a:r>
          <a:endParaRPr lang="ru-RU" sz="2400" kern="120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                  Иосиф Бродский</a:t>
          </a:r>
          <a:endParaRPr lang="ru-RU" sz="24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320359" y="1149609"/>
        <a:ext cx="4045675" cy="1778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DA9765-FF01-49FC-8F4A-754617EA2C3E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B9DB3-9EF3-4987-BFCD-27A3A62278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953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78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83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9317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8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47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03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467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732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277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29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182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F47C-BFD5-4E32-A026-447C1645349D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7D5F0-FF9C-47C2-AF4D-BA4E75B6BD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92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66369245"/>
              </p:ext>
            </p:extLst>
          </p:nvPr>
        </p:nvGraphicFramePr>
        <p:xfrm>
          <a:off x="457200" y="274638"/>
          <a:ext cx="8229600" cy="2218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9376812"/>
              </p:ext>
            </p:extLst>
          </p:nvPr>
        </p:nvGraphicFramePr>
        <p:xfrm>
          <a:off x="3131840" y="2636912"/>
          <a:ext cx="5554960" cy="30243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7786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2872" y="476672"/>
            <a:ext cx="7219528" cy="52082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Times New Roman"/>
              </a:rPr>
              <a:t>МБОУ СОШ №9  </a:t>
            </a:r>
            <a: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/>
            </a:r>
            <a:br>
              <a:rPr lang="ru-RU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0" descr="Картинки по запросу картинки человечки для презентаций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692696"/>
            <a:ext cx="1131862" cy="1008111"/>
          </a:xfrm>
          <a:prstGeom prst="rect">
            <a:avLst/>
          </a:prstGeom>
          <a:noFill/>
          <a:extLst/>
        </p:spPr>
      </p:pic>
      <p:pic>
        <p:nvPicPr>
          <p:cNvPr id="6" name="Picture 16" descr="Картинки по запросу картинки человечки для презентаций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13176"/>
            <a:ext cx="1131862" cy="1245622"/>
          </a:xfrm>
          <a:prstGeom prst="rect">
            <a:avLst/>
          </a:prstGeom>
          <a:noFill/>
          <a:extLst/>
        </p:spPr>
      </p:pic>
      <p:pic>
        <p:nvPicPr>
          <p:cNvPr id="7" name="Picture 4" descr="Картинки по запросу картинки человечки для презентаций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586" y="1772815"/>
            <a:ext cx="1045214" cy="936103"/>
          </a:xfrm>
          <a:prstGeom prst="rect">
            <a:avLst/>
          </a:prstGeom>
          <a:noFill/>
          <a:extLst/>
        </p:spPr>
      </p:pic>
      <p:pic>
        <p:nvPicPr>
          <p:cNvPr id="8" name="Picture 2" descr="Картинки по запросу картинки человечки для презентаций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016" y="1670448"/>
            <a:ext cx="1031352" cy="1038471"/>
          </a:xfrm>
          <a:prstGeom prst="rect">
            <a:avLst/>
          </a:prstGeom>
          <a:noFill/>
          <a:extLst/>
        </p:spPr>
      </p:pic>
      <p:pic>
        <p:nvPicPr>
          <p:cNvPr id="9" name="Рисунок 8" descr="Картинки по запросу картинки человечки для презентаций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586" y="3836163"/>
            <a:ext cx="1045214" cy="992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14" descr="Картинки по запросу картинки человечки для презентаций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016" y="3836163"/>
            <a:ext cx="1031352" cy="992497"/>
          </a:xfrm>
          <a:prstGeom prst="rect">
            <a:avLst/>
          </a:prstGeom>
          <a:noFill/>
          <a:extLst/>
        </p:spPr>
      </p:pic>
      <p:sp>
        <p:nvSpPr>
          <p:cNvPr id="17" name="Прямоугольник 16"/>
          <p:cNvSpPr/>
          <p:nvPr/>
        </p:nvSpPr>
        <p:spPr>
          <a:xfrm>
            <a:off x="3477357" y="1628800"/>
            <a:ext cx="2174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Урочная деятельность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652120" y="2780928"/>
            <a:ext cx="3384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Внеурочная,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социально- значимая </a:t>
            </a:r>
          </a:p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деятельность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569271" y="5112198"/>
            <a:ext cx="2090292" cy="338554"/>
          </a:xfrm>
          <a:prstGeom prst="rect">
            <a:avLst/>
          </a:prstGeom>
          <a:effectLst>
            <a:outerShdw blurRad="330200" dist="812800" dir="2700000" sx="152000" sy="152000" kx="-800400" algn="bl" rotWithShape="0">
              <a:prstClr val="black">
                <a:alpha val="32000"/>
              </a:prstClr>
            </a:outerShdw>
          </a:effectLst>
        </p:spPr>
        <p:txBody>
          <a:bodyPr wrap="square">
            <a:spAutoFit/>
          </a:bodyPr>
          <a:lstStyle/>
          <a:p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111751" y="6258798"/>
            <a:ext cx="29004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Дополнительное образование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4056" y="2780928"/>
            <a:ext cx="2915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Индивидуальные учебные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планы (ИУП)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97153" y="4828661"/>
            <a:ext cx="241925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Социальное партнерство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V="1">
            <a:off x="5220072" y="764704"/>
            <a:ext cx="2448272" cy="142497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1684780" y="4997938"/>
            <a:ext cx="2167140" cy="134289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5292080" y="4997938"/>
            <a:ext cx="2160240" cy="13428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251520" y="3501008"/>
            <a:ext cx="316835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5609500" y="3501008"/>
            <a:ext cx="32829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 flipV="1">
            <a:off x="1475656" y="764705"/>
            <a:ext cx="2448273" cy="136815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Шестиугольник 37"/>
          <p:cNvSpPr/>
          <p:nvPr/>
        </p:nvSpPr>
        <p:spPr>
          <a:xfrm>
            <a:off x="3635896" y="2245364"/>
            <a:ext cx="1872208" cy="2551788"/>
          </a:xfrm>
          <a:prstGeom prst="hexagon">
            <a:avLst/>
          </a:prstGeom>
          <a:solidFill>
            <a:schemeClr val="accent1"/>
          </a:solidFill>
          <a:effectLst>
            <a:glow rad="139700">
              <a:schemeClr val="tx2">
                <a:alpha val="40000"/>
              </a:schemeClr>
            </a:glow>
            <a:softEdge rad="228600"/>
          </a:effectLst>
          <a:scene3d>
            <a:camera prst="orthographicFront"/>
            <a:lightRig rig="threePt" dir="t"/>
          </a:scene3d>
          <a:sp3d extrusionH="31750" contourW="12700">
            <a:bevelT w="266700" h="88900" prst="coolSlant"/>
            <a:bevelB/>
            <a:extrusionClr>
              <a:schemeClr val="tx2">
                <a:lumMod val="40000"/>
                <a:lumOff val="60000"/>
              </a:schemeClr>
            </a:extrusionClr>
            <a:contourClr>
              <a:schemeClr val="tx2">
                <a:lumMod val="40000"/>
                <a:lumOff val="6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3923929" y="2651428"/>
            <a:ext cx="1368151" cy="156966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Психолого-педагогические </a:t>
            </a:r>
          </a:p>
          <a:p>
            <a:pPr algn="ctr"/>
            <a:r>
              <a:rPr lang="ru-RU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технологии </a:t>
            </a:r>
            <a:r>
              <a:rPr lang="ru-RU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формирования</a:t>
            </a:r>
            <a:br>
              <a:rPr lang="ru-RU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толерантности и доверия в </a:t>
            </a:r>
            <a:r>
              <a:rPr lang="ru-RU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межкультурном </a:t>
            </a:r>
            <a:r>
              <a:rPr lang="ru-RU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взаимодействии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5918487" y="5131222"/>
            <a:ext cx="29340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Сотрудничество  с родителями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276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1239" y="188640"/>
            <a:ext cx="3974436" cy="122413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81238" y="1700808"/>
            <a:ext cx="3974435" cy="44253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Tereshenko-PC\AppData\Roaming\Mail.Ru\Agent\0001\content.cache\a640ee5d6fdd21d95a2da86bfd0ff83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2" t="7097" r="10413" b="3410"/>
          <a:stretch/>
        </p:blipFill>
        <p:spPr bwMode="auto">
          <a:xfrm>
            <a:off x="2123728" y="116632"/>
            <a:ext cx="4464495" cy="665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Шестиугольник 4"/>
          <p:cNvSpPr/>
          <p:nvPr/>
        </p:nvSpPr>
        <p:spPr>
          <a:xfrm>
            <a:off x="3517032" y="3444314"/>
            <a:ext cx="1584176" cy="776774"/>
          </a:xfrm>
          <a:prstGeom prst="hexagon">
            <a:avLst/>
          </a:prstGeom>
          <a:solidFill>
            <a:schemeClr val="accent1"/>
          </a:solidFill>
          <a:effectLst>
            <a:glow rad="139700">
              <a:schemeClr val="tx2">
                <a:alpha val="40000"/>
              </a:schemeClr>
            </a:glow>
            <a:softEdge rad="228600"/>
          </a:effectLst>
          <a:scene3d>
            <a:camera prst="orthographicFront"/>
            <a:lightRig rig="threePt" dir="t"/>
          </a:scene3d>
          <a:sp3d extrusionH="31750" contourW="12700">
            <a:bevelT w="266700" h="88900" prst="coolSlant"/>
            <a:bevelB/>
            <a:extrusionClr>
              <a:schemeClr val="tx2">
                <a:lumMod val="40000"/>
                <a:lumOff val="60000"/>
              </a:schemeClr>
            </a:extrusionClr>
            <a:contourClr>
              <a:schemeClr val="tx2">
                <a:lumMod val="40000"/>
                <a:lumOff val="6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Противодействие распространению экстремизма</a:t>
            </a:r>
            <a:endParaRPr lang="ru-RU" sz="1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273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769820"/>
              </p:ext>
            </p:extLst>
          </p:nvPr>
        </p:nvGraphicFramePr>
        <p:xfrm>
          <a:off x="755576" y="116632"/>
          <a:ext cx="7560840" cy="6665154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3672408"/>
                <a:gridCol w="3888432"/>
              </a:tblGrid>
              <a:tr h="58342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Направления работы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Содержание деятельности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6719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Совершенствование механизмов межведомственного взаимодействия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Разработка совместных планов с МБУ </a:t>
                      </a:r>
                      <a:r>
                        <a:rPr lang="ru-RU" sz="1200" dirty="0" err="1" smtClean="0">
                          <a:effectLst/>
                        </a:rPr>
                        <a:t>ЦППСи</a:t>
                      </a:r>
                      <a:r>
                        <a:rPr lang="ru-RU" sz="1200" smtClean="0">
                          <a:effectLst/>
                        </a:rPr>
                        <a:t> М </a:t>
                      </a:r>
                      <a:r>
                        <a:rPr lang="ru-RU" sz="1200" dirty="0" smtClean="0">
                          <a:effectLst/>
                        </a:rPr>
                        <a:t>«Доверие»;</a:t>
                      </a:r>
                      <a:r>
                        <a:rPr lang="ru-RU" sz="1200" baseline="0" dirty="0" smtClean="0">
                          <a:effectLst/>
                        </a:rPr>
                        <a:t> ОПДН ОУУП и ПДН ОМВД по г. Ноябрьску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97195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Выявление и профилактика детского и семейного неблагополучия, осуществление социальной реабилитации несовершеннолетних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ourier New"/>
                        </a:rPr>
                        <a:t>Оптимизация типа семейного воспитания и детско-родительских</a:t>
                      </a:r>
                      <a:b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ourier New"/>
                        </a:rPr>
                      </a:b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ourier New"/>
                        </a:rPr>
                        <a:t>отношений в направлении доверия, эмоциональной близости и взаимопонимания </a:t>
                      </a:r>
                      <a:r>
                        <a:rPr lang="ru-RU" sz="1200" dirty="0" smtClean="0">
                          <a:effectLst/>
                          <a:latin typeface="+mn-lt"/>
                        </a:rPr>
                        <a:t>Занятость несовершеннолетних.</a:t>
                      </a:r>
                      <a:endParaRPr lang="ru-RU" sz="1200" dirty="0">
                        <a:effectLst/>
                        <a:latin typeface="+mn-lt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6671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Организация работы с несовершеннолетними</a:t>
                      </a:r>
                      <a:r>
                        <a:rPr lang="ru-RU" sz="1200" baseline="0" dirty="0" smtClean="0">
                          <a:effectLst/>
                        </a:rPr>
                        <a:t> с аддиктивными формами поведения</a:t>
                      </a:r>
                      <a:endParaRPr lang="ru-RU" sz="1200" dirty="0" smtClean="0">
                        <a:effectLst/>
                      </a:endParaRPr>
                    </a:p>
                    <a:p>
                      <a:pPr algn="ctr"/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Психокоррекционная работа;</a:t>
                      </a:r>
                      <a:r>
                        <a:rPr lang="ru-RU" sz="1200" baseline="0" dirty="0" smtClean="0">
                          <a:effectLst/>
                        </a:rPr>
                        <a:t>  профилактический учёт.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124543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Психолого-педагогическая работа с родителями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effectLst/>
                        </a:rPr>
                        <a:t>Проведение информационных часов для родителей несовершеннолетних, в том числе группы риска; «Научитесь понимать ребёнка», «Психолого-возрастные и физиологические особенности развития ребёнка», «Как помочь</a:t>
                      </a:r>
                      <a:r>
                        <a:rPr lang="ru-RU" sz="1200" baseline="0" dirty="0" smtClean="0">
                          <a:effectLst/>
                        </a:rPr>
                        <a:t> ребёнку в трудной жизненной ситуации</a:t>
                      </a:r>
                      <a:r>
                        <a:rPr lang="ru-RU" sz="1200" dirty="0" smtClean="0">
                          <a:effectLst/>
                        </a:rPr>
                        <a:t>»</a:t>
                      </a: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8599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Информационное</a:t>
                      </a:r>
                      <a:r>
                        <a:rPr lang="ru-RU" sz="1200" baseline="0" dirty="0" smtClean="0">
                          <a:effectLst/>
                        </a:rPr>
                        <a:t> обеспечение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Информирование о «телефонах доверия»</a:t>
                      </a:r>
                      <a:r>
                        <a:rPr lang="ru-RU" sz="1200" baseline="0" dirty="0" smtClean="0">
                          <a:effectLst/>
                        </a:rPr>
                        <a:t> </a:t>
                      </a:r>
                      <a:r>
                        <a:rPr lang="ru-RU" sz="1200" dirty="0" smtClean="0">
                          <a:effectLst/>
                        </a:rPr>
                        <a:t>служб оказания психологической помощи  подросткам. Вопросы  социализации в условиях города </a:t>
                      </a:r>
                    </a:p>
                    <a:p>
                      <a:pPr algn="ctr"/>
                      <a:r>
                        <a:rPr lang="ru-RU" sz="1200" dirty="0" smtClean="0">
                          <a:effectLst/>
                        </a:rPr>
                        <a:t>(круглый стол).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58342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Методическое обеспечение работы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Организация участия специалистов учреждений в обучающих семинарах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105269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Мероприятия направленные на объединение и развитие творческого потенциала подростков,</a:t>
                      </a:r>
                      <a:r>
                        <a:rPr lang="ru-RU" sz="1200" baseline="0" dirty="0" smtClean="0">
                          <a:effectLst/>
                        </a:rPr>
                        <a:t> формирование духовно-нравственных ценностей,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Courier New"/>
                        </a:rPr>
                        <a:t> Формирование гражданской идентичности личности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effectLst/>
                        </a:rPr>
                        <a:t>Участие в спортивных соревнованиях, социальных акциях и проектах,</a:t>
                      </a:r>
                      <a:r>
                        <a:rPr lang="ru-RU" sz="1200" baseline="0" dirty="0" smtClean="0">
                          <a:effectLst/>
                        </a:rPr>
                        <a:t> КТД.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endParaRPr lang="ru-RU" sz="12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777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4710101"/>
              </p:ext>
            </p:extLst>
          </p:nvPr>
        </p:nvGraphicFramePr>
        <p:xfrm>
          <a:off x="107504" y="116631"/>
          <a:ext cx="9058099" cy="6893089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4009323"/>
                <a:gridCol w="5048776"/>
              </a:tblGrid>
              <a:tr h="8177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Направления работы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Содержание деятельности</a:t>
                      </a:r>
                      <a:endParaRPr lang="ru-RU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34149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Реализуемые программы по противодействию экстремизма, гармонизации межэтнических и межкультурных отношений </a:t>
                      </a:r>
                      <a:endParaRPr lang="ru-RU" sz="12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/>
                      <a:endParaRPr lang="ru-RU" sz="13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</a:rPr>
                        <a:t>Программа   по профилактике экстремистской деятельности, гармонизации межэтнических  отношений, недопущения проявления фактов национализма и ксенофобии</a:t>
                      </a:r>
                      <a:r>
                        <a:rPr lang="ru-RU" sz="1400" baseline="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</a:rPr>
                        <a:t>среди несовершеннолетних «Гармония общения»    (8-11 классы);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авторы: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Погромская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Е.А.,                               </a:t>
                      </a:r>
                      <a:r>
                        <a:rPr lang="ru-RU" sz="1400" dirty="0" err="1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Голобурда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И.В.,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</a:rPr>
                        <a:t>Терещенко И.А.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ru-RU" sz="1400" kern="50" dirty="0" smtClean="0">
                          <a:effectLst/>
                          <a:latin typeface="Times New Roman"/>
                          <a:ea typeface="SimSun"/>
                          <a:cs typeface="Mangal"/>
                        </a:rPr>
                        <a:t>Блок  в адаптивной программе  «Полезные навыки»; автор: О.Л. Романова,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(5-7 классы);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ru-RU" sz="1400" kern="50" dirty="0" smtClean="0">
                          <a:effectLst/>
                          <a:latin typeface="Times New Roman"/>
                          <a:ea typeface="SimSun"/>
                          <a:cs typeface="Mangal"/>
                        </a:rPr>
                        <a:t>Блок в адаптивной программе  «Полезные привычки»;</a:t>
                      </a:r>
                      <a:r>
                        <a:rPr kumimoji="0" lang="ru-RU" sz="1400" b="0" i="0" u="none" strike="noStrike" kern="5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SimSun"/>
                          <a:cs typeface="Mangal"/>
                        </a:rPr>
                        <a:t> автор: О.Л. Романова,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(1-4 классы);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«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Основы духовно-нравственной культуры народов России»;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автор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Кураев А.В.;</a:t>
                      </a:r>
                      <a:r>
                        <a:rPr lang="ru-RU" sz="1400" kern="50" dirty="0" smtClean="0">
                          <a:effectLst/>
                          <a:latin typeface="Times New Roman"/>
                          <a:ea typeface="SimSun"/>
                          <a:cs typeface="Mangal"/>
                        </a:rPr>
                        <a:t> 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(4классы);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«Основы религиозных культур и светской этики: Основы исламской культуры»; автор  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Латышина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Д.И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Times New Roman"/>
                          <a:cs typeface="+mn-cs"/>
                        </a:rPr>
                        <a:t> (4классы);</a:t>
                      </a: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  <a:tr h="2660458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/>
                          <a:ea typeface="Times New Roman"/>
                        </a:rPr>
                        <a:t>Развитие воспитательного потенциала  образовательной организации</a:t>
                      </a:r>
                      <a:endParaRPr lang="ru-RU" sz="13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-системная и целенаправленная деятельность по созданию условий для активного вовлечения  обучающихся в социально-значимую  и культурную жизнь общества;</a:t>
                      </a: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- определение оптимальных ориентиров деятельности воспитательной системы по вопросам духовно-нравственного, патриотического, правового  и этнокультурного воспитания, организации межнациональных отношений в условиях поликультурного образования;</a:t>
                      </a: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50215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-создание благоприятной среды для успешной социализации и адаптации детей в обществе.</a:t>
                      </a:r>
                      <a:endParaRPr lang="ru-RU" sz="1400" dirty="0" smtClean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  <a:p>
                      <a:pPr algn="ctr"/>
                      <a:endParaRPr lang="ru-RU" sz="1300" dirty="0">
                        <a:effectLst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4">
                            <a:tint val="50000"/>
                            <a:satMod val="300000"/>
                          </a:schemeClr>
                        </a:gs>
                        <a:gs pos="33000">
                          <a:schemeClr val="accent4">
                            <a:tint val="37000"/>
                            <a:satMod val="300000"/>
                          </a:schemeClr>
                        </a:gs>
                        <a:gs pos="100000">
                          <a:schemeClr val="accent4">
                            <a:tint val="15000"/>
                            <a:satMod val="350000"/>
                          </a:scheme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31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Социализация  подростков</a:t>
            </a:r>
            <a:endParaRPr lang="ru-RU" dirty="0"/>
          </a:p>
        </p:txBody>
      </p:sp>
      <p:pic>
        <p:nvPicPr>
          <p:cNvPr id="5122" name="Picture 2" descr="C:\Users\Tereshenko-PC\Desktop\СОШ 9  26.09.2017\IMG_40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07905"/>
            <a:ext cx="3780422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Tereshenko-PC\Desktop\Рабочий стол_2017\Августовская  конференция 2017\Социальное партнерство\IMG_98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38" y="3501008"/>
            <a:ext cx="378041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Tereshenko-PC\Desktop\Рабочий стол_2017\Августовская  конференция 2017\Социальное партнерство\IMG_809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56992"/>
            <a:ext cx="382919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Tereshenko-PC\Desktop\Рабочий стол_2017\Августовская  конференция 2017\Социальное партнерство\IMG_569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8"/>
          <a:stretch/>
        </p:blipFill>
        <p:spPr bwMode="auto">
          <a:xfrm>
            <a:off x="179512" y="724188"/>
            <a:ext cx="3695868" cy="233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308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Социализация  подростков</a:t>
            </a:r>
            <a:endParaRPr lang="ru-RU" dirty="0"/>
          </a:p>
        </p:txBody>
      </p:sp>
      <p:pic>
        <p:nvPicPr>
          <p:cNvPr id="6146" name="Picture 2" descr="C:\Users\Tereshenko-PC\Desktop\Фото профи\На месторождении\IMG_20161018_1534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80728"/>
            <a:ext cx="2538281" cy="338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Tereshenko-PC\Desktop\Фото профи\Проф-пробы\DSC_3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52736"/>
            <a:ext cx="376512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Tereshenko-PC\Desktop\Фото профи\Проф-пробы\DSC_29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473652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Tereshenko-PC\Desktop\Рабочий стол_2017\Августовская  конференция 2017\Социальное партнерство\4321_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01441"/>
            <a:ext cx="393382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3536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</a:rPr>
              <a:t>Результаты анкетирования учащихся по выявлению готовности школьников к выбору профессии (по методике </a:t>
            </a:r>
            <a:r>
              <a:rPr lang="ru-RU" sz="2000" b="1" dirty="0" err="1">
                <a:solidFill>
                  <a:srgbClr val="000000"/>
                </a:solidFill>
                <a:latin typeface="Arial" panose="020B0604020202020204" pitchFamily="34" charset="0"/>
                <a:ea typeface="Times New Roman"/>
              </a:rPr>
              <a:t>В.Б.Успенского</a:t>
            </a:r>
            <a:r>
              <a:rPr lang="ru-RU" sz="2000" b="1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</a:rPr>
              <a:t>) на 16.05.2017 / 19.12.2016</a:t>
            </a:r>
            <a: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Courier New"/>
              </a:rPr>
              <a:t/>
            </a:r>
            <a:br>
              <a:rPr lang="ru-RU" sz="2000" dirty="0">
                <a:solidFill>
                  <a:srgbClr val="000000"/>
                </a:solidFill>
                <a:latin typeface="Arial" panose="020B0604020202020204" pitchFamily="34" charset="0"/>
                <a:ea typeface="Courier New"/>
              </a:rPr>
            </a:br>
            <a:endParaRPr lang="ru-RU" sz="2000" dirty="0">
              <a:latin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4396786"/>
              </p:ext>
            </p:extLst>
          </p:nvPr>
        </p:nvGraphicFramePr>
        <p:xfrm>
          <a:off x="611559" y="1484785"/>
          <a:ext cx="7992889" cy="4508391"/>
        </p:xfrm>
        <a:graphic>
          <a:graphicData uri="http://schemas.openxmlformats.org/drawingml/2006/table">
            <a:tbl>
              <a:tblPr firstRow="1" firstCol="1" bandRow="1"/>
              <a:tblGrid>
                <a:gridCol w="2721819"/>
                <a:gridCol w="1694944"/>
                <a:gridCol w="1331863"/>
                <a:gridCol w="1090094"/>
                <a:gridCol w="1154169"/>
              </a:tblGrid>
              <a:tr h="2436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Классы/ </a:t>
                      </a:r>
                      <a:r>
                        <a:rPr lang="ru-RU" sz="1800" b="1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кол.опрош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4824095" algn="l"/>
                        </a:tabLs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Уровни готовности к выбору профессии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73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 высокий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2средний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низкий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 не готовы 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3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 А/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21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11/4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10/10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0/7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3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 Б/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22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14/6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8/11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0/5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3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 В/ </a:t>
                      </a: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23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12/6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10/11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1/6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36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9Г/23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7/5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15/1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1/7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992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9д/23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5/5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17/2</a:t>
                      </a:r>
                      <a:endParaRPr lang="ru-RU" sz="1800" b="1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1/6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0/0</a:t>
                      </a:r>
                      <a:endParaRPr lang="ru-RU" sz="1800" b="1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1661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941568" cy="2708920"/>
          </a:xfrm>
        </p:spPr>
        <p:txBody>
          <a:bodyPr>
            <a:norm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</a:rPr>
              <a:t>Результаты анкетирования учащихся по выявлению готовности школьников к выбору профессии (по методике </a:t>
            </a:r>
            <a:r>
              <a:rPr lang="ru-RU" sz="2200" b="1" dirty="0" err="1">
                <a:solidFill>
                  <a:srgbClr val="000000"/>
                </a:solidFill>
                <a:latin typeface="Times New Roman"/>
                <a:ea typeface="Times New Roman"/>
              </a:rPr>
              <a:t>В.Б.Успенского</a:t>
            </a:r>
            <a:r>
              <a:rPr lang="ru-RU" sz="2200" b="1" dirty="0">
                <a:solidFill>
                  <a:srgbClr val="000000"/>
                </a:solidFill>
                <a:latin typeface="Times New Roman"/>
                <a:ea typeface="Times New Roman"/>
              </a:rPr>
              <a:t>) на 16.05.2017 / 19.12.2016</a:t>
            </a:r>
            <a:r>
              <a:rPr lang="ru-RU" dirty="0">
                <a:solidFill>
                  <a:srgbClr val="000000"/>
                </a:solidFill>
                <a:latin typeface="Courier New"/>
                <a:ea typeface="Courier New"/>
              </a:rPr>
              <a:t/>
            </a:r>
            <a:br>
              <a:rPr lang="ru-RU" dirty="0">
                <a:solidFill>
                  <a:srgbClr val="000000"/>
                </a:solidFill>
                <a:latin typeface="Courier New"/>
                <a:ea typeface="Courier New"/>
              </a:rPr>
            </a:b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4738730"/>
              </p:ext>
            </p:extLst>
          </p:nvPr>
        </p:nvGraphicFramePr>
        <p:xfrm>
          <a:off x="1259632" y="3140968"/>
          <a:ext cx="7416825" cy="2084502"/>
        </p:xfrm>
        <a:graphic>
          <a:graphicData uri="http://schemas.openxmlformats.org/drawingml/2006/table">
            <a:tbl>
              <a:tblPr firstRow="1" firstCol="1" bandRow="1"/>
              <a:tblGrid>
                <a:gridCol w="2470465"/>
                <a:gridCol w="1538419"/>
                <a:gridCol w="1208869"/>
                <a:gridCol w="1099536"/>
                <a:gridCol w="1099536"/>
              </a:tblGrid>
              <a:tr h="578449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Классы/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кол.опрош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.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Уровни готовности к выбору профессии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16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 высокий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 средний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низкий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 не готовы 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19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11 А/ 19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10/4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9/12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19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11 Б/ 23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14/ 10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9/ 11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0/2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-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6716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5736" y="332656"/>
            <a:ext cx="5040560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Модель психологического сопровождения обучающихся МБОУ СОШ №9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58642" y="908720"/>
            <a:ext cx="1993353" cy="28803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Групповые формы работы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64088" y="908720"/>
            <a:ext cx="3096343" cy="28803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Психодиагностический минимум   (1 класс)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64088" y="1484784"/>
            <a:ext cx="3096344" cy="28803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Мини-тренинг «Дорога в 5 класс»   (4 класс)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03723" y="1484784"/>
            <a:ext cx="2448272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Психодиагностический минимум   (5 класс)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41769" y="2060848"/>
            <a:ext cx="4397829" cy="50405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Мини-тренинг на развитие навыков коммуникативного общения (7-8 классы)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1052736"/>
            <a:ext cx="1368152" cy="576064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Индивидуальная форма работы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7544" y="2348880"/>
            <a:ext cx="1602176" cy="136815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Диагностика адаптации обучающихся в школьной среде: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ПМПК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ОВЗ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КДН и ЗП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53182" y="2780928"/>
            <a:ext cx="3186415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Сопровождение ГИА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  (9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класс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69303" y="3356992"/>
            <a:ext cx="3186415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Психологический минимум   (10 класс)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5524" y="4581128"/>
            <a:ext cx="3607658" cy="648072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Результат: профилактика дезадаптации обучающихся в школьной среде, снятие тревожности, социализация  обучающихся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508105" y="4581128"/>
            <a:ext cx="1931494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Выявление группы риска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27584" y="6021288"/>
            <a:ext cx="7344816" cy="50405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АДАПТИРОВАННАЯ ЛИЧНОСТЬ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508104" y="5229200"/>
            <a:ext cx="1944217" cy="504056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Психокоррекционная работа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Выгнутая вправо стрелка 18"/>
          <p:cNvSpPr/>
          <p:nvPr/>
        </p:nvSpPr>
        <p:spPr>
          <a:xfrm>
            <a:off x="8532440" y="1052736"/>
            <a:ext cx="360040" cy="576064"/>
          </a:xfrm>
          <a:prstGeom prst="curvedLef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углом вверх 19"/>
          <p:cNvSpPr/>
          <p:nvPr/>
        </p:nvSpPr>
        <p:spPr>
          <a:xfrm rot="5400000">
            <a:off x="2267744" y="764704"/>
            <a:ext cx="432048" cy="432048"/>
          </a:xfrm>
          <a:prstGeom prst="bentUpArrow">
            <a:avLst>
              <a:gd name="adj1" fmla="val 19066"/>
              <a:gd name="adj2" fmla="val 25000"/>
              <a:gd name="adj3" fmla="val 25000"/>
            </a:avLst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углом вверх 20"/>
          <p:cNvSpPr/>
          <p:nvPr/>
        </p:nvSpPr>
        <p:spPr>
          <a:xfrm rot="10800000">
            <a:off x="1095095" y="512675"/>
            <a:ext cx="884614" cy="396045"/>
          </a:xfrm>
          <a:prstGeom prst="bentUpArrow">
            <a:avLst>
              <a:gd name="adj1" fmla="val 25000"/>
              <a:gd name="adj2" fmla="val 25000"/>
              <a:gd name="adj3" fmla="val 15506"/>
            </a:avLst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1095095" y="1700808"/>
            <a:ext cx="180021" cy="522058"/>
          </a:xfrm>
          <a:prstGeom prst="down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860032" y="980728"/>
            <a:ext cx="432048" cy="180020"/>
          </a:xfrm>
          <a:prstGeom prst="righ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0800000">
            <a:off x="4860032" y="1527360"/>
            <a:ext cx="432048" cy="202879"/>
          </a:xfrm>
          <a:prstGeom prst="righ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253182" y="3933056"/>
            <a:ext cx="3186415" cy="36004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Сопровождение ЕГЭ   (11 класс)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1511658" y="3806803"/>
            <a:ext cx="180020" cy="702317"/>
          </a:xfrm>
          <a:prstGeom prst="down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2375756" y="5157192"/>
            <a:ext cx="180020" cy="792088"/>
          </a:xfrm>
          <a:prstGeom prst="down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Выгнутая вправо стрелка 28"/>
          <p:cNvSpPr/>
          <p:nvPr/>
        </p:nvSpPr>
        <p:spPr>
          <a:xfrm>
            <a:off x="7562038" y="2222866"/>
            <a:ext cx="427022" cy="832827"/>
          </a:xfrm>
          <a:prstGeom prst="curvedLef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Стрелка углом вверх 29"/>
          <p:cNvSpPr/>
          <p:nvPr/>
        </p:nvSpPr>
        <p:spPr>
          <a:xfrm rot="5400000">
            <a:off x="2488612" y="2006842"/>
            <a:ext cx="540060" cy="432048"/>
          </a:xfrm>
          <a:prstGeom prst="bentUpArrow">
            <a:avLst>
              <a:gd name="adj1" fmla="val 19066"/>
              <a:gd name="adj2" fmla="val 25000"/>
              <a:gd name="adj3" fmla="val 25000"/>
            </a:avLst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Выгнутая влево стрелка 30"/>
          <p:cNvSpPr/>
          <p:nvPr/>
        </p:nvSpPr>
        <p:spPr>
          <a:xfrm>
            <a:off x="3563888" y="2960948"/>
            <a:ext cx="432048" cy="576064"/>
          </a:xfrm>
          <a:prstGeom prst="curvedRigh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Выгнутая вправо стрелка 31"/>
          <p:cNvSpPr/>
          <p:nvPr/>
        </p:nvSpPr>
        <p:spPr>
          <a:xfrm>
            <a:off x="7595529" y="3514488"/>
            <a:ext cx="360040" cy="607470"/>
          </a:xfrm>
          <a:prstGeom prst="curvedLef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Стрелка углом вверх 32"/>
          <p:cNvSpPr/>
          <p:nvPr/>
        </p:nvSpPr>
        <p:spPr>
          <a:xfrm rot="10800000">
            <a:off x="3635896" y="4077072"/>
            <a:ext cx="540060" cy="432048"/>
          </a:xfrm>
          <a:prstGeom prst="bentUpArrow">
            <a:avLst>
              <a:gd name="adj1" fmla="val 19066"/>
              <a:gd name="adj2" fmla="val 29945"/>
              <a:gd name="adj3" fmla="val 25000"/>
            </a:avLst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право 33"/>
          <p:cNvSpPr/>
          <p:nvPr/>
        </p:nvSpPr>
        <p:spPr>
          <a:xfrm>
            <a:off x="4499992" y="4701558"/>
            <a:ext cx="876963" cy="180020"/>
          </a:xfrm>
          <a:prstGeom prst="right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трелка вниз 34"/>
          <p:cNvSpPr/>
          <p:nvPr/>
        </p:nvSpPr>
        <p:spPr>
          <a:xfrm>
            <a:off x="6396696" y="5013612"/>
            <a:ext cx="180020" cy="144016"/>
          </a:xfrm>
          <a:prstGeom prst="down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6414564" y="5805264"/>
            <a:ext cx="173660" cy="144016"/>
          </a:xfrm>
          <a:prstGeom prst="downArrow">
            <a:avLst/>
          </a:prstGeom>
          <a:gradFill>
            <a:gsLst>
              <a:gs pos="0">
                <a:schemeClr val="accent4">
                  <a:tint val="50000"/>
                  <a:satMod val="300000"/>
                </a:schemeClr>
              </a:gs>
              <a:gs pos="23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6200000" scaled="1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33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229600" cy="288032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Times New Roman"/>
                <a:ea typeface="Calibri"/>
              </a:rPr>
              <a:t>Взаимодействие со смежными 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  <a:ea typeface="Calibri"/>
              </a:rPr>
              <a:t>структурами</a:t>
            </a:r>
            <a:r>
              <a:rPr lang="ru-RU" sz="3600" b="1" dirty="0">
                <a:solidFill>
                  <a:srgbClr val="000000"/>
                </a:solidFill>
                <a:latin typeface="Times New Roman"/>
                <a:ea typeface="Calibri"/>
              </a:rPr>
              <a:t>:</a:t>
            </a:r>
            <a:r>
              <a:rPr lang="ru-RU" dirty="0">
                <a:solidFill>
                  <a:srgbClr val="000000"/>
                </a:solidFill>
                <a:latin typeface="Courier New"/>
                <a:ea typeface="Courier New"/>
              </a:rPr>
              <a:t/>
            </a:r>
            <a:br>
              <a:rPr lang="ru-RU" dirty="0">
                <a:solidFill>
                  <a:srgbClr val="000000"/>
                </a:solidFill>
                <a:latin typeface="Courier New"/>
                <a:ea typeface="Courier New"/>
              </a:rPr>
            </a:b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0959302"/>
              </p:ext>
            </p:extLst>
          </p:nvPr>
        </p:nvGraphicFramePr>
        <p:xfrm>
          <a:off x="395536" y="1268760"/>
          <a:ext cx="6857250" cy="486186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58673"/>
                <a:gridCol w="2811144"/>
                <a:gridCol w="1548830"/>
                <a:gridCol w="1938603"/>
              </a:tblGrid>
              <a:tr h="2954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№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Смежные структуры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класс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К-во детей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МОУ МУ  ЦПППН «Доверие »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8, 9,10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283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993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ИАЗО ОМВД Росии по г. НоябрьскуГИБДД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1-11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1214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993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ОМВД Росии по г. Ноябрьску (ОПДН)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4-11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978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19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11125" indent="-111125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Психоневрологический диспансер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8, 9,10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283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УФСКН РФ по ЯНАО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7, 8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226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ОМП ГБУЗ ОЦ СПИД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ГКУ «СРЦ «Гармония»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586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ЦАОиСЗДиМ «Поиск»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1 - 4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285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КДНиЗП (рейды, собрания, 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1-9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56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ОПГС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1-11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1214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НИНГ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9-11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222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КПиИТ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9 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123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497">
                <a:tc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13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Интеллект - центр 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4-7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519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Courier New"/>
                        <a:ea typeface="Courier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11005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809</TotalTime>
  <Words>745</Words>
  <Application>Microsoft Office PowerPoint</Application>
  <PresentationFormat>Экран (4:3)</PresentationFormat>
  <Paragraphs>171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МБОУ СОШ №9   </vt:lpstr>
      <vt:lpstr>Презентация PowerPoint</vt:lpstr>
      <vt:lpstr>Презентация PowerPoint</vt:lpstr>
      <vt:lpstr>Презентация PowerPoint</vt:lpstr>
      <vt:lpstr>Социализация  подростков</vt:lpstr>
      <vt:lpstr>Социализация  подростков</vt:lpstr>
      <vt:lpstr>Результаты анкетирования учащихся по выявлению готовности школьников к выбору профессии (по методике В.Б.Успенского) на 16.05.2017 / 19.12.2016 </vt:lpstr>
      <vt:lpstr>Результаты анкетирования учащихся по выявлению готовности школьников к выбору профессии (по методике В.Б.Успенского) на 16.05.2017 / 19.12.2016 </vt:lpstr>
      <vt:lpstr>Презентация PowerPoint</vt:lpstr>
      <vt:lpstr>Взаимодействие со смежными структурами: 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Andy</dc:creator>
  <cp:lastModifiedBy>Tereshenko-PC</cp:lastModifiedBy>
  <cp:revision>56</cp:revision>
  <cp:lastPrinted>2017-10-12T09:11:40Z</cp:lastPrinted>
  <dcterms:created xsi:type="dcterms:W3CDTF">2013-12-02T17:41:59Z</dcterms:created>
  <dcterms:modified xsi:type="dcterms:W3CDTF">2017-10-12T09:13:43Z</dcterms:modified>
</cp:coreProperties>
</file>