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1" r:id="rId1"/>
  </p:sldMasterIdLst>
  <p:notesMasterIdLst>
    <p:notesMasterId r:id="rId21"/>
  </p:notesMasterIdLst>
  <p:handoutMasterIdLst>
    <p:handoutMasterId r:id="rId22"/>
  </p:handoutMasterIdLst>
  <p:sldIdLst>
    <p:sldId id="405" r:id="rId2"/>
    <p:sldId id="406" r:id="rId3"/>
    <p:sldId id="383" r:id="rId4"/>
    <p:sldId id="409" r:id="rId5"/>
    <p:sldId id="385" r:id="rId6"/>
    <p:sldId id="386" r:id="rId7"/>
    <p:sldId id="387" r:id="rId8"/>
    <p:sldId id="388" r:id="rId9"/>
    <p:sldId id="390" r:id="rId10"/>
    <p:sldId id="394" r:id="rId11"/>
    <p:sldId id="410" r:id="rId12"/>
    <p:sldId id="411" r:id="rId13"/>
    <p:sldId id="412" r:id="rId14"/>
    <p:sldId id="413" r:id="rId15"/>
    <p:sldId id="414" r:id="rId16"/>
    <p:sldId id="402" r:id="rId17"/>
    <p:sldId id="401" r:id="rId18"/>
    <p:sldId id="400" r:id="rId19"/>
    <p:sldId id="399" r:id="rId20"/>
  </p:sldIdLst>
  <p:sldSz cx="9144000" cy="6858000" type="screen4x3"/>
  <p:notesSz cx="10020300" cy="68881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9270D95-B40A-4729-909A-2466A4193C96}">
          <p14:sldIdLst>
            <p14:sldId id="405"/>
            <p14:sldId id="406"/>
            <p14:sldId id="383"/>
            <p14:sldId id="409"/>
            <p14:sldId id="385"/>
            <p14:sldId id="386"/>
            <p14:sldId id="387"/>
            <p14:sldId id="388"/>
            <p14:sldId id="390"/>
            <p14:sldId id="394"/>
            <p14:sldId id="410"/>
            <p14:sldId id="411"/>
            <p14:sldId id="412"/>
            <p14:sldId id="413"/>
            <p14:sldId id="414"/>
            <p14:sldId id="402"/>
            <p14:sldId id="401"/>
            <p14:sldId id="400"/>
            <p14:sldId id="399"/>
          </p14:sldIdLst>
        </p14:section>
        <p14:section name="Раздел без заголовка" id="{7B099E0A-2F31-41B8-9151-5176C28A9194}">
          <p14:sldIdLst/>
        </p14:section>
        <p14:section name="Раздел без заголовка" id="{F8840554-3EBB-471A-9D82-E97A72CBF16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990033"/>
    <a:srgbClr val="9999FF"/>
    <a:srgbClr val="C0C0C0"/>
    <a:srgbClr val="FFFF99"/>
    <a:srgbClr val="7979FF"/>
    <a:srgbClr val="660033"/>
    <a:srgbClr val="000000"/>
    <a:srgbClr val="FFFF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053" autoAdjust="0"/>
    <p:restoredTop sz="86542" autoAdjust="0"/>
  </p:normalViewPr>
  <p:slideViewPr>
    <p:cSldViewPr>
      <p:cViewPr varScale="1">
        <p:scale>
          <a:sx n="62" d="100"/>
          <a:sy n="62" d="100"/>
        </p:scale>
        <p:origin x="98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36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76900" y="0"/>
            <a:ext cx="4341813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latin typeface="+mn-lt"/>
              </a:defRPr>
            </a:lvl1pPr>
          </a:lstStyle>
          <a:p>
            <a:pPr>
              <a:defRPr/>
            </a:pPr>
            <a:fld id="{7E4DD6BC-FA14-4D1A-97AB-6410A6BDFA88}" type="datetimeFigureOut">
              <a:rPr lang="ru-RU"/>
              <a:pPr>
                <a:defRPr/>
              </a:pPr>
              <a:t>06.12.2025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42088"/>
            <a:ext cx="4341813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76900" y="6542088"/>
            <a:ext cx="4341813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latin typeface="+mn-lt"/>
              </a:defRPr>
            </a:lvl1pPr>
          </a:lstStyle>
          <a:p>
            <a:pPr>
              <a:defRPr/>
            </a:pPr>
            <a:fld id="{45E13A38-8576-4461-B30E-1180E03333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590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448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75313" y="0"/>
            <a:ext cx="4343400" cy="34448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b="0" smtClean="0">
                <a:latin typeface="+mn-lt"/>
              </a:defRPr>
            </a:lvl1pPr>
          </a:lstStyle>
          <a:p>
            <a:pPr>
              <a:defRPr/>
            </a:pPr>
            <a:fld id="{82DF5125-9B0B-42AA-9295-17E3FFF9AB5F}" type="datetimeFigureOut">
              <a:rPr lang="ru-RU"/>
              <a:pPr>
                <a:defRPr/>
              </a:pPr>
              <a:t>06.12.2025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87713" y="515938"/>
            <a:ext cx="3444875" cy="2582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1713" y="3271838"/>
            <a:ext cx="8016875" cy="3100387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42088"/>
            <a:ext cx="4341813" cy="344487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75313" y="6542088"/>
            <a:ext cx="4343400" cy="344487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b="0" smtClean="0">
                <a:latin typeface="+mn-lt"/>
              </a:defRPr>
            </a:lvl1pPr>
          </a:lstStyle>
          <a:p>
            <a:pPr>
              <a:defRPr/>
            </a:pPr>
            <a:fld id="{A2DF8FB0-D428-44EE-BCEC-8FD56F78A8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430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9C16-16A4-46C0-9BE6-CFA1D84F39B4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5C1E-FE80-4AAB-8B1F-08741130E5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955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B803D-1013-4289-9E37-29E6C7A362D3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F2170-356A-4345-896A-5D94789727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0260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8C878-C6B4-4DE4-B846-46B6354DF5E2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5A86E-9B32-4831-89B9-4B48ED5E8C5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69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B4BC4-0ABA-4A50-A188-1C667B6D5DD6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371D-C9AF-4D2A-BD3E-6C36BD1C3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3117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1BF3D-1EE4-4D04-AD15-F376512E083B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3CA7C-DEE8-4EF6-9F56-B7D65E700E0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1657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48024-14DC-4389-899A-7A4D5A525826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9D198-5C03-4FEF-A326-9A9DD2759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4808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403EE-9CC7-4BC5-BE2F-95E2F985BD27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B4D40-9D5A-44D8-A513-AA3032354A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6372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2329-B39C-4E05-948E-326472A17A9E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E14D8-94D7-4ECB-AEA0-2B00FA4F8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4665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60D6-A872-423A-8EB0-75199452AC12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89366-53EB-436B-AA7E-A56B74B0C7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407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5301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28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336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275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668D-148B-4F13-A81E-F2FEB1F3648A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53B8-6192-49A6-A3ED-1D5BB59402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9455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D30B1-6F33-4768-B501-892FA5C2A2FE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06975-F88B-4844-92A7-3D629912A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2940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777BC-FB71-42A4-BC8D-FEC1915C9865}" type="datetimeFigureOut">
              <a:rPr lang="ru-RU" smtClean="0"/>
              <a:pPr/>
              <a:t>06.12.2025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842A9C-B262-411F-9B2C-ABA075748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65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  <p:sldLayoutId id="2147483873" r:id="rId12"/>
    <p:sldLayoutId id="2147483874" r:id="rId13"/>
    <p:sldLayoutId id="2147483875" r:id="rId14"/>
    <p:sldLayoutId id="2147483876" r:id="rId15"/>
    <p:sldLayoutId id="2147483877" r:id="rId16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3" cy="122413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образовательное учреждение дополнительного образования </a:t>
            </a:r>
            <a:r>
              <a:rPr lang="ru-RU" sz="20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2000" b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Новосибирска «Дом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детского творчества</a:t>
            </a:r>
            <a:b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«Кировский»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2060848"/>
            <a:ext cx="6984776" cy="4536504"/>
          </a:xfrm>
        </p:spPr>
        <p:txBody>
          <a:bodyPr>
            <a:normAutofit fontScale="85000" lnSpcReduction="10000"/>
          </a:bodyPr>
          <a:lstStyle/>
          <a:p>
            <a:pPr marL="0" lvl="0" indent="0" algn="ctr">
              <a:buClr>
                <a:srgbClr val="90C226"/>
              </a:buClr>
              <a:buNone/>
            </a:pPr>
            <a:r>
              <a:rPr lang="ru-RU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  <a:p>
            <a:pPr marL="0" lvl="0" indent="0" algn="ctr">
              <a:buClr>
                <a:srgbClr val="90C226"/>
              </a:buClr>
              <a:buNone/>
            </a:pPr>
            <a:r>
              <a:rPr lang="ru-RU" sz="39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вдохновляет</a:t>
            </a:r>
            <a:endParaRPr lang="ru-RU" sz="39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ctr">
              <a:buClr>
                <a:srgbClr val="90C226"/>
              </a:buClr>
              <a:buNone/>
            </a:pP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театральных </a:t>
            </a:r>
            <a:r>
              <a:rPr lang="ru-RU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масок</a:t>
            </a:r>
            <a:r>
              <a:rPr lang="ru-RU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endParaRPr lang="ru-RU" sz="2600" b="1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ctr">
              <a:buClr>
                <a:srgbClr val="90C226"/>
              </a:buClr>
              <a:buNone/>
            </a:pPr>
            <a:r>
              <a:rPr lang="ru-RU" sz="2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школьных </a:t>
            </a: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спектаклей</a:t>
            </a:r>
          </a:p>
          <a:p>
            <a:pPr marL="457200" lvl="1" indent="0" algn="ctr">
              <a:buClr>
                <a:srgbClr val="90C226"/>
              </a:buClr>
              <a:buNone/>
            </a:pPr>
            <a:endParaRPr lang="ru-RU" sz="26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ctr">
              <a:buClr>
                <a:srgbClr val="90C226"/>
              </a:buClr>
              <a:buNone/>
            </a:pPr>
            <a:endParaRPr lang="ru-RU" sz="20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ctr">
              <a:buClr>
                <a:srgbClr val="90C226"/>
              </a:buClr>
              <a:buNone/>
            </a:pP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Педагог дополнительного образования</a:t>
            </a:r>
          </a:p>
          <a:p>
            <a:pPr marL="457200" lvl="1" indent="0" algn="ctr">
              <a:buClr>
                <a:srgbClr val="90C226"/>
              </a:buClr>
              <a:buNone/>
            </a:pP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Бордюг</a:t>
            </a: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Адьбина</a:t>
            </a: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Владимировна</a:t>
            </a:r>
          </a:p>
          <a:p>
            <a:pPr marL="457200" lvl="1" indent="0" algn="ctr">
              <a:buClr>
                <a:srgbClr val="90C226"/>
              </a:buClr>
              <a:buNone/>
            </a:pPr>
            <a:endParaRPr lang="ru-RU" sz="26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ctr">
              <a:buClr>
                <a:srgbClr val="90C226"/>
              </a:buClr>
              <a:buNone/>
            </a:pPr>
            <a:r>
              <a:rPr lang="ru-RU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4410116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908720"/>
            <a:ext cx="6698705" cy="5132643"/>
          </a:xfrm>
        </p:spPr>
        <p:txBody>
          <a:bodyPr>
            <a:normAutofit/>
          </a:bodyPr>
          <a:lstStyle/>
          <a:p>
            <a:r>
              <a:rPr lang="ru-RU" sz="2400" b="1" dirty="0"/>
              <a:t>Цель: познакомить с технологией изготовления костюмов и масок в технике «</a:t>
            </a:r>
            <a:r>
              <a:rPr lang="ru-RU" sz="2400" b="1" dirty="0" err="1"/>
              <a:t>Поролонопластика</a:t>
            </a:r>
            <a:r>
              <a:rPr lang="ru-RU" sz="2400" b="1" dirty="0" smtClean="0"/>
              <a:t>».</a:t>
            </a:r>
          </a:p>
          <a:p>
            <a:pPr marL="0" indent="0">
              <a:buNone/>
            </a:pPr>
            <a:endParaRPr lang="ru-RU" sz="2400" b="1" dirty="0"/>
          </a:p>
          <a:p>
            <a:r>
              <a:rPr lang="ru-RU" sz="2400" b="1" dirty="0"/>
              <a:t>Задачи:</a:t>
            </a:r>
          </a:p>
          <a:p>
            <a:r>
              <a:rPr lang="ru-RU" sz="2400" b="1" dirty="0"/>
              <a:t>- представить опыт работы с поролоном; </a:t>
            </a:r>
          </a:p>
          <a:p>
            <a:r>
              <a:rPr lang="ru-RU" sz="2400" b="1" dirty="0"/>
              <a:t>- продемонстрировать основной процесс изготовления костюмов и масок в технике «</a:t>
            </a:r>
            <a:r>
              <a:rPr lang="ru-RU" sz="2400" b="1" dirty="0" err="1"/>
              <a:t>Поролонопластика</a:t>
            </a:r>
            <a:r>
              <a:rPr lang="ru-RU" sz="2400" b="1" dirty="0"/>
              <a:t>»;</a:t>
            </a:r>
          </a:p>
          <a:p>
            <a:r>
              <a:rPr lang="ru-RU" sz="2400" b="1" dirty="0"/>
              <a:t>- обучить практическим приёмам и методам работы с поролоном, в процессе изготовления маски </a:t>
            </a:r>
            <a:r>
              <a:rPr lang="ru-RU" sz="2400" b="1" dirty="0" smtClean="0"/>
              <a:t>«Мышь».</a:t>
            </a:r>
            <a:endParaRPr lang="ru-RU" sz="2400" b="1" dirty="0"/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807317004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7" y="3284985"/>
            <a:ext cx="6984775" cy="3795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Проанализировав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 изучив все известные методы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изготовления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костюмов и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масок для школьного театра,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я остановилась на нетрадиционном методе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поролоноплатике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(первые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работы).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2"/>
          <a:stretch/>
        </p:blipFill>
        <p:spPr>
          <a:xfrm>
            <a:off x="5672899" y="570080"/>
            <a:ext cx="2537264" cy="19734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t="26199"/>
          <a:stretch/>
        </p:blipFill>
        <p:spPr>
          <a:xfrm>
            <a:off x="5956345" y="2924944"/>
            <a:ext cx="1970371" cy="20771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" t="17233" r="-6133" b="-7384"/>
          <a:stretch/>
        </p:blipFill>
        <p:spPr>
          <a:xfrm>
            <a:off x="395537" y="472118"/>
            <a:ext cx="1944216" cy="21861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13253" r="904" b="5905"/>
          <a:stretch/>
        </p:blipFill>
        <p:spPr>
          <a:xfrm>
            <a:off x="2534611" y="1556792"/>
            <a:ext cx="2781251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130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98606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0" dirty="0">
                <a:solidFill>
                  <a:prstClr val="black"/>
                </a:solidFill>
                <a:ea typeface="Calibri" panose="020F0502020204030204" pitchFamily="34" charset="0"/>
              </a:rPr>
              <a:t>Изделия из поролона – одно из самых интересных направлений творчества, которым увлекаются и взрослые и дети. </a:t>
            </a:r>
            <a:endParaRPr lang="ru-RU" b="0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33" y="908720"/>
            <a:ext cx="3235521" cy="31016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3" b="4944"/>
          <a:stretch/>
        </p:blipFill>
        <p:spPr>
          <a:xfrm>
            <a:off x="4499992" y="908721"/>
            <a:ext cx="2989158" cy="310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28780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Технология изготовления маски </a:t>
            </a:r>
            <a:r>
              <a:rPr lang="ru-RU" sz="2800" b="1" dirty="0">
                <a:solidFill>
                  <a:srgbClr val="54A021">
                    <a:lumMod val="75000"/>
                  </a:srgbClr>
                </a:solidFill>
              </a:rPr>
              <a:t>из </a:t>
            </a:r>
            <a:r>
              <a:rPr lang="ru-RU" sz="2800" b="1" dirty="0" smtClean="0">
                <a:solidFill>
                  <a:srgbClr val="54A021">
                    <a:lumMod val="75000"/>
                  </a:srgbClr>
                </a:solidFill>
              </a:rPr>
              <a:t>поролона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«Мышь»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110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600" b="1" dirty="0" smtClean="0"/>
              <a:t>Материалы и инструменты:</a:t>
            </a:r>
          </a:p>
          <a:p>
            <a:pPr>
              <a:spcAft>
                <a:spcPts val="800"/>
              </a:spcAft>
            </a:pPr>
            <a:r>
              <a:rPr lang="ru-RU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поролон (толщиной 1 см.), </a:t>
            </a:r>
            <a:endParaRPr lang="ru-RU" sz="26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клей </a:t>
            </a:r>
            <a:r>
              <a:rPr lang="ru-RU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«Момент Кристалл» (быстросохнущий, водостойкий, </a:t>
            </a:r>
            <a:r>
              <a:rPr lang="ru-RU" sz="2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прозрачный), </a:t>
            </a:r>
          </a:p>
          <a:p>
            <a:pPr>
              <a:spcAft>
                <a:spcPts val="800"/>
              </a:spcAft>
            </a:pPr>
            <a:r>
              <a:rPr lang="ru-RU" sz="2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ножницы</a:t>
            </a:r>
            <a:r>
              <a:rPr lang="ru-RU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26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линейка </a:t>
            </a:r>
            <a:r>
              <a:rPr lang="ru-RU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портного, </a:t>
            </a:r>
            <a:endParaRPr lang="ru-RU" sz="26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ru-RU" sz="2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ручка</a:t>
            </a:r>
            <a:r>
              <a:rPr lang="ru-RU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138" y="3703563"/>
            <a:ext cx="2412013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759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6129410" cy="1104776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Техника безопасности: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869480"/>
            <a:ext cx="6347714" cy="4171883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помещение должно быть проветриваемым;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 время работы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можно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использовать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каждые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 минут работы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делать 10 минутный перерыв.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374111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6129729" cy="972021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  <a:buClr>
                <a:srgbClr val="FFFFCC"/>
              </a:buClr>
              <a:buSzPct val="70000"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Изготовление шапочки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0" dirty="0" smtClean="0">
                <a:solidFill>
                  <a:srgbClr val="FFFFFF"/>
                </a:solidFill>
                <a:ea typeface="+mn-ea"/>
                <a:cs typeface="+mn-cs"/>
              </a:rPr>
              <a:t>Изготовление </a:t>
            </a:r>
            <a:r>
              <a:rPr lang="ru-RU" sz="2800" b="0" dirty="0">
                <a:solidFill>
                  <a:srgbClr val="FFFFFF"/>
                </a:solidFill>
                <a:ea typeface="+mn-ea"/>
                <a:cs typeface="+mn-cs"/>
              </a:rPr>
              <a:t>шапочки</a:t>
            </a:r>
            <a:br>
              <a:rPr lang="ru-RU" sz="2800" b="0" dirty="0">
                <a:solidFill>
                  <a:srgbClr val="FFFFFF"/>
                </a:solidFill>
                <a:ea typeface="+mn-ea"/>
                <a:cs typeface="+mn-cs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736726"/>
            <a:ext cx="6914730" cy="43046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Измерим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обхват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головы, для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взрослого – это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56 -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 см., а для ребёнка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52 -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56 см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Берём лист поролона и отмеряем нужные размеры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56 см., ширина 20 см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60 см.х24 см.) </a:t>
            </a: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1"/>
          <a:stretch/>
        </p:blipFill>
        <p:spPr>
          <a:xfrm>
            <a:off x="3233277" y="4001031"/>
            <a:ext cx="1872208" cy="23240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5"/>
          <a:stretch/>
        </p:blipFill>
        <p:spPr>
          <a:xfrm>
            <a:off x="5877335" y="3998563"/>
            <a:ext cx="1851828" cy="232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455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09600"/>
            <a:ext cx="5913704" cy="13208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Изготовление шапочки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rgbClr val="FFFFFF"/>
                </a:solidFill>
              </a:rPr>
              <a:t>Изготовление </a:t>
            </a:r>
            <a:r>
              <a:rPr lang="ru-RU" sz="2800" b="1" dirty="0">
                <a:solidFill>
                  <a:srgbClr val="FFFFFF"/>
                </a:solidFill>
              </a:rPr>
              <a:t>шапочки</a:t>
            </a:r>
            <a:r>
              <a:rPr lang="ru-RU" sz="2800" b="0" dirty="0">
                <a:solidFill>
                  <a:srgbClr val="FFFFFF"/>
                </a:solidFill>
              </a:rPr>
              <a:t/>
            </a:r>
            <a:br>
              <a:rPr lang="ru-RU" sz="2800" b="0" dirty="0">
                <a:solidFill>
                  <a:srgbClr val="FFFFFF"/>
                </a:solidFill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2158261"/>
            <a:ext cx="6698706" cy="4508770"/>
          </a:xfrm>
        </p:spPr>
        <p:txBody>
          <a:bodyPr/>
          <a:lstStyle/>
          <a:p>
            <a:pPr lvl="0">
              <a:buClr>
                <a:srgbClr val="FFFFCC"/>
              </a:buClr>
            </a:pP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Получается деталь прямоугольной </a:t>
            </a: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формы</a:t>
            </a: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>
              <a:buClr>
                <a:srgbClr val="FFFFCC"/>
              </a:buClr>
            </a:pP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</a:t>
            </a: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тмеряем </a:t>
            </a: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9 см. от верхнего угла прямоугольника</a:t>
            </a: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lvl="0">
              <a:buClr>
                <a:srgbClr val="FFFFCC"/>
              </a:buClr>
            </a:pP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Необходимо разделить отмеренную часть </a:t>
            </a: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6 равных </a:t>
            </a: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углов, </a:t>
            </a:r>
            <a:r>
              <a:rPr lang="ru-RU" sz="24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чтобы получились </a:t>
            </a:r>
            <a:r>
              <a:rPr lang="ru-RU" sz="24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треугольники. </a:t>
            </a:r>
          </a:p>
          <a:p>
            <a:pPr lvl="0">
              <a:buClr>
                <a:srgbClr val="FFFFCC"/>
              </a:buClr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Разделим на 6 равных частей, отметив 6 см. сверху.</a:t>
            </a:r>
          </a:p>
          <a:p>
            <a:pPr lvl="0">
              <a:buClr>
                <a:srgbClr val="FFFFCC"/>
              </a:buClr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Вырезаем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 получается «корона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».</a:t>
            </a:r>
            <a:endParaRPr lang="ru-RU" sz="2400" b="1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>
              <a:buClr>
                <a:srgbClr val="FFFFCC"/>
              </a:buClr>
            </a:pPr>
            <a:endParaRPr lang="ru-RU" sz="2400" b="1" dirty="0">
              <a:solidFill>
                <a:srgbClr val="FFFFFF"/>
              </a:solidFill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81"/>
          <a:stretch/>
        </p:blipFill>
        <p:spPr>
          <a:xfrm>
            <a:off x="1043608" y="2158261"/>
            <a:ext cx="2298339" cy="19406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6"/>
          <a:stretch/>
        </p:blipFill>
        <p:spPr>
          <a:xfrm>
            <a:off x="4499992" y="2209074"/>
            <a:ext cx="2139326" cy="196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1406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09600"/>
            <a:ext cx="6057720" cy="132080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Изготовление шапочки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0" dirty="0">
                <a:solidFill>
                  <a:srgbClr val="FFFFFF"/>
                </a:solidFill>
              </a:rPr>
              <a:t>Изготовление шапочки</a:t>
            </a:r>
            <a:br>
              <a:rPr lang="ru-RU" sz="2800" b="0" dirty="0">
                <a:solidFill>
                  <a:srgbClr val="FFFFFF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930401"/>
            <a:ext cx="6347714" cy="1786632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Нанесём тонкий слой клея.</a:t>
            </a:r>
          </a:p>
          <a:p>
            <a:r>
              <a:rPr lang="ru-RU" sz="2400" b="1" dirty="0" smtClean="0">
                <a:effectLst/>
                <a:latin typeface="Times New Roman" panose="02020603050405020304" pitchFamily="18" charset="0"/>
              </a:rPr>
              <a:t>Склеим шапочку.</a:t>
            </a:r>
          </a:p>
          <a:p>
            <a:r>
              <a:rPr lang="ru-RU" sz="2400" b="1" kern="0" dirty="0">
                <a:solidFill>
                  <a:prstClr val="black"/>
                </a:solidFill>
                <a:latin typeface="Times New Roman" pitchFamily="18" charset="0"/>
                <a:ea typeface="Calibri" panose="020F0502020204030204" pitchFamily="34" charset="0"/>
              </a:rPr>
              <a:t>Склеим треугольники от одной стороны к другой,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74279"/>
            <a:ext cx="1812887" cy="24143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73212" y="4406081"/>
            <a:ext cx="2429558" cy="18242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04323" y="4419271"/>
            <a:ext cx="2438688" cy="183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465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09600"/>
            <a:ext cx="5697680" cy="132080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Изготовление шапочки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rgbClr val="EAEAEA"/>
                </a:solidFill>
              </a:rPr>
              <a:t/>
            </a:r>
            <a:br>
              <a:rPr lang="ru-RU" sz="2800" dirty="0">
                <a:solidFill>
                  <a:srgbClr val="EAEAEA"/>
                </a:solidFill>
              </a:rPr>
            </a:br>
            <a:r>
              <a:rPr lang="ru-RU" sz="2800" b="0" dirty="0">
                <a:solidFill>
                  <a:srgbClr val="FFFFFF"/>
                </a:solidFill>
              </a:rPr>
              <a:t>Изготовление шапочки</a:t>
            </a:r>
            <a:br>
              <a:rPr lang="ru-RU" sz="2800" b="0" dirty="0">
                <a:solidFill>
                  <a:srgbClr val="FFFFFF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700809"/>
            <a:ext cx="6347714" cy="3024336"/>
          </a:xfrm>
        </p:spPr>
        <p:txBody>
          <a:bodyPr/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Вырезаем ушки, диаметром 8 х 8 см.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середине ушка делаем разметку 3 см.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склеиваем разметку.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21676"/>
          <a:stretch/>
        </p:blipFill>
        <p:spPr>
          <a:xfrm>
            <a:off x="2738671" y="3753036"/>
            <a:ext cx="1977345" cy="2063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18855"/>
          <a:stretch/>
        </p:blipFill>
        <p:spPr>
          <a:xfrm>
            <a:off x="5165072" y="3753036"/>
            <a:ext cx="1941926" cy="209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2696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54A021">
                    <a:lumMod val="75000"/>
                  </a:srgbClr>
                </a:solidFill>
              </a:rPr>
              <a:t>Основная часть:</a:t>
            </a:r>
            <a:br>
              <a:rPr lang="ru-RU" sz="2500" b="1" dirty="0">
                <a:solidFill>
                  <a:srgbClr val="54A021">
                    <a:lumMod val="75000"/>
                  </a:srgbClr>
                </a:solidFill>
              </a:rPr>
            </a:br>
            <a:r>
              <a:rPr lang="ru-RU" sz="2500" dirty="0">
                <a:solidFill>
                  <a:srgbClr val="54A021">
                    <a:lumMod val="75000"/>
                  </a:srgbClr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930401"/>
            <a:ext cx="6347714" cy="1498600"/>
          </a:xfrm>
        </p:spPr>
        <p:txBody>
          <a:bodyPr/>
          <a:lstStyle/>
          <a:p>
            <a:pPr lvl="0">
              <a:buClr>
                <a:srgbClr val="90C226"/>
              </a:buClr>
            </a:pPr>
            <a:r>
              <a:rPr lang="ru-RU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шапочке определяем место для ушек, делаем разметку.</a:t>
            </a:r>
          </a:p>
          <a:p>
            <a:pPr lvl="0">
              <a:buClr>
                <a:srgbClr val="90C226"/>
              </a:buClr>
            </a:pPr>
            <a:r>
              <a:rPr lang="ru-RU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ушки к шапочке.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9" r="4599" b="29814"/>
          <a:stretch/>
        </p:blipFill>
        <p:spPr>
          <a:xfrm>
            <a:off x="4203958" y="3573016"/>
            <a:ext cx="2312258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9154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54A021">
                    <a:lumMod val="75000"/>
                  </a:srgbClr>
                </a:solidFill>
              </a:rPr>
              <a:t>Основная часть:</a:t>
            </a:r>
            <a:br>
              <a:rPr lang="ru-RU" sz="2500" b="1" dirty="0">
                <a:solidFill>
                  <a:srgbClr val="54A021">
                    <a:lumMod val="75000"/>
                  </a:srgbClr>
                </a:solidFill>
              </a:rPr>
            </a:br>
            <a:r>
              <a:rPr lang="ru-RU" sz="2500" dirty="0">
                <a:solidFill>
                  <a:srgbClr val="54A021">
                    <a:lumMod val="75000"/>
                  </a:srgbClr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18763"/>
            <a:ext cx="6491730" cy="1738230"/>
          </a:xfrm>
        </p:spPr>
        <p:txBody>
          <a:bodyPr/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изготовления носа, от </a:t>
            </a: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листа поролона отрежем ¼ круга радиусом 16 см.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Промажем торцы прямого угла клеем и соединим их между собой в </a:t>
            </a:r>
            <a:r>
              <a:rPr lang="ru-RU" sz="24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конус </a:t>
            </a:r>
            <a:r>
              <a:rPr lang="ru-RU" sz="2400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носик.</a:t>
            </a:r>
            <a:endParaRPr lang="ru-RU" sz="2400" b="1" kern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14321"/>
          <a:stretch/>
        </p:blipFill>
        <p:spPr>
          <a:xfrm>
            <a:off x="2837961" y="3803652"/>
            <a:ext cx="1890987" cy="21602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572" b="10803"/>
          <a:stretch/>
        </p:blipFill>
        <p:spPr>
          <a:xfrm>
            <a:off x="5148064" y="3803652"/>
            <a:ext cx="1944216" cy="214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37992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54A021">
                    <a:lumMod val="75000"/>
                  </a:srgbClr>
                </a:solidFill>
              </a:rPr>
              <a:t>Основная часть:</a:t>
            </a:r>
            <a:br>
              <a:rPr lang="ru-RU" sz="2500" b="1" dirty="0">
                <a:solidFill>
                  <a:srgbClr val="54A021">
                    <a:lumMod val="75000"/>
                  </a:srgbClr>
                </a:solidFill>
              </a:rPr>
            </a:br>
            <a:r>
              <a:rPr lang="ru-RU" sz="2500" dirty="0">
                <a:solidFill>
                  <a:srgbClr val="54A021">
                    <a:lumMod val="75000"/>
                  </a:srgbClr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44823"/>
            <a:ext cx="6480721" cy="2880321"/>
          </a:xfrm>
        </p:spPr>
        <p:txBody>
          <a:bodyPr/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чтобы сформировать кончик носа, необходимо конец конуса свернуть на 4 см. внутрь и зафиксировать клеем.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3600345"/>
            <a:ext cx="1872208" cy="224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02444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54A021">
                    <a:lumMod val="75000"/>
                  </a:srgbClr>
                </a:solidFill>
              </a:rPr>
              <a:t>Основная часть:</a:t>
            </a:r>
            <a:br>
              <a:rPr lang="ru-RU" sz="2500" b="1" dirty="0">
                <a:solidFill>
                  <a:srgbClr val="54A021">
                    <a:lumMod val="75000"/>
                  </a:srgbClr>
                </a:solidFill>
              </a:rPr>
            </a:br>
            <a:r>
              <a:rPr lang="ru-RU" sz="2500" dirty="0">
                <a:solidFill>
                  <a:srgbClr val="54A021">
                    <a:lumMod val="75000"/>
                  </a:srgbClr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3"/>
            <a:ext cx="6705793" cy="3096344"/>
          </a:xfrm>
        </p:spPr>
        <p:txBody>
          <a:bodyPr>
            <a:normAutofit lnSpcReduction="10000"/>
          </a:bodyPr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конус превратился в мышиный нос, сформируем переносицу.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Отступим от основания конуса 5см., </a:t>
            </a:r>
            <a:r>
              <a:rPr lang="ru-RU" sz="2400" b="1" kern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проклеем</a:t>
            </a: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внутри и прижмём до полного высыхания клея.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Отметим ручкой вытачку длиной 1,5 см.</a:t>
            </a:r>
          </a:p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Нанесём клей на выточку и склеим выточку, чтобы нос стал «курносым».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4554775"/>
            <a:ext cx="2036240" cy="209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038471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500" b="1" dirty="0">
                <a:solidFill>
                  <a:srgbClr val="54A021">
                    <a:lumMod val="75000"/>
                  </a:srgbClr>
                </a:solidFill>
              </a:rPr>
              <a:t>Основная часть:</a:t>
            </a:r>
            <a:br>
              <a:rPr lang="ru-RU" sz="2500" b="1" dirty="0">
                <a:solidFill>
                  <a:srgbClr val="54A021">
                    <a:lumMod val="75000"/>
                  </a:srgbClr>
                </a:solidFill>
              </a:rPr>
            </a:br>
            <a:r>
              <a:rPr lang="ru-RU" sz="2500" dirty="0">
                <a:solidFill>
                  <a:srgbClr val="54A021">
                    <a:lumMod val="75000"/>
                  </a:srgbClr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15346"/>
            <a:ext cx="6705792" cy="1340418"/>
          </a:xfrm>
        </p:spPr>
        <p:txBody>
          <a:bodyPr/>
          <a:lstStyle/>
          <a:p>
            <a:pPr lvl="0" defTabSz="9144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0000"/>
              <a:buFont typeface="Wingdings" pitchFamily="2" charset="2"/>
              <a:buChar char="n"/>
            </a:pPr>
            <a:r>
              <a:rPr lang="ru-RU" sz="24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Вырезаем </a:t>
            </a: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400" b="1" kern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поролона </a:t>
            </a:r>
            <a:r>
              <a:rPr lang="ru-RU" sz="2400" b="1" kern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нижнюю губу и приклеим к шапочке под носом.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3429000"/>
            <a:ext cx="2366603" cy="251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203089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09600"/>
            <a:ext cx="5841696" cy="132080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Изготовление шапочки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rgbClr val="EAEAEA"/>
                </a:solidFill>
              </a:rPr>
              <a:t/>
            </a:r>
            <a:br>
              <a:rPr lang="ru-RU" sz="2800" dirty="0">
                <a:solidFill>
                  <a:srgbClr val="EAEAEA"/>
                </a:solidFill>
              </a:rPr>
            </a:br>
            <a:r>
              <a:rPr lang="ru-RU" sz="2800" b="0" dirty="0">
                <a:solidFill>
                  <a:srgbClr val="FFFFFF"/>
                </a:solidFill>
              </a:rPr>
              <a:t>Изготовление шапочки</a:t>
            </a:r>
            <a:br>
              <a:rPr lang="ru-RU" sz="2800" b="0" dirty="0">
                <a:solidFill>
                  <a:srgbClr val="FFFFFF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628800"/>
            <a:ext cx="5906617" cy="280831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формирования бровей, необходимо вырезать из поролона 2 вытянутых полукруга  диаметром 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6 - 8 см. одинаковой формы.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расстоянии около 5 см.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 щеки наклеить на шапочку</a:t>
            </a:r>
            <a:r>
              <a:rPr lang="ru-RU" sz="2400" b="1" dirty="0" smtClean="0"/>
              <a:t>.</a:t>
            </a:r>
          </a:p>
          <a:p>
            <a:endParaRPr lang="ru-RU" sz="2400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4" t="6975" r="7314"/>
          <a:stretch/>
        </p:blipFill>
        <p:spPr>
          <a:xfrm rot="16200000">
            <a:off x="2197271" y="4427915"/>
            <a:ext cx="2017008" cy="20354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4923"/>
          <a:stretch/>
        </p:blipFill>
        <p:spPr>
          <a:xfrm>
            <a:off x="4691629" y="4437111"/>
            <a:ext cx="2045135" cy="201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972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68592"/>
            <a:ext cx="6057720" cy="132080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Основная часть: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Окрашивание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0" dirty="0">
                <a:solidFill>
                  <a:srgbClr val="FFFFFF"/>
                </a:solidFill>
              </a:rPr>
              <a:t>Изготовление шапочки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700809"/>
            <a:ext cx="6347714" cy="3312368"/>
          </a:xfrm>
        </p:spPr>
        <p:txBody>
          <a:bodyPr/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 полного высыхания клея на шапочке (через сутки), подготавливаем маску к окрашиванию.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1,5 литра воды растворяем баночку серой гуаши, либо  баночку белой и добавляем немного чёрной (исходя из желаемого цвета).</a:t>
            </a:r>
          </a:p>
          <a:p>
            <a:endParaRPr lang="ru-RU" sz="2400" dirty="0"/>
          </a:p>
          <a:p>
            <a:pPr marL="0" indent="0">
              <a:buNone/>
            </a:pPr>
            <a:endParaRPr lang="ru-RU" sz="2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0" b="20476"/>
          <a:stretch/>
        </p:blipFill>
        <p:spPr>
          <a:xfrm>
            <a:off x="4782151" y="4365104"/>
            <a:ext cx="2175162" cy="215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463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09600"/>
            <a:ext cx="5697680" cy="10192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часть: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Окрашивание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отовлен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628801"/>
            <a:ext cx="6347714" cy="4104456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подготовленный раствор опускаем маску на 5-10 минут (в зависимости от желаемого цвета).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Затем, промываем в проточной воде и тщательно отжимаем. Процедуру окрашивания необходимо делать в перчатках.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просушивания ставим маску вдали от нагревательных приборов.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Просушиваем 2 суток.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06"/>
          <a:stretch/>
        </p:blipFill>
        <p:spPr>
          <a:xfrm>
            <a:off x="5292080" y="4653136"/>
            <a:ext cx="2088232" cy="211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89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13208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Заключительная часть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556791"/>
            <a:ext cx="6347714" cy="1728193"/>
          </a:xfrm>
        </p:spPr>
        <p:txBody>
          <a:bodyPr/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полного просушивания, на маску необходимо приклеить глазки, кончик носа, волосики, которые можно купить в магазине или изготовить самим.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311515"/>
            <a:ext cx="2160240" cy="223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50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12165</TotalTime>
  <Words>614</Words>
  <Application>Microsoft Office PowerPoint</Application>
  <PresentationFormat>Экран (4:3)</PresentationFormat>
  <Paragraphs>81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Times New Roman</vt:lpstr>
      <vt:lpstr>Trebuchet MS</vt:lpstr>
      <vt:lpstr>Wingdings</vt:lpstr>
      <vt:lpstr>Wingdings 3</vt:lpstr>
      <vt:lpstr>Грань</vt:lpstr>
      <vt:lpstr>Муниципальное бюджетное образовательное учреждение дополнительного образования города Новосибирска «Дом детского творчества «Кировский»</vt:lpstr>
      <vt:lpstr>Презентация PowerPoint</vt:lpstr>
      <vt:lpstr>Презентация PowerPoint</vt:lpstr>
      <vt:lpstr>Презентация PowerPoint</vt:lpstr>
      <vt:lpstr>Технология изготовления маски из поролона «Мышь»</vt:lpstr>
      <vt:lpstr>Техника безопасности:</vt:lpstr>
      <vt:lpstr>Основная часть: Изготовление шапочки  Изготовление шапочки  </vt:lpstr>
      <vt:lpstr>Основная часть: Изготовление шапочки  Изготовление шапочки </vt:lpstr>
      <vt:lpstr>Основная часть: Изготовление шапочки  Изготовление шапочки </vt:lpstr>
      <vt:lpstr>Основная часть: Изготовление шапочки    Изготовление шапочки </vt:lpstr>
      <vt:lpstr>Основная часть: Изготовление шапочки</vt:lpstr>
      <vt:lpstr>Основная часть: Изготовление шапочки</vt:lpstr>
      <vt:lpstr>Основная часть: Изготовление шапочки</vt:lpstr>
      <vt:lpstr>Основная часть: Изготовление шапочки</vt:lpstr>
      <vt:lpstr>Основная часть: Изготовление шапочки</vt:lpstr>
      <vt:lpstr>Основная часть: Изготовление шапочки   Изготовление шапочки </vt:lpstr>
      <vt:lpstr>Основная часть: Окрашивание Изготовление шапочки</vt:lpstr>
      <vt:lpstr>Основная часть: Окрашивание отовлен</vt:lpstr>
      <vt:lpstr>Заключительная часть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Комплексное портфолио  педагога дополнительного образования МБОУ ДОД ДДТ Карасукского района Новосибирской области Маланинной Ларисы Николаевны  за 2009-2014 уч.гг.</dc:title>
  <dc:creator>Windows</dc:creator>
  <cp:lastModifiedBy>compX</cp:lastModifiedBy>
  <cp:revision>872</cp:revision>
  <cp:lastPrinted>2014-08-15T07:01:29Z</cp:lastPrinted>
  <dcterms:created xsi:type="dcterms:W3CDTF">2014-07-02T06:53:37Z</dcterms:created>
  <dcterms:modified xsi:type="dcterms:W3CDTF">2025-12-06T14:32:45Z</dcterms:modified>
</cp:coreProperties>
</file>