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99" r:id="rId2"/>
    <p:sldId id="256" r:id="rId3"/>
    <p:sldId id="263" r:id="rId4"/>
    <p:sldId id="291" r:id="rId5"/>
    <p:sldId id="268" r:id="rId6"/>
    <p:sldId id="293" r:id="rId7"/>
    <p:sldId id="294" r:id="rId8"/>
    <p:sldId id="261" r:id="rId9"/>
    <p:sldId id="265" r:id="rId10"/>
    <p:sldId id="292" r:id="rId11"/>
    <p:sldId id="285" r:id="rId12"/>
    <p:sldId id="295" r:id="rId13"/>
    <p:sldId id="296" r:id="rId14"/>
    <p:sldId id="297" r:id="rId15"/>
    <p:sldId id="298" r:id="rId16"/>
    <p:sldId id="277" r:id="rId17"/>
    <p:sldId id="278" r:id="rId18"/>
    <p:sldId id="290" r:id="rId19"/>
    <p:sldId id="260" r:id="rId2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0000FF"/>
    <a:srgbClr val="FF0000"/>
    <a:srgbClr val="6699FF"/>
    <a:srgbClr val="00FF00"/>
    <a:srgbClr val="FF0066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75" autoAdjust="0"/>
    <p:restoredTop sz="89326" autoAdjust="0"/>
  </p:normalViewPr>
  <p:slideViewPr>
    <p:cSldViewPr>
      <p:cViewPr>
        <p:scale>
          <a:sx n="57" d="100"/>
          <a:sy n="57" d="100"/>
        </p:scale>
        <p:origin x="-2220" y="-8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5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DA2FBC0F-E948-4E01-BC77-CA8783DFA5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767838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228C0BA-EEEC-4764-AFFD-FDB777533EC8}" type="slidenum">
              <a:rPr lang="ru-RU" smtClean="0"/>
              <a:pPr/>
              <a:t>3</a:t>
            </a:fld>
            <a:endParaRPr lang="ru-RU" smtClean="0"/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A1FA36D-A06B-4711-BCC5-479AAC3627F8}" type="slidenum">
              <a:rPr lang="ru-RU" smtClean="0"/>
              <a:pPr/>
              <a:t>8</a:t>
            </a:fld>
            <a:endParaRPr lang="ru-RU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0952D3-D1AB-4D28-8175-F2FCF68C10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1544A0-840F-46CF-B266-B23A5C6F152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6492E6-81BB-4650-B231-FED046DEDC9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5B9CE6-7D45-423D-83A4-200E4C8B30B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D89937-1E8A-4E06-866E-F6E5AE32C3B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386CAA-8BF2-4DF5-BB85-4A2EAE8109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801825-D4AA-4F76-B62A-755A876C8F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D57E3E-F2A7-4FF0-AB17-1897782A7E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A25737-658B-4EF3-9BAB-F29A31A6AC2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0D46E3-3FC4-4996-8D50-A55138D697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EFED2A-6604-4505-84DE-53D62C942D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3000">
              <a:srgbClr val="5E9EFF">
                <a:alpha val="68000"/>
              </a:srgb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A93CB6C8-0BCF-4B97-B88E-C932DEA4A7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 thruBlk="1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800" dirty="0" smtClean="0"/>
              <a:t>.</a:t>
            </a:r>
            <a:endParaRPr lang="ru-RU" sz="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sz="800" dirty="0" smtClean="0"/>
              <a:t>.</a:t>
            </a:r>
            <a:endParaRPr lang="ru-RU" sz="800" dirty="0"/>
          </a:p>
        </p:txBody>
      </p:sp>
      <p:pic>
        <p:nvPicPr>
          <p:cNvPr id="4" name="Picture 4" descr="r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043608" y="5301208"/>
            <a:ext cx="723749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Россия-Родина моя! 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 thruBlk="1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пейзаж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0" name="Text Box 10"/>
          <p:cNvSpPr txBox="1">
            <a:spLocks noChangeArrowheads="1"/>
          </p:cNvSpPr>
          <p:nvPr/>
        </p:nvSpPr>
        <p:spPr bwMode="auto">
          <a:xfrm>
            <a:off x="971600" y="186606"/>
            <a:ext cx="7777163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72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blipFill>
                  <a:blip r:embed="rId3"/>
                  <a:tile tx="0" ty="0" sx="100000" sy="100000" flip="none" algn="tl"/>
                </a:blip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Impact" pitchFamily="34" charset="0"/>
              </a:rPr>
              <a:t>Наша </a:t>
            </a:r>
            <a:r>
              <a:rPr lang="ru-RU" sz="72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blipFill>
                  <a:blip r:embed="rId3"/>
                  <a:tile tx="0" ty="0" sx="100000" sy="100000" flip="none" algn="tl"/>
                </a:blip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Impact" pitchFamily="34" charset="0"/>
              </a:rPr>
              <a:t>Родина </a:t>
            </a:r>
            <a:r>
              <a:rPr lang="ru-RU" sz="72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blipFill>
                  <a:blip r:embed="rId3"/>
                  <a:tile tx="0" ty="0" sx="100000" sy="100000" flip="none" algn="tl"/>
                </a:blip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Impact" pitchFamily="34" charset="0"/>
              </a:rPr>
              <a:t>– </a:t>
            </a:r>
          </a:p>
          <a:p>
            <a:pPr algn="ctr"/>
            <a:r>
              <a:rPr lang="ru-RU" sz="72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blipFill>
                  <a:blip r:embed="rId3"/>
                  <a:tile tx="0" ty="0" sx="100000" sy="100000" flip="none" algn="tl"/>
                </a:blip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Impact" pitchFamily="34" charset="0"/>
              </a:rPr>
              <a:t>Россия</a:t>
            </a:r>
            <a:endParaRPr lang="ru-RU" sz="72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blipFill>
                <a:blip r:embed="rId3"/>
                <a:tile tx="0" ty="0" sx="100000" sy="100000" flip="none" algn="tl"/>
              </a:blip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Impact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57200" y="3284984"/>
            <a:ext cx="8229600" cy="3096344"/>
          </a:xfrm>
        </p:spPr>
        <p:txBody>
          <a:bodyPr/>
          <a:lstStyle/>
          <a:p>
            <a:pPr marL="0" indent="0">
              <a:buNone/>
            </a:pPr>
            <a:r>
              <a:rPr lang="ru-RU" dirty="0">
                <a:solidFill>
                  <a:schemeClr val="accent1">
                    <a:lumMod val="85000"/>
                  </a:schemeClr>
                </a:solidFill>
              </a:rPr>
              <a:t>За ясные зори, умытые росами, </a:t>
            </a:r>
            <a:br>
              <a:rPr lang="ru-RU" dirty="0">
                <a:solidFill>
                  <a:schemeClr val="accent1">
                    <a:lumMod val="85000"/>
                  </a:schemeClr>
                </a:solidFill>
              </a:rPr>
            </a:br>
            <a:r>
              <a:rPr lang="ru-RU" dirty="0">
                <a:solidFill>
                  <a:schemeClr val="accent1">
                    <a:lumMod val="85000"/>
                  </a:schemeClr>
                </a:solidFill>
              </a:rPr>
              <a:t>За русское поле с колосьями рослыми. </a:t>
            </a:r>
            <a:br>
              <a:rPr lang="ru-RU" dirty="0">
                <a:solidFill>
                  <a:schemeClr val="accent1">
                    <a:lumMod val="85000"/>
                  </a:schemeClr>
                </a:solidFill>
              </a:rPr>
            </a:br>
            <a:r>
              <a:rPr lang="ru-RU" dirty="0">
                <a:solidFill>
                  <a:schemeClr val="accent1">
                    <a:lumMod val="85000"/>
                  </a:schemeClr>
                </a:solidFill>
              </a:rPr>
              <a:t>За реки разливные в пламени синем </a:t>
            </a:r>
            <a:br>
              <a:rPr lang="ru-RU" dirty="0">
                <a:solidFill>
                  <a:schemeClr val="accent1">
                    <a:lumMod val="85000"/>
                  </a:schemeClr>
                </a:solidFill>
              </a:rPr>
            </a:br>
            <a:r>
              <a:rPr lang="ru-RU" dirty="0">
                <a:solidFill>
                  <a:schemeClr val="accent1">
                    <a:lumMod val="85000"/>
                  </a:schemeClr>
                </a:solidFill>
              </a:rPr>
              <a:t>Тебя по-славянски назвали Россия. </a:t>
            </a:r>
            <a:br>
              <a:rPr lang="ru-RU" dirty="0">
                <a:solidFill>
                  <a:schemeClr val="accent1">
                    <a:lumMod val="85000"/>
                  </a:schemeClr>
                </a:solidFill>
              </a:rPr>
            </a:br>
            <a:r>
              <a:rPr lang="ru-RU" dirty="0">
                <a:solidFill>
                  <a:schemeClr val="accent1">
                    <a:lumMod val="85000"/>
                  </a:schemeClr>
                </a:solidFill>
              </a:rPr>
              <a:t>С. </a:t>
            </a:r>
            <a:r>
              <a:rPr lang="ru-RU" dirty="0" err="1">
                <a:solidFill>
                  <a:schemeClr val="accent1">
                    <a:lumMod val="85000"/>
                  </a:schemeClr>
                </a:solidFill>
              </a:rPr>
              <a:t>Комратова</a:t>
            </a:r>
            <a:r>
              <a:rPr lang="ru-RU" dirty="0">
                <a:solidFill>
                  <a:schemeClr val="accent1">
                    <a:lumMod val="85000"/>
                  </a:schemeClr>
                </a:solidFill>
              </a:rPr>
              <a:t> 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 descr="0_57786_6cc24f37_XL"/>
          <p:cNvPicPr>
            <a:picLocks noChangeAspect="1" noChangeArrowheads="1"/>
          </p:cNvPicPr>
          <p:nvPr/>
        </p:nvPicPr>
        <p:blipFill>
          <a:blip r:embed="rId3" cstate="print">
            <a:lum bright="-30000"/>
          </a:blip>
          <a:srcRect/>
          <a:stretch>
            <a:fillRect/>
          </a:stretch>
        </p:blipFill>
        <p:spPr bwMode="auto">
          <a:xfrm>
            <a:off x="144016" y="2492896"/>
            <a:ext cx="8892480" cy="417452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075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chemeClr val="accent4"/>
                </a:solidFill>
                <a:latin typeface="Times New Roman" pitchFamily="18" charset="0"/>
                <a:cs typeface="Times New Roman" pitchFamily="18" charset="0"/>
              </a:rPr>
              <a:t>Россия - это огромная </a:t>
            </a:r>
            <a:r>
              <a:rPr lang="ru-RU" sz="3600" b="1" dirty="0" smtClean="0">
                <a:solidFill>
                  <a:schemeClr val="accent4"/>
                </a:solidFill>
                <a:latin typeface="Times New Roman" pitchFamily="18" charset="0"/>
                <a:cs typeface="Times New Roman" pitchFamily="18" charset="0"/>
              </a:rPr>
              <a:t>страна!</a:t>
            </a:r>
            <a:endParaRPr lang="ru-RU" sz="3600" b="1" dirty="0">
              <a:solidFill>
                <a:schemeClr val="accent4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600" b="1" dirty="0">
                <a:solidFill>
                  <a:schemeClr val="accent4"/>
                </a:solidFill>
                <a:latin typeface="Times New Roman" pitchFamily="18" charset="0"/>
                <a:cs typeface="Times New Roman" pitchFamily="18" charset="0"/>
              </a:rPr>
              <a:t> Одна из самых больших в </a:t>
            </a:r>
            <a:r>
              <a:rPr lang="ru-RU" sz="3600" b="1" dirty="0" smtClean="0">
                <a:solidFill>
                  <a:schemeClr val="accent4"/>
                </a:solidFill>
                <a:latin typeface="Times New Roman" pitchFamily="18" charset="0"/>
                <a:cs typeface="Times New Roman" pitchFamily="18" charset="0"/>
              </a:rPr>
              <a:t>мире.</a:t>
            </a:r>
            <a:endParaRPr lang="ru-RU" sz="3600" b="1" dirty="0">
              <a:solidFill>
                <a:schemeClr val="accent4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6" name="Text Box 7"/>
          <p:cNvSpPr txBox="1">
            <a:spLocks noChangeArrowheads="1"/>
          </p:cNvSpPr>
          <p:nvPr/>
        </p:nvSpPr>
        <p:spPr bwMode="auto">
          <a:xfrm>
            <a:off x="0" y="1125538"/>
            <a:ext cx="9144000" cy="16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30000"/>
              </a:spcBef>
            </a:pPr>
            <a:r>
              <a:rPr lang="ru-RU" sz="2000" dirty="0">
                <a:solidFill>
                  <a:srgbClr val="0000FF"/>
                </a:solidFill>
              </a:rPr>
              <a:t>Когда на одном конце нашей страны люди ложатся спать, на другом начинается утро. На одном конце нашей страны может идти снег, а на другом – припекать солнышко. Чтобы добраться с одного конца на другой на поезде надо ехать 7 дней – неделю, а на самолете лететь почти </a:t>
            </a:r>
            <a:r>
              <a:rPr lang="ru-RU" sz="2000" dirty="0" smtClean="0">
                <a:solidFill>
                  <a:srgbClr val="0000FF"/>
                </a:solidFill>
              </a:rPr>
              <a:t>сутки.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525963"/>
          </a:xfrm>
        </p:spPr>
        <p:txBody>
          <a:bodyPr/>
          <a:lstStyle/>
          <a:p>
            <a:pPr algn="ctr">
              <a:buNone/>
            </a:pPr>
            <a:r>
              <a:rPr lang="ru-RU" sz="6000" b="1" dirty="0" smtClean="0">
                <a:solidFill>
                  <a:srgbClr val="0033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Государственные символы России:</a:t>
            </a:r>
            <a:endParaRPr lang="ru-RU" sz="60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552" y="0"/>
            <a:ext cx="8244408" cy="3240360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ru-RU" b="1" dirty="0" smtClean="0">
                <a:solidFill>
                  <a:srgbClr val="99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Государственный флаг России:</a:t>
            </a:r>
          </a:p>
          <a:p>
            <a:pPr algn="ctr">
              <a:buFont typeface="Arial" charset="0"/>
              <a:buNone/>
            </a:pPr>
            <a:r>
              <a:rPr lang="ru-RU" sz="2000" b="1" dirty="0" smtClean="0">
                <a:solidFill>
                  <a:srgbClr val="003399"/>
                </a:solidFill>
                <a:latin typeface="Times New Roman" pitchFamily="18" charset="0"/>
              </a:rPr>
              <a:t>это знак свободы, независимости </a:t>
            </a:r>
          </a:p>
          <a:p>
            <a:pPr algn="ctr">
              <a:buFont typeface="Arial" charset="0"/>
              <a:buNone/>
            </a:pPr>
            <a:r>
              <a:rPr lang="ru-RU" sz="2000" b="1" dirty="0" smtClean="0">
                <a:solidFill>
                  <a:srgbClr val="003399"/>
                </a:solidFill>
                <a:latin typeface="Times New Roman" pitchFamily="18" charset="0"/>
              </a:rPr>
              <a:t>и самостоятельности государства. </a:t>
            </a:r>
          </a:p>
          <a:p>
            <a:pPr algn="ctr">
              <a:buFont typeface="Arial" charset="0"/>
              <a:buNone/>
            </a:pPr>
            <a:r>
              <a:rPr lang="ru-RU" sz="2000" b="1" dirty="0" smtClean="0">
                <a:solidFill>
                  <a:srgbClr val="003399"/>
                </a:solidFill>
                <a:latin typeface="Times New Roman" pitchFamily="18" charset="0"/>
              </a:rPr>
              <a:t>На государственном флаге нашей Родины </a:t>
            </a:r>
          </a:p>
          <a:p>
            <a:pPr algn="ctr">
              <a:buFont typeface="Arial" charset="0"/>
              <a:buNone/>
            </a:pPr>
            <a:r>
              <a:rPr lang="ru-RU" sz="2000" b="1" dirty="0" smtClean="0">
                <a:solidFill>
                  <a:srgbClr val="003399"/>
                </a:solidFill>
                <a:latin typeface="Times New Roman" pitchFamily="18" charset="0"/>
              </a:rPr>
              <a:t> три цветные полосы,</a:t>
            </a:r>
          </a:p>
          <a:p>
            <a:pPr algn="ctr">
              <a:buFont typeface="Arial" charset="0"/>
              <a:buNone/>
            </a:pPr>
            <a:r>
              <a:rPr lang="ru-RU" sz="2000" b="1" dirty="0" smtClean="0">
                <a:solidFill>
                  <a:srgbClr val="003399"/>
                </a:solidFill>
                <a:latin typeface="Times New Roman" pitchFamily="18" charset="0"/>
              </a:rPr>
              <a:t> одинаковые по размеру</a:t>
            </a:r>
          </a:p>
          <a:p>
            <a:pPr algn="ctr">
              <a:buFont typeface="Arial" charset="0"/>
              <a:buNone/>
            </a:pP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</a:rPr>
              <a:t>Белый цвет</a:t>
            </a:r>
            <a:r>
              <a:rPr lang="ru-RU" sz="2400" b="1" dirty="0" smtClean="0">
                <a:solidFill>
                  <a:srgbClr val="003399"/>
                </a:solidFill>
                <a:latin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003399"/>
                </a:solidFill>
                <a:latin typeface="Times New Roman" pitchFamily="18" charset="0"/>
              </a:rPr>
              <a:t>– означающий мир и чистоту совести.</a:t>
            </a:r>
          </a:p>
          <a:p>
            <a:pPr algn="ctr">
              <a:buFont typeface="Arial" charset="0"/>
              <a:buNone/>
            </a:pPr>
            <a:r>
              <a:rPr lang="ru-RU" sz="2400" b="1" dirty="0" smtClean="0">
                <a:solidFill>
                  <a:schemeClr val="hlink"/>
                </a:solidFill>
                <a:latin typeface="Times New Roman" pitchFamily="18" charset="0"/>
              </a:rPr>
              <a:t>Синий цвет</a:t>
            </a:r>
            <a:r>
              <a:rPr lang="ru-RU" sz="2400" b="1" dirty="0" smtClean="0">
                <a:solidFill>
                  <a:srgbClr val="003399"/>
                </a:solidFill>
                <a:latin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003399"/>
                </a:solidFill>
                <a:latin typeface="Times New Roman" pitchFamily="18" charset="0"/>
              </a:rPr>
              <a:t>– означает небо, верность и правду.</a:t>
            </a:r>
          </a:p>
          <a:p>
            <a:pPr algn="ctr">
              <a:buFont typeface="Arial" charset="0"/>
              <a:buNone/>
            </a:pPr>
            <a:r>
              <a:rPr lang="ru-RU" sz="2400" b="1" dirty="0" smtClean="0">
                <a:solidFill>
                  <a:srgbClr val="D60093"/>
                </a:solidFill>
                <a:latin typeface="Times New Roman" pitchFamily="18" charset="0"/>
              </a:rPr>
              <a:t>Красный цвет</a:t>
            </a:r>
            <a:r>
              <a:rPr lang="ru-RU" sz="2400" b="1" dirty="0" smtClean="0">
                <a:solidFill>
                  <a:srgbClr val="003399"/>
                </a:solidFill>
                <a:latin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003399"/>
                </a:solidFill>
                <a:latin typeface="Times New Roman" pitchFamily="18" charset="0"/>
              </a:rPr>
              <a:t>– означает отвагу, мужество и героизм</a:t>
            </a:r>
          </a:p>
          <a:p>
            <a:pPr algn="ctr" eaLnBrk="1" hangingPunct="1">
              <a:spcBef>
                <a:spcPts val="0"/>
              </a:spcBef>
              <a:buFontTx/>
              <a:buNone/>
            </a:pPr>
            <a:endParaRPr lang="ru-RU" sz="48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5" descr="flag_r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3645024"/>
            <a:ext cx="4320604" cy="2979738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99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Государственный герб России</a:t>
            </a:r>
            <a:r>
              <a:rPr lang="ru-RU" sz="6000" b="1" dirty="0" smtClean="0">
                <a:solidFill>
                  <a:srgbClr val="99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000" b="1" dirty="0" smtClean="0">
                <a:solidFill>
                  <a:srgbClr val="99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932040" y="1600200"/>
            <a:ext cx="3754760" cy="4525963"/>
          </a:xfrm>
        </p:spPr>
        <p:txBody>
          <a:bodyPr/>
          <a:lstStyle/>
          <a:p>
            <a:pPr>
              <a:buNone/>
            </a:pPr>
            <a:r>
              <a:rPr lang="ru-RU" sz="2400" b="1" dirty="0" smtClean="0">
                <a:solidFill>
                  <a:srgbClr val="003399"/>
                </a:solidFill>
              </a:rPr>
              <a:t>Смысл двуглавого орла на русском гербе очень символичен: сам орёл – символизирует русское государство, одна голова – символ верховной власти, другая – символ  духовной, власти церкви.</a:t>
            </a:r>
            <a:r>
              <a:rPr lang="ru-RU" sz="2400" dirty="0" smtClean="0"/>
              <a:t> </a:t>
            </a:r>
          </a:p>
          <a:p>
            <a:endParaRPr lang="ru-RU" dirty="0"/>
          </a:p>
        </p:txBody>
      </p:sp>
      <p:pic>
        <p:nvPicPr>
          <p:cNvPr id="4" name="Picture 7" descr="i-4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1052513"/>
            <a:ext cx="4608513" cy="5613400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800" dirty="0" smtClean="0"/>
              <a:t>.</a:t>
            </a:r>
            <a:endParaRPr lang="ru-RU" sz="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800" dirty="0" smtClean="0"/>
              <a:t>.</a:t>
            </a:r>
            <a:endParaRPr lang="ru-RU" sz="800" dirty="0"/>
          </a:p>
        </p:txBody>
      </p:sp>
      <p:pic>
        <p:nvPicPr>
          <p:cNvPr id="4" name="Picture 5" descr="_-9cc4ac627069acd8d8a0d99fbf3f436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1" name="Picture 5" descr="Картинка 36 из 213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Text Box 5"/>
          <p:cNvSpPr txBox="1">
            <a:spLocks noChangeArrowheads="1"/>
          </p:cNvSpPr>
          <p:nvPr/>
        </p:nvSpPr>
        <p:spPr bwMode="auto">
          <a:xfrm>
            <a:off x="971600" y="548680"/>
            <a:ext cx="69850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400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Москва – столица России</a:t>
            </a:r>
          </a:p>
        </p:txBody>
      </p:sp>
      <p:sp>
        <p:nvSpPr>
          <p:cNvPr id="7172" name="Text Box 6"/>
          <p:cNvSpPr txBox="1">
            <a:spLocks noChangeArrowheads="1"/>
          </p:cNvSpPr>
          <p:nvPr/>
        </p:nvSpPr>
        <p:spPr bwMode="auto">
          <a:xfrm>
            <a:off x="1331640" y="1196752"/>
            <a:ext cx="5113337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dirty="0">
                <a:solidFill>
                  <a:schemeClr val="accent4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Москва – это 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Красная площадь</a:t>
            </a:r>
            <a:r>
              <a:rPr lang="ru-RU" sz="2400" b="1" dirty="0">
                <a:solidFill>
                  <a:schemeClr val="accent4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ctr"/>
            <a:r>
              <a:rPr lang="ru-RU" sz="2400" b="1" dirty="0">
                <a:solidFill>
                  <a:schemeClr val="accent4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Москва – это башни Кремля,</a:t>
            </a:r>
          </a:p>
          <a:p>
            <a:pPr algn="ctr"/>
            <a:r>
              <a:rPr lang="ru-RU" sz="2400" b="1" dirty="0">
                <a:solidFill>
                  <a:schemeClr val="accent4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Москва – это сердце России,</a:t>
            </a:r>
          </a:p>
          <a:p>
            <a:pPr algn="ctr"/>
            <a:r>
              <a:rPr lang="ru-RU" sz="2400" b="1" dirty="0">
                <a:solidFill>
                  <a:schemeClr val="accent4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Которое любит </a:t>
            </a:r>
            <a:r>
              <a:rPr lang="ru-RU" sz="24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тебя.</a:t>
            </a:r>
            <a:endParaRPr lang="ru-RU" sz="2400" b="1" dirty="0">
              <a:solidFill>
                <a:schemeClr val="accent4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0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40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Президент России В.В.Путин</a:t>
            </a:r>
          </a:p>
        </p:txBody>
      </p:sp>
      <p:pic>
        <p:nvPicPr>
          <p:cNvPr id="9219" name="Picture 7" descr="putin00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1412776"/>
            <a:ext cx="4105275" cy="50403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Природа России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2332037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ru-RU" sz="3600" b="1" dirty="0" smtClean="0">
                <a:solidFill>
                  <a:srgbClr val="0033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Природа России очень разнообразна:</a:t>
            </a:r>
          </a:p>
          <a:p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8460665"/>
      </p:ext>
    </p:extLst>
  </p:cSld>
  <p:clrMapOvr>
    <a:masterClrMapping/>
  </p:clrMapOvr>
  <p:transition>
    <p:fade thruBlk="1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2" descr="fields1128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908720"/>
            <a:ext cx="8424862" cy="556895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619672" y="188640"/>
            <a:ext cx="636353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Бескрайние просторы России</a:t>
            </a:r>
            <a:endParaRPr lang="ru-RU" sz="3600" b="1" dirty="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962051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2915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052736"/>
            <a:ext cx="8569325" cy="5256213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3491880" y="260648"/>
            <a:ext cx="440287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sz="44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Уральские горы</a:t>
            </a:r>
            <a:endParaRPr lang="ru-RU" sz="44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 thruBlk="1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3" descr="image_4f27022598d97.jpg"/>
          <p:cNvPicPr>
            <a:picLocks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>
          <a:xfrm>
            <a:off x="395536" y="1124744"/>
            <a:ext cx="8424862" cy="5184775"/>
          </a:xfrm>
          <a:prstGeom prst="rect">
            <a:avLst/>
          </a:prstGeom>
          <a:noFill/>
          <a:ln/>
        </p:spPr>
      </p:pic>
      <p:sp>
        <p:nvSpPr>
          <p:cNvPr id="3" name="Прямоугольник 2"/>
          <p:cNvSpPr/>
          <p:nvPr/>
        </p:nvSpPr>
        <p:spPr>
          <a:xfrm>
            <a:off x="1907704" y="188640"/>
            <a:ext cx="607332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Льды крайнего Севера</a:t>
            </a:r>
            <a:endParaRPr lang="ru-RU" sz="44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 thruBlk="1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%D0%B1%D0%B0%D0%B9%D0%BA%D0%B0%D0%BB-(2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196752"/>
            <a:ext cx="8642350" cy="5334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483768" y="188640"/>
            <a:ext cx="477771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ru-RU" sz="54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Озеро Байкал </a:t>
            </a:r>
            <a:endParaRPr lang="ru-RU" sz="54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 thruBlk="1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ACpTwwzCH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052736"/>
            <a:ext cx="8496300" cy="5472112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123728" y="0"/>
            <a:ext cx="548143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54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Северное сияние</a:t>
            </a:r>
            <a:endParaRPr lang="ru-RU" sz="5400" dirty="0">
              <a:solidFill>
                <a:srgbClr val="000099"/>
              </a:solidFill>
            </a:endParaRPr>
          </a:p>
        </p:txBody>
      </p:sp>
    </p:spTree>
  </p:cSld>
  <p:clrMapOvr>
    <a:masterClrMapping/>
  </p:clrMapOvr>
  <p:transition>
    <p:fade thruBlk="1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dlyakot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196752"/>
            <a:ext cx="8424863" cy="532765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187624" y="260648"/>
            <a:ext cx="653704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54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Ключевский вулкан</a:t>
            </a:r>
            <a:endParaRPr lang="ru-RU" sz="54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2079104"/>
          </a:xfrm>
        </p:spPr>
        <p:txBody>
          <a:bodyPr/>
          <a:lstStyle/>
          <a:p>
            <a:r>
              <a:rPr lang="ru-RU" sz="32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Россия – это </a:t>
            </a:r>
            <a:r>
              <a:rPr lang="ru-RU" sz="32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многонациональная </a:t>
            </a:r>
            <a:r>
              <a:rPr lang="ru-RU" sz="3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страна! </a:t>
            </a:r>
            <a:r>
              <a:rPr 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ней </a:t>
            </a:r>
            <a:r>
              <a:rPr 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проживают такие национальности- русские</a:t>
            </a:r>
            <a:r>
              <a:rPr 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татары, </a:t>
            </a:r>
            <a:r>
              <a:rPr 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армяне, башкиры, чуваши, чеченцы, якуты </a:t>
            </a:r>
            <a:r>
              <a:rPr 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и  др. </a:t>
            </a:r>
            <a:r>
              <a:rPr 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национальности.</a:t>
            </a: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60" t="28470" r="25895" b="9567"/>
          <a:stretch>
            <a:fillRect/>
          </a:stretch>
        </p:blipFill>
        <p:spPr>
          <a:xfrm>
            <a:off x="1403648" y="1700808"/>
            <a:ext cx="6408712" cy="46952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05550246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692696"/>
            <a:ext cx="8229600" cy="4525963"/>
          </a:xfrm>
        </p:spPr>
        <p:txBody>
          <a:bodyPr/>
          <a:lstStyle/>
          <a:p>
            <a:pPr algn="ctr">
              <a:buNone/>
            </a:pPr>
            <a:r>
              <a:rPr lang="ru-RU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Очень много слов на свете, </a:t>
            </a:r>
          </a:p>
          <a:p>
            <a:pPr algn="ctr">
              <a:buNone/>
            </a:pPr>
            <a:r>
              <a:rPr lang="ru-RU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Как снежинок  у зимы,</a:t>
            </a:r>
          </a:p>
          <a:p>
            <a:pPr algn="ctr">
              <a:buNone/>
            </a:pPr>
            <a:r>
              <a:rPr lang="ru-RU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Но возьмем, к примеру, эти :</a:t>
            </a:r>
          </a:p>
          <a:p>
            <a:pPr algn="ctr">
              <a:buNone/>
            </a:pPr>
            <a:r>
              <a:rPr lang="ru-RU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Слово «Я» и слово «Мы».</a:t>
            </a:r>
          </a:p>
          <a:p>
            <a:pPr algn="ctr">
              <a:buNone/>
            </a:pPr>
            <a:r>
              <a:rPr lang="ru-RU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«Я» на свете одиноко,                        </a:t>
            </a:r>
          </a:p>
          <a:p>
            <a:pPr algn="ctr">
              <a:buNone/>
            </a:pPr>
            <a:r>
              <a:rPr lang="ru-RU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 «Я» не очень много прока.</a:t>
            </a:r>
          </a:p>
          <a:p>
            <a:pPr algn="ctr">
              <a:buNone/>
            </a:pPr>
            <a:r>
              <a:rPr lang="ru-RU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Одному или одной трудно справиться с бедой.</a:t>
            </a:r>
          </a:p>
          <a:p>
            <a:pPr algn="ctr">
              <a:buNone/>
            </a:pPr>
            <a:r>
              <a:rPr lang="ru-RU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Слово «Мы» сильней, чем «Я».</a:t>
            </a:r>
          </a:p>
          <a:p>
            <a:pPr algn="ctr">
              <a:buNone/>
            </a:pPr>
            <a:r>
              <a:rPr lang="ru-RU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 Семья, и мы – Друзья!</a:t>
            </a:r>
          </a:p>
          <a:p>
            <a:pPr algn="ctr">
              <a:buNone/>
            </a:pPr>
            <a:r>
              <a:rPr lang="ru-RU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Мы – Народ, и мы – Едины,</a:t>
            </a:r>
          </a:p>
          <a:p>
            <a:pPr algn="ctr">
              <a:buNone/>
            </a:pPr>
            <a:r>
              <a:rPr lang="ru-RU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Вместе мы непобедимы !!! </a:t>
            </a:r>
          </a:p>
          <a:p>
            <a:pPr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r">
              <a:buNone/>
            </a:pPr>
            <a:r>
              <a:rPr lang="ru-RU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( В. Орлов)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4"/>
          <p:cNvSpPr txBox="1">
            <a:spLocks noChangeArrowheads="1"/>
          </p:cNvSpPr>
          <p:nvPr/>
        </p:nvSpPr>
        <p:spPr bwMode="auto">
          <a:xfrm>
            <a:off x="0" y="2276872"/>
            <a:ext cx="91440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6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Спасибо за внимание!!!</a:t>
            </a:r>
            <a:endParaRPr lang="ru-RU" sz="6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4">
      <a:dk1>
        <a:srgbClr val="000000"/>
      </a:dk1>
      <a:lt1>
        <a:srgbClr val="DEF6F1"/>
      </a:lt1>
      <a:dk2>
        <a:srgbClr val="000000"/>
      </a:dk2>
      <a:lt2>
        <a:srgbClr val="969696"/>
      </a:lt2>
      <a:accent1>
        <a:srgbClr val="FFFFFF"/>
      </a:accent1>
      <a:accent2>
        <a:srgbClr val="8DC6FF"/>
      </a:accent2>
      <a:accent3>
        <a:srgbClr val="ECFAF7"/>
      </a:accent3>
      <a:accent4>
        <a:srgbClr val="000000"/>
      </a:accent4>
      <a:accent5>
        <a:srgbClr val="FFFFFF"/>
      </a:accent5>
      <a:accent6>
        <a:srgbClr val="7FB3E7"/>
      </a:accent6>
      <a:hlink>
        <a:srgbClr val="0066CC"/>
      </a:hlink>
      <a:folHlink>
        <a:srgbClr val="00A8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775</TotalTime>
  <Words>331</Words>
  <Application>Microsoft Office PowerPoint</Application>
  <PresentationFormat>Экран (4:3)</PresentationFormat>
  <Paragraphs>54</Paragraphs>
  <Slides>19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Оформление по умолчанию</vt:lpstr>
      <vt:lpstr>.</vt:lpstr>
      <vt:lpstr>Презентация PowerPoint</vt:lpstr>
      <vt:lpstr>Презентация PowerPoint</vt:lpstr>
      <vt:lpstr>Презентация PowerPoint</vt:lpstr>
      <vt:lpstr>Презентация PowerPoint</vt:lpstr>
      <vt:lpstr>Государственный герб России </vt:lpstr>
      <vt:lpstr>.</vt:lpstr>
      <vt:lpstr>Презентация PowerPoint</vt:lpstr>
      <vt:lpstr>Президент России В.В.Путин</vt:lpstr>
      <vt:lpstr>Природа России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Россия – это многонациональная страна!   В ней проживают такие национальности- русские, татары, армяне, башкиры, чуваши, чеченцы, якуты и  др. национальности. </vt:lpstr>
      <vt:lpstr>Презентация PowerPoint</vt:lpstr>
      <vt:lpstr>Презентация PowerPoint</vt:lpstr>
    </vt:vector>
  </TitlesOfParts>
  <Company>MoBIL GROUP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Andrey</dc:creator>
  <cp:lastModifiedBy>Пользователь Windows</cp:lastModifiedBy>
  <cp:revision>46</cp:revision>
  <dcterms:created xsi:type="dcterms:W3CDTF">2013-02-05T20:37:06Z</dcterms:created>
  <dcterms:modified xsi:type="dcterms:W3CDTF">2023-11-02T03:42:45Z</dcterms:modified>
</cp:coreProperties>
</file>