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72" r:id="rId1"/>
  </p:sldMasterIdLst>
  <p:sldIdLst>
    <p:sldId id="256" r:id="rId2"/>
    <p:sldId id="257" r:id="rId3"/>
    <p:sldId id="258" r:id="rId4"/>
    <p:sldId id="259" r:id="rId5"/>
    <p:sldId id="262" r:id="rId6"/>
    <p:sldId id="263" r:id="rId7"/>
    <p:sldId id="264" r:id="rId8"/>
    <p:sldId id="265" r:id="rId9"/>
    <p:sldId id="266" r:id="rId10"/>
    <p:sldId id="261" r:id="rId11"/>
    <p:sldId id="267" r:id="rId12"/>
  </p:sldIdLst>
  <p:sldSz cx="9144000" cy="6858000" type="screen4x3"/>
  <p:notesSz cx="6797675" cy="992505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67" d="100"/>
          <a:sy n="67" d="100"/>
        </p:scale>
        <p:origin x="88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36346" y="1788454"/>
            <a:ext cx="6270922" cy="2098226"/>
          </a:xfrm>
        </p:spPr>
        <p:txBody>
          <a:bodyPr anchor="b">
            <a:noAutofit/>
          </a:bodyPr>
          <a:lstStyle>
            <a:lvl1pPr algn="ctr">
              <a:defRPr sz="6000" cap="all" baseline="0"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009930" y="3956280"/>
            <a:ext cx="5123755" cy="1086237"/>
          </a:xfrm>
        </p:spPr>
        <p:txBody>
          <a:bodyPr>
            <a:normAutofit/>
          </a:bodyPr>
          <a:lstStyle>
            <a:lvl1pPr marL="0" indent="0"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1800">
                <a:solidFill>
                  <a:schemeClr val="bg2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64644" y="6453386"/>
            <a:ext cx="1205958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smtClean="0"/>
              <a:pPr/>
              <a:t>3/17/2022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938041" y="6453386"/>
            <a:ext cx="5267533" cy="404614"/>
          </a:xfrm>
        </p:spPr>
        <p:txBody>
          <a:bodyPr/>
          <a:lstStyle>
            <a:lvl1pPr algn="ctr">
              <a:defRPr baseline="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373012" y="6453386"/>
            <a:ext cx="1197219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smtClean="0"/>
              <a:pPr/>
              <a:t>‹#›</a:t>
            </a:fld>
            <a:endParaRPr lang="en-US" dirty="0"/>
          </a:p>
        </p:txBody>
      </p:sp>
      <p:grpSp>
        <p:nvGrpSpPr>
          <p:cNvPr id="8" name="Group 7"/>
          <p:cNvGrpSpPr/>
          <p:nvPr/>
        </p:nvGrpSpPr>
        <p:grpSpPr>
          <a:xfrm>
            <a:off x="564643" y="744469"/>
            <a:ext cx="8005589" cy="5349671"/>
            <a:chOff x="564643" y="744469"/>
            <a:chExt cx="8005589" cy="5349671"/>
          </a:xfrm>
        </p:grpSpPr>
        <p:sp>
          <p:nvSpPr>
            <p:cNvPr id="11" name="Freeform 6"/>
            <p:cNvSpPr/>
            <p:nvPr/>
          </p:nvSpPr>
          <p:spPr bwMode="auto">
            <a:xfrm>
              <a:off x="6113972" y="1685652"/>
              <a:ext cx="2456260" cy="4408488"/>
            </a:xfrm>
            <a:custGeom>
              <a:avLst/>
              <a:gdLst/>
              <a:ahLst/>
              <a:cxnLst/>
              <a:rect l="l" t="t" r="r" b="b"/>
              <a:pathLst>
                <a:path w="10000" h="10000">
                  <a:moveTo>
                    <a:pt x="8761" y="0"/>
                  </a:moveTo>
                  <a:lnTo>
                    <a:pt x="10000" y="0"/>
                  </a:lnTo>
                  <a:lnTo>
                    <a:pt x="10000" y="10000"/>
                  </a:lnTo>
                  <a:lnTo>
                    <a:pt x="0" y="10000"/>
                  </a:lnTo>
                  <a:lnTo>
                    <a:pt x="0" y="9357"/>
                  </a:lnTo>
                  <a:lnTo>
                    <a:pt x="8761" y="9357"/>
                  </a:lnTo>
                  <a:lnTo>
                    <a:pt x="8761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4" name="Freeform 6"/>
            <p:cNvSpPr/>
            <p:nvPr/>
          </p:nvSpPr>
          <p:spPr bwMode="auto">
            <a:xfrm flipH="1" flipV="1">
              <a:off x="564643" y="744469"/>
              <a:ext cx="2456505" cy="4408488"/>
            </a:xfrm>
            <a:custGeom>
              <a:avLst/>
              <a:gdLst/>
              <a:ahLst/>
              <a:cxnLst/>
              <a:rect l="l" t="t" r="r" b="b"/>
              <a:pathLst>
                <a:path w="10001" h="10000">
                  <a:moveTo>
                    <a:pt x="8762" y="0"/>
                  </a:moveTo>
                  <a:lnTo>
                    <a:pt x="10001" y="0"/>
                  </a:lnTo>
                  <a:lnTo>
                    <a:pt x="10001" y="10000"/>
                  </a:lnTo>
                  <a:lnTo>
                    <a:pt x="1" y="10000"/>
                  </a:lnTo>
                  <a:cubicBezTo>
                    <a:pt x="-2" y="9766"/>
                    <a:pt x="4" y="9586"/>
                    <a:pt x="1" y="9352"/>
                  </a:cubicBezTo>
                  <a:lnTo>
                    <a:pt x="8762" y="9346"/>
                  </a:lnTo>
                  <a:lnTo>
                    <a:pt x="8762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  <p:extLst>
      <p:ext uri="{BB962C8B-B14F-4D97-AF65-F5344CB8AC3E}">
        <p14:creationId xmlns:p14="http://schemas.microsoft.com/office/powerpoint/2010/main" val="37332881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smtClean="0"/>
              <a:t>3/17/2022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271254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3769" y="1301361"/>
            <a:ext cx="7209728" cy="2852737"/>
          </a:xfrm>
        </p:spPr>
        <p:txBody>
          <a:bodyPr anchor="b">
            <a:normAutofit/>
          </a:bodyPr>
          <a:lstStyle>
            <a:lvl1pPr algn="r">
              <a:defRPr sz="6000" cap="all" baseline="0">
                <a:solidFill>
                  <a:schemeClr val="accent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73769" y="4216328"/>
            <a:ext cx="7209728" cy="1143324"/>
          </a:xfrm>
        </p:spPr>
        <p:txBody>
          <a:bodyPr/>
          <a:lstStyle>
            <a:lvl1pPr marL="0" indent="0" algn="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1800">
                <a:solidFill>
                  <a:schemeClr val="tx2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54181" y="6453386"/>
            <a:ext cx="1216807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smtClean="0"/>
              <a:pPr/>
              <a:t>3/17/2022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938234" y="6453386"/>
            <a:ext cx="5267533" cy="404614"/>
          </a:xfrm>
        </p:spPr>
        <p:txBody>
          <a:bodyPr/>
          <a:lstStyle>
            <a:lvl1pPr algn="ctr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373012" y="6453386"/>
            <a:ext cx="1197219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6113972" y="1685652"/>
            <a:ext cx="2456260" cy="4408488"/>
          </a:xfrm>
          <a:custGeom>
            <a:avLst/>
            <a:gdLst/>
            <a:ahLst/>
            <a:cxnLst/>
            <a:rect l="0" t="0" r="r" b="b"/>
            <a:pathLst>
              <a:path w="4125" h="5554">
                <a:moveTo>
                  <a:pt x="3614" y="0"/>
                </a:moveTo>
                <a:lnTo>
                  <a:pt x="4125" y="0"/>
                </a:lnTo>
                <a:lnTo>
                  <a:pt x="4125" y="5554"/>
                </a:lnTo>
                <a:lnTo>
                  <a:pt x="0" y="5554"/>
                </a:lnTo>
                <a:lnTo>
                  <a:pt x="0" y="5074"/>
                </a:lnTo>
                <a:lnTo>
                  <a:pt x="3614" y="5074"/>
                </a:lnTo>
                <a:lnTo>
                  <a:pt x="3614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8" name="Freeform 7" title="Crop Mark"/>
          <p:cNvSpPr/>
          <p:nvPr/>
        </p:nvSpPr>
        <p:spPr bwMode="auto">
          <a:xfrm>
            <a:off x="6113972" y="1685652"/>
            <a:ext cx="2456260" cy="4408488"/>
          </a:xfrm>
          <a:custGeom>
            <a:avLst/>
            <a:gdLst/>
            <a:ahLst/>
            <a:cxnLst/>
            <a:rect l="0" t="0" r="r" b="b"/>
            <a:pathLst>
              <a:path w="4125" h="5554">
                <a:moveTo>
                  <a:pt x="3614" y="0"/>
                </a:moveTo>
                <a:lnTo>
                  <a:pt x="4125" y="0"/>
                </a:lnTo>
                <a:lnTo>
                  <a:pt x="4125" y="5554"/>
                </a:lnTo>
                <a:lnTo>
                  <a:pt x="0" y="5554"/>
                </a:lnTo>
                <a:lnTo>
                  <a:pt x="0" y="5074"/>
                </a:lnTo>
                <a:lnTo>
                  <a:pt x="3614" y="5074"/>
                </a:lnTo>
                <a:lnTo>
                  <a:pt x="3614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</p:sp>
    </p:spTree>
    <p:extLst>
      <p:ext uri="{BB962C8B-B14F-4D97-AF65-F5344CB8AC3E}">
        <p14:creationId xmlns:p14="http://schemas.microsoft.com/office/powerpoint/2010/main" val="69019044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8700" y="2286000"/>
            <a:ext cx="3335840" cy="3581401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94052" y="2286000"/>
            <a:ext cx="3335840" cy="3581401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smtClean="0"/>
              <a:t>3/17/2022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82026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8700" y="685800"/>
            <a:ext cx="7200900" cy="14859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8700" y="2340230"/>
            <a:ext cx="3335840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2400" b="0" baseline="0">
                <a:solidFill>
                  <a:schemeClr val="tx2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28700" y="3305208"/>
            <a:ext cx="3335839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93760" y="2349754"/>
            <a:ext cx="3335840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2400" b="0" baseline="0">
                <a:solidFill>
                  <a:schemeClr val="tx2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93760" y="3305208"/>
            <a:ext cx="3335840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smtClean="0"/>
              <a:t>3/17/2022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23835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smtClean="0"/>
              <a:t>3/17/2022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069479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smtClean="0"/>
              <a:t>3/17/2022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519870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397764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2925" y="685800"/>
            <a:ext cx="2891790" cy="2157884"/>
          </a:xfrm>
        </p:spPr>
        <p:txBody>
          <a:bodyPr anchor="t">
            <a:noAutofit/>
          </a:bodyPr>
          <a:lstStyle>
            <a:lvl1pPr>
              <a:lnSpc>
                <a:spcPct val="84000"/>
              </a:lnSpc>
              <a:defRPr sz="4400" baseline="0"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92015" y="685801"/>
            <a:ext cx="3909060" cy="5175250"/>
          </a:xfrm>
        </p:spPr>
        <p:txBody>
          <a:bodyPr/>
          <a:lstStyle>
            <a:lvl1pPr>
              <a:defRPr sz="1500"/>
            </a:lvl1pPr>
            <a:lvl2pPr>
              <a:defRPr sz="1500"/>
            </a:lvl2pPr>
            <a:lvl3pPr>
              <a:defRPr sz="1350"/>
            </a:lvl3pPr>
            <a:lvl4pPr>
              <a:defRPr sz="135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42925" y="2856344"/>
            <a:ext cx="2891790" cy="3011056"/>
          </a:xfrm>
        </p:spPr>
        <p:txBody>
          <a:bodyPr>
            <a:normAutofit/>
          </a:bodyPr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42925" y="6453386"/>
            <a:ext cx="903429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smtClean="0"/>
              <a:pPr/>
              <a:t>3/17/2022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654459" y="6453386"/>
            <a:ext cx="1780256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412355" y="6453386"/>
            <a:ext cx="1197219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3977640" y="376"/>
            <a:ext cx="17145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 title="Divider Bar"/>
          <p:cNvSpPr/>
          <p:nvPr/>
        </p:nvSpPr>
        <p:spPr>
          <a:xfrm>
            <a:off x="3977640" y="376"/>
            <a:ext cx="17145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5445623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397764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2925" y="685800"/>
            <a:ext cx="2891790" cy="2157884"/>
          </a:xfrm>
        </p:spPr>
        <p:txBody>
          <a:bodyPr anchor="t">
            <a:normAutofit/>
          </a:bodyPr>
          <a:lstStyle>
            <a:lvl1pPr>
              <a:lnSpc>
                <a:spcPct val="84000"/>
              </a:lnSpc>
              <a:defRPr sz="4400" baseline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149090" y="1"/>
            <a:ext cx="4994910" cy="6857999"/>
          </a:xfrm>
        </p:spPr>
        <p:txBody>
          <a:bodyPr anchor="t">
            <a:normAutofit/>
          </a:bodyPr>
          <a:lstStyle>
            <a:lvl1pPr marL="0" indent="0">
              <a:buNone/>
              <a:defRPr sz="1500"/>
            </a:lvl1pPr>
            <a:lvl2pPr marL="342900" indent="0">
              <a:buNone/>
              <a:defRPr sz="1500"/>
            </a:lvl2pPr>
            <a:lvl3pPr marL="685800" indent="0">
              <a:buNone/>
              <a:defRPr sz="15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42925" y="2855968"/>
            <a:ext cx="2891790" cy="3011432"/>
          </a:xfrm>
        </p:spPr>
        <p:txBody>
          <a:bodyPr>
            <a:normAutofit/>
          </a:bodyPr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42925" y="6453386"/>
            <a:ext cx="903429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smtClean="0"/>
              <a:pPr/>
              <a:t>3/17/2022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654459" y="6453386"/>
            <a:ext cx="1780256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412355" y="6453386"/>
            <a:ext cx="1197219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3977640" y="376"/>
            <a:ext cx="17145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 title="Divider Bar"/>
          <p:cNvSpPr/>
          <p:nvPr/>
        </p:nvSpPr>
        <p:spPr>
          <a:xfrm>
            <a:off x="3977640" y="376"/>
            <a:ext cx="17145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421092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8700" y="2295526"/>
            <a:ext cx="7200900" cy="357187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smtClean="0"/>
              <a:t>3/17/2022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289673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80797" y="624156"/>
            <a:ext cx="1490950" cy="5243244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8700" y="624156"/>
            <a:ext cx="5724525" cy="5243244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smtClean="0"/>
              <a:t>3/17/2022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921627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28700" y="685800"/>
            <a:ext cx="7200900" cy="14859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8700" y="2286000"/>
            <a:ext cx="7200900" cy="3581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42987" y="6453386"/>
            <a:ext cx="903429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aseline="0"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smtClean="0"/>
              <a:pPr/>
              <a:t>3/17/2022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170173" y="6453386"/>
            <a:ext cx="4710623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aseline="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104552" y="6453386"/>
            <a:ext cx="1197219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aseline="0"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358571" y="376"/>
            <a:ext cx="17145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 title="Side bar"/>
          <p:cNvSpPr/>
          <p:nvPr/>
        </p:nvSpPr>
        <p:spPr>
          <a:xfrm>
            <a:off x="358571" y="376"/>
            <a:ext cx="17145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0292070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0" hangingPunct="1">
        <a:lnSpc>
          <a:spcPct val="89000"/>
        </a:lnSpc>
        <a:spcBef>
          <a:spcPct val="0"/>
        </a:spcBef>
        <a:buNone/>
        <a:defRPr sz="4400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84048" indent="-384048" algn="l" defTabSz="685800" rtl="0" eaLnBrk="1" latinLnBrk="0" hangingPunct="1">
        <a:lnSpc>
          <a:spcPct val="94000"/>
        </a:lnSpc>
        <a:spcBef>
          <a:spcPts val="1000"/>
        </a:spcBef>
        <a:spcAft>
          <a:spcPts val="200"/>
        </a:spcAft>
        <a:buFont typeface="Franklin Gothic Book" panose="020B0503020102020204" pitchFamily="34" charset="0"/>
        <a:buChar char="■"/>
        <a:defRPr sz="2000" kern="1200" baseline="0">
          <a:solidFill>
            <a:schemeClr val="tx2"/>
          </a:solidFill>
          <a:latin typeface="+mn-lt"/>
          <a:ea typeface="+mn-ea"/>
          <a:cs typeface="+mn-cs"/>
        </a:defRPr>
      </a:lvl1pPr>
      <a:lvl2pPr marL="914400" indent="-384048" algn="l" defTabSz="6858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2000" i="1" kern="1200" baseline="0">
          <a:solidFill>
            <a:schemeClr val="tx2"/>
          </a:solidFill>
          <a:latin typeface="+mn-lt"/>
          <a:ea typeface="+mn-ea"/>
          <a:cs typeface="+mn-cs"/>
        </a:defRPr>
      </a:lvl2pPr>
      <a:lvl3pPr marL="1371600" indent="-384048" algn="l" defTabSz="6858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3pPr>
      <a:lvl4pPr marL="1828800" indent="-384048" algn="l" defTabSz="6858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800" i="1" kern="1200" baseline="0">
          <a:solidFill>
            <a:schemeClr val="tx2"/>
          </a:solidFill>
          <a:latin typeface="+mn-lt"/>
          <a:ea typeface="+mn-ea"/>
          <a:cs typeface="+mn-cs"/>
        </a:defRPr>
      </a:lvl4pPr>
      <a:lvl5pPr marL="2286000" indent="-384048" algn="l" defTabSz="6858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2743200" indent="-384048" algn="l" defTabSz="6858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600" i="1" kern="1200" baseline="0">
          <a:solidFill>
            <a:schemeClr val="tx2"/>
          </a:solidFill>
          <a:latin typeface="+mn-lt"/>
          <a:ea typeface="+mn-ea"/>
          <a:cs typeface="+mn-cs"/>
        </a:defRPr>
      </a:lvl6pPr>
      <a:lvl7pPr marL="3200400" indent="-384048" algn="l" defTabSz="6858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3657600" indent="-384048" algn="l" defTabSz="6858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400" i="1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4114800" indent="-384048" algn="l" defTabSz="6858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6912">
          <p15:clr>
            <a:srgbClr val="F26B43"/>
          </p15:clr>
        </p15:guide>
        <p15:guide id="2" pos="936">
          <p15:clr>
            <a:srgbClr val="F26B43"/>
          </p15:clr>
        </p15:guide>
        <p15:guide id="3" pos="864">
          <p15:clr>
            <a:srgbClr val="F26B43"/>
          </p15:clr>
        </p15:guide>
        <p15:guide id="11" orient="horz" pos="1368" userDrawn="1">
          <p15:clr>
            <a:srgbClr val="F26B43"/>
          </p15:clr>
        </p15:guide>
        <p15:guide id="12" orient="horz" pos="1440" userDrawn="1">
          <p15:clr>
            <a:srgbClr val="F26B43"/>
          </p15:clr>
        </p15:guide>
        <p15:guide id="13" orient="horz" pos="3696" userDrawn="1">
          <p15:clr>
            <a:srgbClr val="F26B43"/>
          </p15:clr>
        </p15:guide>
        <p15:guide id="14" orient="horz" pos="432" userDrawn="1">
          <p15:clr>
            <a:srgbClr val="F26B43"/>
          </p15:clr>
        </p15:guide>
        <p15:guide id="15" orient="horz" pos="1512" userDrawn="1">
          <p15:clr>
            <a:srgbClr val="F26B43"/>
          </p15:clr>
        </p15:guide>
        <p15:guide id="16" pos="5184" userDrawn="1">
          <p15:clr>
            <a:srgbClr val="F26B43"/>
          </p15:clr>
        </p15:guide>
        <p15:guide id="17" pos="702" userDrawn="1">
          <p15:clr>
            <a:srgbClr val="F26B43"/>
          </p15:clr>
        </p15:guide>
        <p15:guide id="18" pos="648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3BEB806-4206-426A-8319-1A69C1DD9C0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71600" y="2582084"/>
            <a:ext cx="6270922" cy="2098226"/>
          </a:xfrm>
        </p:spPr>
        <p:txBody>
          <a:bodyPr/>
          <a:lstStyle/>
          <a:p>
            <a:r>
              <a:rPr lang="ru-RU" sz="4400" b="1" i="1" dirty="0"/>
              <a:t>Роль наставника в системе воспитательной работы с воспитанником</a:t>
            </a:r>
            <a:endParaRPr lang="ru-RU" sz="4400" dirty="0"/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3969523" y="4680310"/>
            <a:ext cx="4052258" cy="1086237"/>
          </a:xfrm>
        </p:spPr>
        <p:txBody>
          <a:bodyPr/>
          <a:lstStyle/>
          <a:p>
            <a:r>
              <a:rPr lang="ru-RU" dirty="0" smtClean="0">
                <a:solidFill>
                  <a:schemeClr val="accent2">
                    <a:lumMod val="75000"/>
                  </a:schemeClr>
                </a:solidFill>
              </a:rPr>
              <a:t>Подготовила: </a:t>
            </a:r>
          </a:p>
          <a:p>
            <a:r>
              <a:rPr lang="ru-RU" dirty="0" smtClean="0">
                <a:solidFill>
                  <a:schemeClr val="accent2">
                    <a:lumMod val="75000"/>
                  </a:schemeClr>
                </a:solidFill>
              </a:rPr>
              <a:t>Социальный педагог</a:t>
            </a:r>
          </a:p>
          <a:p>
            <a:r>
              <a:rPr lang="ru-RU" dirty="0" smtClean="0">
                <a:solidFill>
                  <a:schemeClr val="accent2">
                    <a:lumMod val="75000"/>
                  </a:schemeClr>
                </a:solidFill>
              </a:rPr>
              <a:t>Тарасенко Татьяна Валерьевна</a:t>
            </a:r>
            <a:endParaRPr lang="ru-RU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171699" y="514350"/>
            <a:ext cx="6615113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b="1" dirty="0" smtClean="0">
                <a:ln/>
                <a:solidFill>
                  <a:schemeClr val="accent4"/>
                </a:solidFill>
              </a:rPr>
              <a:t>КГБУ «Центр содействия развитию </a:t>
            </a:r>
          </a:p>
          <a:p>
            <a:pPr algn="ctr"/>
            <a:r>
              <a:rPr lang="ru-RU" b="1" dirty="0" smtClean="0">
                <a:ln/>
                <a:solidFill>
                  <a:schemeClr val="accent4"/>
                </a:solidFill>
              </a:rPr>
              <a:t>семейных форм устройства «Эчган»</a:t>
            </a:r>
            <a:endParaRPr lang="ru-RU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5545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8ED1B9BF-55F8-4D4F-92C8-E26E18853D8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75349" y="703053"/>
            <a:ext cx="7200900" cy="5395822"/>
          </a:xfrm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ru-RU" sz="4100" dirty="0"/>
              <a:t>Анализ современной ситуации показывает, что воспитанники организаций для детей-сирот и детей, оставшихся без попечения родителей, как никакие другие категории детей, оказавшихся в трудной жизненной ситуации, склонны к отклоняющемуся поведению – это злоупотребление ПАВ, бродяжничество, хулиганство и другие девиации.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025633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4">
            <a:extLst>
              <a:ext uri="{FF2B5EF4-FFF2-40B4-BE49-F238E27FC236}">
                <a16:creationId xmlns:a16="http://schemas.microsoft.com/office/drawing/2014/main" id="{0A18AA9F-6C8E-4188-9D33-6CAA4DCDCFB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9871" y="1122871"/>
            <a:ext cx="4313962" cy="4744529"/>
          </a:xfrm>
        </p:spPr>
        <p:txBody>
          <a:bodyPr>
            <a:normAutofit/>
          </a:bodyPr>
          <a:lstStyle/>
          <a:p>
            <a:pPr marL="0" indent="0" algn="r">
              <a:buNone/>
            </a:pPr>
            <a:r>
              <a:rPr lang="ru-RU" sz="2400" dirty="0"/>
              <a:t>Наряду с устоявшимися формами профилактики, такими как: </a:t>
            </a:r>
            <a:endParaRPr lang="ru-RU" sz="2400" dirty="0" smtClean="0"/>
          </a:p>
          <a:p>
            <a:pPr marL="0" indent="0" algn="r">
              <a:buNone/>
            </a:pPr>
            <a:r>
              <a:rPr lang="ru-RU" sz="2400" dirty="0" smtClean="0"/>
              <a:t>беседы</a:t>
            </a:r>
            <a:r>
              <a:rPr lang="ru-RU" sz="2400" dirty="0"/>
              <a:t>, встречи, тренинги  личностного развития, занятия по </a:t>
            </a:r>
            <a:r>
              <a:rPr lang="ru-RU" sz="2400" dirty="0" smtClean="0"/>
              <a:t>интересам, </a:t>
            </a:r>
          </a:p>
          <a:p>
            <a:pPr marL="0" indent="0" algn="r">
              <a:buNone/>
            </a:pPr>
            <a:r>
              <a:rPr lang="ru-RU" sz="2400" dirty="0" smtClean="0"/>
              <a:t>можно </a:t>
            </a:r>
            <a:r>
              <a:rPr lang="ru-RU" sz="2400" dirty="0"/>
              <a:t>и обратиться к инновационным формам и средствам профилактической работы.</a:t>
            </a:r>
          </a:p>
        </p:txBody>
      </p:sp>
      <p:sp>
        <p:nvSpPr>
          <p:cNvPr id="6" name="Текст 5">
            <a:extLst>
              <a:ext uri="{FF2B5EF4-FFF2-40B4-BE49-F238E27FC236}">
                <a16:creationId xmlns:a16="http://schemas.microsoft.com/office/drawing/2014/main" id="{2E0C1EDD-C56E-49AD-8895-C1CA8C08E91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01385" y="685800"/>
            <a:ext cx="3580502" cy="4740215"/>
          </a:xfrm>
        </p:spPr>
        <p:txBody>
          <a:bodyPr>
            <a:noAutofit/>
          </a:bodyPr>
          <a:lstStyle/>
          <a:p>
            <a:r>
              <a:rPr lang="ru-RU" sz="2000" dirty="0"/>
              <a:t>К сожалению, многие организации для детей-сирот работают с кризисными ситуациями, когда ребенок уже устойчиво придерживается </a:t>
            </a:r>
            <a:r>
              <a:rPr lang="ru-RU" sz="2000" dirty="0" err="1"/>
              <a:t>девиантных</a:t>
            </a:r>
            <a:r>
              <a:rPr lang="ru-RU" sz="2000" dirty="0"/>
              <a:t> форм поведения, и требуется большая коррекционная работа для их преодоления, которая не всегда оказывается эффективной.</a:t>
            </a:r>
          </a:p>
          <a:p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9490749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>
            <a:extLst>
              <a:ext uri="{FF2B5EF4-FFF2-40B4-BE49-F238E27FC236}">
                <a16:creationId xmlns:a16="http://schemas.microsoft.com/office/drawing/2014/main" id="{6B4C5AC1-B48B-401D-A568-DF60E40E7D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913" y="1720730"/>
            <a:ext cx="7209728" cy="1359140"/>
          </a:xfrm>
        </p:spPr>
        <p:txBody>
          <a:bodyPr/>
          <a:lstStyle/>
          <a:p>
            <a:r>
              <a:rPr lang="ru-RU" dirty="0"/>
              <a:t>Наставничество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1600" y="3308503"/>
            <a:ext cx="3716752" cy="25588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560713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71267" y="560717"/>
            <a:ext cx="7970807" cy="477903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 smtClean="0"/>
              <a:t>Наставничество </a:t>
            </a:r>
            <a:r>
              <a:rPr lang="ru-RU" dirty="0"/>
              <a:t>– понятие не новое для педагогической практики, хотя и несколько забытое.  </a:t>
            </a: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В </a:t>
            </a:r>
            <a:r>
              <a:rPr lang="ru-RU" dirty="0"/>
              <a:t>последние годы наставничество становится все более популярным и востребованным в теории и практике развития и обучения персонала в бизнес-структурах. В то же время в отечественной психолого-педагогической науке и практике накоплен большой опыт взаимодействия воспитателей и воспитанников, обучающих и учеников</a:t>
            </a:r>
            <a:r>
              <a:rPr lang="ru-RU" dirty="0" smtClean="0"/>
              <a:t>.</a:t>
            </a:r>
          </a:p>
          <a:p>
            <a:endParaRPr lang="ru-RU" dirty="0"/>
          </a:p>
          <a:p>
            <a:pPr marL="0" indent="0">
              <a:buNone/>
            </a:pPr>
            <a:r>
              <a:rPr lang="ru-RU" dirty="0"/>
              <a:t>В толковых словарях русского языка понятие «наставник» определяется как «учитель, руководитель», однако наставничество гораздо более широкое понятие, подразумевающее не только профессиональную деятельность по обучению или руководству</a:t>
            </a:r>
          </a:p>
        </p:txBody>
      </p:sp>
    </p:spTree>
    <p:extLst>
      <p:ext uri="{BB962C8B-B14F-4D97-AF65-F5344CB8AC3E}">
        <p14:creationId xmlns:p14="http://schemas.microsoft.com/office/powerpoint/2010/main" val="19865891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24618" y="621103"/>
            <a:ext cx="8022566" cy="547777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800" dirty="0"/>
              <a:t>Наставниками можно назвать и ответственных родителей, строящих доверительные отношения с детьми, организующих совместную деятельность, в ходе которой происходит развитие и становление личности ребенка, и опытных руководителей или сотрудников различных учреждений, которые поддерживают новичка в период его адаптации к новой профессии, и спортивных тренеров, и театральных режиссеров, и наставников на рабочих местах. </a:t>
            </a:r>
          </a:p>
        </p:txBody>
      </p:sp>
    </p:spTree>
    <p:extLst>
      <p:ext uri="{BB962C8B-B14F-4D97-AF65-F5344CB8AC3E}">
        <p14:creationId xmlns:p14="http://schemas.microsoft.com/office/powerpoint/2010/main" val="163747069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382220" y="534838"/>
            <a:ext cx="4664798" cy="477145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dirty="0" smtClean="0"/>
              <a:t>Таким </a:t>
            </a:r>
            <a:r>
              <a:rPr lang="ru-RU" sz="2400" dirty="0"/>
              <a:t>образом, можно сказать, что наставничество - это поддержка и помощь, оказываемая подросткам с целью максимального развития их способностей, умений, направленная на развитие и улучшение личности, а также способствующая профессиональному самоопределению.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221673" y="266343"/>
            <a:ext cx="3726873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Самое важное, без чего не может быть наставничества – это доверительные отношения, возникающие в процессе общения. Наставник не дает оценку, не судит, но оказывает всестороннюю поддержку и является проводником на пути личностного роста воспитанника. Наставник помогает ребенку поверить в себя и развить уверенность в собственных силах, способствует созданию условий, при которых появляется возможность лучше узнать себя, осознать цели жизни и научиться брать на себя ответственность за их осуществление. </a:t>
            </a:r>
          </a:p>
        </p:txBody>
      </p:sp>
    </p:spTree>
    <p:extLst>
      <p:ext uri="{BB962C8B-B14F-4D97-AF65-F5344CB8AC3E}">
        <p14:creationId xmlns:p14="http://schemas.microsoft.com/office/powerpoint/2010/main" val="234270120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Каковы же задачи наставничества в организациях для детей-сирот?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416724" y="396815"/>
            <a:ext cx="4468483" cy="6349042"/>
          </a:xfrm>
        </p:spPr>
        <p:txBody>
          <a:bodyPr/>
          <a:lstStyle/>
          <a:p>
            <a:r>
              <a:rPr lang="ru-RU" i="1" dirty="0"/>
              <a:t>смягчение ситуации депривации воспитанников: </a:t>
            </a:r>
            <a:endParaRPr lang="ru-RU" i="1" dirty="0" smtClean="0"/>
          </a:p>
          <a:p>
            <a:r>
              <a:rPr lang="ru-RU" i="1" dirty="0" smtClean="0"/>
              <a:t>появление </a:t>
            </a:r>
            <a:r>
              <a:rPr lang="ru-RU" i="1" dirty="0"/>
              <a:t>мудрого друга, </a:t>
            </a:r>
            <a:r>
              <a:rPr lang="ru-RU" dirty="0"/>
              <a:t>который становится посредником между воспитанником и окружающим </a:t>
            </a:r>
            <a:r>
              <a:rPr lang="ru-RU" dirty="0" smtClean="0"/>
              <a:t>миром;</a:t>
            </a:r>
          </a:p>
          <a:p>
            <a:r>
              <a:rPr lang="ru-RU" dirty="0" smtClean="0"/>
              <a:t>способствует </a:t>
            </a:r>
            <a:r>
              <a:rPr lang="ru-RU" dirty="0"/>
              <a:t>восстановлению утраченных связей и гармонизации отношений;</a:t>
            </a:r>
          </a:p>
          <a:p>
            <a:pPr lvl="0"/>
            <a:r>
              <a:rPr lang="ru-RU" dirty="0"/>
              <a:t>выявление сильных сторон воспитанника и оказание поддержки в их развитии; </a:t>
            </a:r>
          </a:p>
          <a:p>
            <a:pPr lvl="0"/>
            <a:r>
              <a:rPr lang="ru-RU" dirty="0"/>
              <a:t>развитие умений и навыков, формирование ценностей, необходимых для успешной социализации; </a:t>
            </a:r>
          </a:p>
          <a:p>
            <a:r>
              <a:rPr lang="ru-RU" dirty="0"/>
              <a:t>развитие рефлексивной практики с целью обеспечения процесса самовоспитания.</a:t>
            </a:r>
          </a:p>
        </p:txBody>
      </p:sp>
    </p:spTree>
    <p:extLst>
      <p:ext uri="{BB962C8B-B14F-4D97-AF65-F5344CB8AC3E}">
        <p14:creationId xmlns:p14="http://schemas.microsoft.com/office/powerpoint/2010/main" val="126420490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4425" y="6927"/>
            <a:ext cx="7200900" cy="1485900"/>
          </a:xfrm>
        </p:spPr>
        <p:txBody>
          <a:bodyPr>
            <a:normAutofit/>
          </a:bodyPr>
          <a:lstStyle/>
          <a:p>
            <a:pPr algn="ctr"/>
            <a:r>
              <a:rPr lang="ru-RU" dirty="0"/>
              <a:t> </a:t>
            </a:r>
            <a:r>
              <a:rPr lang="ru-RU" sz="2700" dirty="0"/>
              <a:t>В зависимости от обстоятельств и задач наставничества можно говорить о разных его формах.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028700" y="1492827"/>
            <a:ext cx="3335840" cy="3581401"/>
          </a:xfrm>
        </p:spPr>
        <p:txBody>
          <a:bodyPr>
            <a:normAutofit fontScale="85000" lnSpcReduction="10000"/>
          </a:bodyPr>
          <a:lstStyle/>
          <a:p>
            <a:r>
              <a:rPr lang="ru-RU" dirty="0"/>
              <a:t>В процессе работы сложилось понятие </a:t>
            </a:r>
            <a:r>
              <a:rPr lang="ru-RU" b="1" i="1" dirty="0"/>
              <a:t>дружеское наставничество</a:t>
            </a:r>
            <a:r>
              <a:rPr lang="ru-RU" i="1" dirty="0"/>
              <a:t>, </a:t>
            </a:r>
            <a:r>
              <a:rPr lang="ru-RU" dirty="0"/>
              <a:t>когда близкий человек, друг, может дать дружеский совет по поводу того или иного обстоятельства. Эта форма наставничества подразумевает наличие молодого наставника, почти сверстника, например, студента-волонтера.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893760" y="1520536"/>
            <a:ext cx="3335840" cy="3581401"/>
          </a:xfrm>
        </p:spPr>
        <p:txBody>
          <a:bodyPr>
            <a:normAutofit fontScale="85000" lnSpcReduction="10000"/>
          </a:bodyPr>
          <a:lstStyle/>
          <a:p>
            <a:r>
              <a:rPr lang="ru-RU" b="1" i="1" dirty="0"/>
              <a:t>Наставничество в жизни </a:t>
            </a:r>
            <a:r>
              <a:rPr lang="ru-RU" i="1" dirty="0"/>
              <a:t>-</a:t>
            </a:r>
            <a:r>
              <a:rPr lang="ru-RU" dirty="0"/>
              <a:t> форма, требующая более опытного наставника, умудренного жизнью взрослого, способного оказать помощь в решении серьезных проблем воспитанника, чаще всего, эта форма используется для сопровождения выпускников организаций для детей-сирот.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8457" y="5074228"/>
            <a:ext cx="2196325" cy="164998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5749" y="4943690"/>
            <a:ext cx="2048416" cy="18474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643202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95787" y="879895"/>
            <a:ext cx="7200900" cy="3581400"/>
          </a:xfrm>
        </p:spPr>
        <p:txBody>
          <a:bodyPr>
            <a:noAutofit/>
          </a:bodyPr>
          <a:lstStyle/>
          <a:p>
            <a:pPr algn="just"/>
            <a:r>
              <a:rPr lang="ru-RU" sz="1800" b="1" i="1" dirty="0"/>
              <a:t>Наставничество </a:t>
            </a:r>
            <a:r>
              <a:rPr lang="ru-RU" sz="1800" dirty="0"/>
              <a:t>(</a:t>
            </a:r>
            <a:r>
              <a:rPr lang="ru-RU" sz="1800" dirty="0" err="1" smtClean="0"/>
              <a:t>менторство</a:t>
            </a:r>
            <a:r>
              <a:rPr lang="ru-RU" sz="1800" dirty="0" smtClean="0"/>
              <a:t>) </a:t>
            </a:r>
            <a:r>
              <a:rPr lang="ru-RU" sz="1800" dirty="0"/>
              <a:t>– обучение посредством предоставления в разных видах обучаемому модели действий и их корректировки посредством обратной связи</a:t>
            </a:r>
            <a:r>
              <a:rPr lang="ru-RU" sz="1800" dirty="0" smtClean="0"/>
              <a:t>. </a:t>
            </a:r>
            <a:r>
              <a:rPr lang="ru-RU" sz="1800" dirty="0"/>
              <a:t>В английском языке наставника называют ментором (</a:t>
            </a:r>
            <a:r>
              <a:rPr lang="ru-RU" sz="1800" dirty="0" err="1"/>
              <a:t>mentor</a:t>
            </a:r>
            <a:r>
              <a:rPr lang="ru-RU" sz="1800" dirty="0"/>
              <a:t>), подопечного — </a:t>
            </a:r>
            <a:r>
              <a:rPr lang="ru-RU" sz="1800" dirty="0" err="1"/>
              <a:t>менти</a:t>
            </a:r>
            <a:r>
              <a:rPr lang="ru-RU" sz="1800" dirty="0"/>
              <a:t> (</a:t>
            </a:r>
            <a:r>
              <a:rPr lang="ru-RU" sz="1800" dirty="0" err="1"/>
              <a:t>mentee</a:t>
            </a:r>
            <a:r>
              <a:rPr lang="ru-RU" sz="1800" dirty="0"/>
              <a:t>), а процесс наставничества — </a:t>
            </a:r>
            <a:r>
              <a:rPr lang="ru-RU" sz="1800" dirty="0" err="1"/>
              <a:t>менторингом</a:t>
            </a:r>
            <a:r>
              <a:rPr lang="ru-RU" sz="1800" dirty="0"/>
              <a:t> (</a:t>
            </a:r>
            <a:r>
              <a:rPr lang="ru-RU" sz="1800" dirty="0" err="1"/>
              <a:t>mentoring</a:t>
            </a:r>
            <a:r>
              <a:rPr lang="ru-RU" sz="1800" dirty="0"/>
              <a:t> или </a:t>
            </a:r>
            <a:r>
              <a:rPr lang="ru-RU" sz="1800" dirty="0" err="1"/>
              <a:t>mentorship</a:t>
            </a:r>
            <a:r>
              <a:rPr lang="ru-RU" sz="1800" dirty="0"/>
              <a:t>).</a:t>
            </a:r>
            <a:br>
              <a:rPr lang="ru-RU" sz="1800" dirty="0"/>
            </a:br>
            <a:r>
              <a:rPr lang="ru-RU" sz="1800" dirty="0"/>
              <a:t/>
            </a:r>
            <a:br>
              <a:rPr lang="ru-RU" sz="1800" dirty="0"/>
            </a:br>
            <a:r>
              <a:rPr lang="ru-RU" sz="1800" dirty="0"/>
              <a:t>Ментором может стать любой, у кого есть личный опыт и желание помогать другим. </a:t>
            </a:r>
            <a:r>
              <a:rPr lang="ru-RU" sz="1800" dirty="0" smtClean="0"/>
              <a:t>Менторы </a:t>
            </a:r>
            <a:r>
              <a:rPr lang="ru-RU" sz="1800" dirty="0"/>
              <a:t>не берут денег за работу. Они помогают подопечным, чтобы получить новый опыт, поделиться экспертизой и развить свои компетенции.</a:t>
            </a:r>
            <a:br>
              <a:rPr lang="ru-RU" sz="1800" dirty="0"/>
            </a:br>
            <a:r>
              <a:rPr lang="ru-RU" sz="1800" dirty="0"/>
              <a:t/>
            </a:r>
            <a:br>
              <a:rPr lang="ru-RU" sz="1800" dirty="0"/>
            </a:br>
            <a:endParaRPr lang="ru-RU" sz="1800" dirty="0"/>
          </a:p>
        </p:txBody>
      </p:sp>
    </p:spTree>
    <p:extLst>
      <p:ext uri="{BB962C8B-B14F-4D97-AF65-F5344CB8AC3E}">
        <p14:creationId xmlns:p14="http://schemas.microsoft.com/office/powerpoint/2010/main" val="74400048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51406" y="1570008"/>
            <a:ext cx="7209728" cy="2104845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>
                <a:solidFill>
                  <a:schemeClr val="accent1"/>
                </a:solidFill>
              </a:rPr>
              <a:t>«С наставником можно за полгода научиться большему, чем без него за всю жизнь! И научиться именно тому, что нужно для достижения успеха…»</a:t>
            </a:r>
          </a:p>
        </p:txBody>
      </p:sp>
    </p:spTree>
    <p:extLst>
      <p:ext uri="{BB962C8B-B14F-4D97-AF65-F5344CB8AC3E}">
        <p14:creationId xmlns:p14="http://schemas.microsoft.com/office/powerpoint/2010/main" val="960399754"/>
      </p:ext>
    </p:extLst>
  </p:cSld>
  <p:clrMapOvr>
    <a:masterClrMapping/>
  </p:clrMapOvr>
</p:sld>
</file>

<file path=ppt/theme/theme1.xml><?xml version="1.0" encoding="utf-8"?>
<a:theme xmlns:a="http://schemas.openxmlformats.org/drawingml/2006/main" name="Обрезка">
  <a:themeElements>
    <a:clrScheme name="Желтый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FFCA08"/>
      </a:accent1>
      <a:accent2>
        <a:srgbClr val="F8931D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Century Gothic">
      <a:majorFont>
        <a:latin typeface="Century Gothic" panose="020F03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F03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Обрезка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34925" cap="flat" cmpd="sng" algn="in">
          <a:solidFill>
            <a:schemeClr val="phClr"/>
          </a:solidFill>
          <a:prstDash val="solid"/>
        </a:ln>
        <a:ln w="1905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rop" id="{EC9488ED-E761-4D60-9AC4-764D1FE2C171}" vid="{D7AA1D6E-F3E9-4763-A3BC-84DF2E02F60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TM10001105[[fn=Урожай]]</Template>
  <TotalTime>3781</TotalTime>
  <Words>639</Words>
  <Application>Microsoft Office PowerPoint</Application>
  <PresentationFormat>Экран (4:3)</PresentationFormat>
  <Paragraphs>31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4" baseType="lpstr">
      <vt:lpstr>Century Gothic</vt:lpstr>
      <vt:lpstr>Franklin Gothic Book</vt:lpstr>
      <vt:lpstr>Обрезка</vt:lpstr>
      <vt:lpstr>Роль наставника в системе воспитательной работы с воспитанником</vt:lpstr>
      <vt:lpstr>Презентация PowerPoint</vt:lpstr>
      <vt:lpstr>Презентация PowerPoint</vt:lpstr>
      <vt:lpstr>Наставничество</vt:lpstr>
      <vt:lpstr>Презентация PowerPoint</vt:lpstr>
      <vt:lpstr>Презентация PowerPoint</vt:lpstr>
      <vt:lpstr>Презентация PowerPoint</vt:lpstr>
      <vt:lpstr>Каковы же задачи наставничества в организациях для детей-сирот? </vt:lpstr>
      <vt:lpstr> В зависимости от обстоятельств и задач наставничества можно говорить о разных его формах.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Название презентации</dc:title>
  <dc:creator>УчебныеПрезентации.рф</dc:creator>
  <cp:lastModifiedBy>Татьяна</cp:lastModifiedBy>
  <cp:revision>27</cp:revision>
  <cp:lastPrinted>2022-03-17T03:11:22Z</cp:lastPrinted>
  <dcterms:created xsi:type="dcterms:W3CDTF">2019-01-10T04:52:58Z</dcterms:created>
  <dcterms:modified xsi:type="dcterms:W3CDTF">2022-03-17T03:12:20Z</dcterms:modified>
</cp:coreProperties>
</file>