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8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51" autoAdjust="0"/>
    <p:restoredTop sz="94662" autoAdjust="0"/>
  </p:normalViewPr>
  <p:slideViewPr>
    <p:cSldViewPr>
      <p:cViewPr varScale="1">
        <p:scale>
          <a:sx n="70" d="100"/>
          <a:sy n="70" d="100"/>
        </p:scale>
        <p:origin x="-136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ED5BC5-51C5-4A6B-8D62-638BBFC0FCE8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50162E-D186-4A4A-B77F-B60CD9512C3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5944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D174BD1B-1EA7-408E-9973-81E48770A7EE}" type="datetimeFigureOut">
              <a:rPr lang="ru-RU" smtClean="0"/>
              <a:t>04.11.2018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C867251C-622D-4C61-B4C0-C303333B0BE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3419872" y="4581129"/>
            <a:ext cx="4896543" cy="1353536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Составила: учитель русского языка и литературы МБОУ «</a:t>
            </a:r>
            <a:r>
              <a:rPr lang="ru-RU" i="1" dirty="0" err="1" smtClean="0">
                <a:solidFill>
                  <a:schemeClr val="bg2">
                    <a:lumMod val="50000"/>
                  </a:schemeClr>
                </a:solidFill>
              </a:rPr>
              <a:t>Тюляхской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 СОШ им. Д. Д. </a:t>
            </a:r>
            <a:r>
              <a:rPr lang="ru-RU" i="1" dirty="0" err="1" smtClean="0">
                <a:solidFill>
                  <a:schemeClr val="bg2">
                    <a:lumMod val="50000"/>
                  </a:schemeClr>
                </a:solidFill>
              </a:rPr>
              <a:t>Оллонова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» </a:t>
            </a:r>
            <a:r>
              <a:rPr lang="ru-RU" i="1" dirty="0" err="1" smtClean="0">
                <a:solidFill>
                  <a:schemeClr val="bg2">
                    <a:lumMod val="50000"/>
                  </a:schemeClr>
                </a:solidFill>
              </a:rPr>
              <a:t>Бережнева</a:t>
            </a:r>
            <a:r>
              <a:rPr lang="ru-RU" i="1" dirty="0" smtClean="0">
                <a:solidFill>
                  <a:schemeClr val="bg2">
                    <a:lumMod val="50000"/>
                  </a:schemeClr>
                </a:solidFill>
              </a:rPr>
              <a:t> В. П.</a:t>
            </a:r>
            <a:endParaRPr lang="ru-RU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9" y="692696"/>
            <a:ext cx="7309364" cy="4392488"/>
          </a:xfrm>
        </p:spPr>
        <p:txBody>
          <a:bodyPr/>
          <a:lstStyle/>
          <a:p>
            <a:pPr marL="182880" indent="0" algn="ctr">
              <a:buNone/>
            </a:pPr>
            <a:r>
              <a:rPr lang="ru-RU" sz="4000" i="1" dirty="0" smtClean="0">
                <a:solidFill>
                  <a:schemeClr val="bg2">
                    <a:lumMod val="75000"/>
                  </a:schemeClr>
                </a:solidFill>
              </a:rPr>
              <a:t>Урок русской литературы в 5-м классе по теме «Сказка о мертвой царевне и о семи богатырях» А. С. Пушкина</a:t>
            </a:r>
            <a:endParaRPr lang="ru-RU" sz="4000" i="1" dirty="0">
              <a:solidFill>
                <a:schemeClr val="bg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4106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187625" y="5301208"/>
            <a:ext cx="7118176" cy="213960"/>
          </a:xfrm>
        </p:spPr>
        <p:txBody>
          <a:bodyPr/>
          <a:lstStyle/>
          <a:p>
            <a:endParaRPr lang="ru-RU"/>
          </a:p>
        </p:txBody>
      </p:sp>
      <p:pic>
        <p:nvPicPr>
          <p:cNvPr id="1026" name="Picture 2" descr="C:\Users\User\Desktop\бвп3\Новая папка\images (3).jpe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339" y="3573016"/>
            <a:ext cx="3536573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бвп3\Новая папка\images (5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91069"/>
            <a:ext cx="3312368" cy="3309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бвп3\Новая папка\images (1).jpe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0245" y="174599"/>
            <a:ext cx="3171056" cy="3326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User\Desktop\бвп3\Новая папка\images (2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88640"/>
            <a:ext cx="2414389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User\Desktop\бвп3\Новая папка\Без названия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8258" y="3484269"/>
            <a:ext cx="2667000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ser\Desktop\бвп3\Новая папка\images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484269"/>
            <a:ext cx="2619375" cy="3151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2479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683569" y="404664"/>
            <a:ext cx="7622232" cy="5976664"/>
          </a:xfrm>
        </p:spPr>
        <p:txBody>
          <a:bodyPr/>
          <a:lstStyle/>
          <a:p>
            <a:pPr marL="0" indent="0" algn="l">
              <a:buNone/>
            </a:pPr>
            <a:r>
              <a:rPr lang="ru-RU" sz="2400" dirty="0" smtClean="0"/>
              <a:t>                                  </a:t>
            </a:r>
            <a: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  <a:t>ВОПРОСЫ:</a:t>
            </a:r>
            <a:b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  <a:t>1. Что такое сказка?</a:t>
            </a:r>
            <a:b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  <a:t>2. Какие бывают виды сказок?</a:t>
            </a:r>
            <a:b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  <a:t>3. Из каких частей состоит сказка?</a:t>
            </a:r>
            <a:b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  <a:t>4. Сказка бывает народной, т.е. …, и литературной, т.е. …</a:t>
            </a:r>
            <a:br>
              <a:rPr lang="ru-RU" sz="3600" i="1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ru-RU" sz="3600" i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8" name="Солнце 7"/>
          <p:cNvSpPr/>
          <p:nvPr/>
        </p:nvSpPr>
        <p:spPr>
          <a:xfrm>
            <a:off x="1835696" y="4797152"/>
            <a:ext cx="2232248" cy="1584176"/>
          </a:xfrm>
          <a:prstGeom prst="su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FF00"/>
              </a:solidFill>
            </a:endParaRPr>
          </a:p>
        </p:txBody>
      </p:sp>
      <p:sp>
        <p:nvSpPr>
          <p:cNvPr id="9" name="Месяц 8"/>
          <p:cNvSpPr/>
          <p:nvPr/>
        </p:nvSpPr>
        <p:spPr>
          <a:xfrm>
            <a:off x="5398654" y="5049180"/>
            <a:ext cx="1440160" cy="1080120"/>
          </a:xfrm>
          <a:prstGeom prst="mo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987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Desktop\бвп3\Новая папка\Копия Без названия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32656"/>
            <a:ext cx="7488832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3953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бвп3\Новая папка\682f0c6d1640ab02b443854ec1bf656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32656"/>
            <a:ext cx="8136904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96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бвп3\Новая папка\images (10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0" y="52233"/>
            <a:ext cx="2329644" cy="223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User\Desktop\бвп3\Новая папка\images (35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6943" y="120436"/>
            <a:ext cx="2981397" cy="22238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User\Desktop\бвп3\Новая папка\images (8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488" y="188640"/>
            <a:ext cx="2942976" cy="2155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User\Desktop\бвп3\Новая папка\images (31)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0" y="248639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User\Desktop\бвп3\Новая папка\images (45).jpe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4038" y="2486390"/>
            <a:ext cx="2944302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User\Desktop\бвп3\Новая папка\images (39).jpe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50" y="4391304"/>
            <a:ext cx="2592288" cy="2332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C:\Users\User\Desktop\бвп3\Новая папка\images (12)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489" y="2464247"/>
            <a:ext cx="2940742" cy="1866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5" name="Picture 9" descr="C:\Users\User\Desktop\бвп3\Новая папка\images (37)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391304"/>
            <a:ext cx="2768301" cy="2332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C:\Users\User\Desktop\бвп3\Новая папка\images (29).jpe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5488" y="4509120"/>
            <a:ext cx="2942976" cy="22145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89338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08912" cy="3519264"/>
          </a:xfrm>
        </p:spPr>
        <p:txBody>
          <a:bodyPr/>
          <a:lstStyle/>
          <a:p>
            <a:pPr marL="0" indent="0" algn="ctr">
              <a:buNone/>
            </a:pPr>
            <a:r>
              <a:rPr lang="ru-RU" i="1" dirty="0" smtClean="0">
                <a:solidFill>
                  <a:schemeClr val="bg2">
                    <a:lumMod val="75000"/>
                  </a:schemeClr>
                </a:solidFill>
              </a:rPr>
              <a:t>Задание:</a:t>
            </a:r>
            <a:br>
              <a:rPr lang="ru-RU" i="1" dirty="0" smtClean="0">
                <a:solidFill>
                  <a:schemeClr val="bg2">
                    <a:lumMod val="75000"/>
                  </a:schemeClr>
                </a:solidFill>
              </a:rPr>
            </a:b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</a:rPr>
              <a:t>Найдите в сказке положительных и отрицательных героев.</a:t>
            </a:r>
            <a:endParaRPr lang="ru-RU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146" name="Picture 2" descr="C:\Users\User\Desktop\бвп3\Новая папка\images (33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573016"/>
            <a:ext cx="2466975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User\Desktop\бвп3\Новая папка\images (44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73016"/>
            <a:ext cx="2736303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User\Desktop\бвп3\Новая папка\images (25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3573016"/>
            <a:ext cx="2376264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5909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9" y="404664"/>
            <a:ext cx="7622232" cy="5110504"/>
          </a:xfrm>
        </p:spPr>
        <p:txBody>
          <a:bodyPr/>
          <a:lstStyle/>
          <a:p>
            <a:pPr marL="0" indent="0" algn="l">
              <a:buNone/>
            </a:pP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</a:rPr>
              <a:t>- </a:t>
            </a:r>
            <a:r>
              <a:rPr lang="ru-RU" i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Вид этой сказки какой</a:t>
            </a: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</a:rPr>
              <a:t>?</a:t>
            </a:r>
            <a:br>
              <a:rPr lang="ru-RU" i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i="1" dirty="0" smtClean="0">
                <a:solidFill>
                  <a:schemeClr val="accent2">
                    <a:lumMod val="50000"/>
                  </a:schemeClr>
                </a:solidFill>
              </a:rPr>
              <a:t>- Основная мысль сказки «Сказка о мертвой царевне и о семи богатырях»?</a:t>
            </a:r>
            <a:endParaRPr lang="ru-RU" i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7170" name="Picture 2" descr="C:\Users\User\Desktop\бвп3\Новая папка\images (46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49080"/>
            <a:ext cx="2808312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User\Desktop\бвп3\Новая папка\images (38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3684306"/>
            <a:ext cx="2808312" cy="2808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C:\Users\User\Desktop\бвп3\Новая папка\images (9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0188" y="4173678"/>
            <a:ext cx="2466975" cy="235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9577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548680"/>
            <a:ext cx="8136903" cy="7848872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Вопрос и задание:</a:t>
            </a:r>
            <a:br>
              <a:rPr lang="ru-RU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</a:br>
            <a:r>
              <a:rPr lang="ru-RU" i="1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Из каких частей состоит сказка? Найдите их в тексте сказки.</a:t>
            </a:r>
            <a:endParaRPr lang="ru-RU" i="1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8194" name="Picture 2" descr="C:\Users\User\Desktop\бвп3\Новая папка\images (42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89040"/>
            <a:ext cx="2601466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User\Desktop\бвп3\Новая папка\images (6)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3789040"/>
            <a:ext cx="2390775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C:\Users\User\Desktop\бвп3\Новая папка\images (19)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789040"/>
            <a:ext cx="312420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72877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08911" cy="5110504"/>
          </a:xfrm>
        </p:spPr>
        <p:txBody>
          <a:bodyPr/>
          <a:lstStyle/>
          <a:p>
            <a:pPr marL="0" indent="0" algn="l">
              <a:buNone/>
            </a:pPr>
            <a:r>
              <a:rPr lang="ru-RU" dirty="0" smtClean="0"/>
              <a:t>     </a:t>
            </a:r>
            <a:r>
              <a:rPr lang="ru-RU" sz="5400" i="1" dirty="0" smtClean="0"/>
              <a:t>Вопросы и задания:</a:t>
            </a:r>
            <a:br>
              <a:rPr lang="ru-RU" sz="5400" i="1" dirty="0" smtClean="0"/>
            </a:br>
            <a:r>
              <a:rPr lang="ru-RU" sz="5400" i="1" dirty="0" smtClean="0"/>
              <a:t>1. Что такое постоянные эпитеты?</a:t>
            </a:r>
            <a:br>
              <a:rPr lang="ru-RU" sz="5400" i="1" dirty="0" smtClean="0"/>
            </a:br>
            <a:r>
              <a:rPr lang="ru-RU" sz="5400" i="1" dirty="0" smtClean="0"/>
              <a:t>2. Что такое сравнение?</a:t>
            </a:r>
            <a:br>
              <a:rPr lang="ru-RU" sz="5400" i="1" dirty="0" smtClean="0"/>
            </a:br>
            <a:r>
              <a:rPr lang="ru-RU" sz="5400" i="1" dirty="0" smtClean="0"/>
              <a:t>3. Что такое анафора?</a:t>
            </a:r>
            <a:br>
              <a:rPr lang="ru-RU" sz="5400" i="1" dirty="0" smtClean="0"/>
            </a:br>
            <a:endParaRPr lang="ru-RU" sz="5400" i="1" dirty="0"/>
          </a:p>
        </p:txBody>
      </p:sp>
      <p:sp>
        <p:nvSpPr>
          <p:cNvPr id="3" name="Улыбающееся лицо 2"/>
          <p:cNvSpPr/>
          <p:nvPr/>
        </p:nvSpPr>
        <p:spPr>
          <a:xfrm>
            <a:off x="877763" y="5517232"/>
            <a:ext cx="1296144" cy="115212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Улыбающееся лицо 3"/>
          <p:cNvSpPr/>
          <p:nvPr/>
        </p:nvSpPr>
        <p:spPr>
          <a:xfrm>
            <a:off x="3491880" y="5517232"/>
            <a:ext cx="1656184" cy="115212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Улыбающееся лицо 4"/>
          <p:cNvSpPr/>
          <p:nvPr/>
        </p:nvSpPr>
        <p:spPr>
          <a:xfrm>
            <a:off x="6588224" y="5517232"/>
            <a:ext cx="1274440" cy="1152128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27577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23528" y="332657"/>
            <a:ext cx="4320479" cy="2664295"/>
          </a:xfrm>
        </p:spPr>
        <p:txBody>
          <a:bodyPr/>
          <a:lstStyle/>
          <a:p>
            <a:pPr marL="0" indent="0">
              <a:buNone/>
            </a:pPr>
            <a:r>
              <a:rPr lang="ru-RU" sz="3200" i="1" dirty="0" smtClean="0"/>
              <a:t>А. С. Пушкин говорил: «СКАЗКА – ЛОЖЬ, ДА В НЕЙ НАМЕК. Добрым молодцам урок». </a:t>
            </a:r>
            <a:endParaRPr lang="ru-RU" sz="3200" i="1" dirty="0"/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611560" y="3356992"/>
            <a:ext cx="4104456" cy="2952328"/>
          </a:xfrm>
        </p:spPr>
        <p:txBody>
          <a:bodyPr>
            <a:normAutofit/>
          </a:bodyPr>
          <a:lstStyle/>
          <a:p>
            <a:endParaRPr lang="ru-RU" dirty="0" smtClean="0"/>
          </a:p>
          <a:p>
            <a:r>
              <a:rPr lang="ru-RU" sz="2800" dirty="0" smtClean="0"/>
              <a:t>А какой урок вы извлекли из сказки А. С. Пушкина «Сказка о мертвой царевне и о семи богатырях»?</a:t>
            </a:r>
            <a:endParaRPr lang="ru-RU" sz="2800" dirty="0"/>
          </a:p>
        </p:txBody>
      </p:sp>
      <p:pic>
        <p:nvPicPr>
          <p:cNvPr id="5123" name="Picture 3" descr="C:\Users\User\Desktop\бвп3\Новая папка\dpp113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32656"/>
            <a:ext cx="3888432" cy="6120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9725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15516" y="980728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i="1" dirty="0" smtClean="0">
                <a:solidFill>
                  <a:schemeClr val="bg2">
                    <a:lumMod val="25000"/>
                  </a:schemeClr>
                </a:solidFill>
              </a:rPr>
              <a:t>СПАСИБО ЗА ВНИМАНИЕ !</a:t>
            </a:r>
            <a:endParaRPr lang="ru-RU" sz="5400" b="1" i="1" dirty="0">
              <a:solidFill>
                <a:schemeClr val="bg2">
                  <a:lumMod val="25000"/>
                </a:schemeClr>
              </a:solidFill>
            </a:endParaRPr>
          </a:p>
        </p:txBody>
      </p:sp>
      <p:pic>
        <p:nvPicPr>
          <p:cNvPr id="10242" name="Picture 2" descr="C:\Users\User\Desktop\бвп3\Новая папка\images (30)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2132856"/>
            <a:ext cx="7632848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43632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136</TotalTime>
  <Words>114</Words>
  <Application>Microsoft Office PowerPoint</Application>
  <PresentationFormat>Экран (4:3)</PresentationFormat>
  <Paragraphs>11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Воздушный поток</vt:lpstr>
      <vt:lpstr>Урок русской литературы в 5-м классе по теме «Сказка о мертвой царевне и о семи богатырях» А. С. Пушкина</vt:lpstr>
      <vt:lpstr>Презентация PowerPoint</vt:lpstr>
      <vt:lpstr>                                  ВОПРОСЫ: 1. Что такое сказка? 2. Какие бывают виды сказок? 3. Из каких частей состоит сказка? 4. Сказка бывает народной, т.е. …, и литературной, т.е. … </vt:lpstr>
      <vt:lpstr>Презентация PowerPoint</vt:lpstr>
      <vt:lpstr>Презентация PowerPoint</vt:lpstr>
      <vt:lpstr>Презентация PowerPoint</vt:lpstr>
      <vt:lpstr>Задание: Найдите в сказке положительных и отрицательных героев.</vt:lpstr>
      <vt:lpstr>- Вид этой сказки какой? - Основная мысль сказки «Сказка о мертвой царевне и о семи богатырях»?</vt:lpstr>
      <vt:lpstr>Вопрос и задание: Из каких частей состоит сказка? Найдите их в тексте сказки.</vt:lpstr>
      <vt:lpstr>     Вопросы и задания: 1. Что такое постоянные эпитеты? 2. Что такое сравнение? 3. Что такое анафора? </vt:lpstr>
      <vt:lpstr>А. С. Пушкин говорил: «СКАЗКА – ЛОЖЬ, ДА В НЕЙ НАМЕК. Добрым молодцам урок». 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</dc:creator>
  <cp:lastModifiedBy>Пользователь</cp:lastModifiedBy>
  <cp:revision>14</cp:revision>
  <dcterms:created xsi:type="dcterms:W3CDTF">2018-11-04T10:44:43Z</dcterms:created>
  <dcterms:modified xsi:type="dcterms:W3CDTF">2018-11-04T13:00:46Z</dcterms:modified>
</cp:coreProperties>
</file>