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8" r:id="rId11"/>
    <p:sldId id="271" r:id="rId12"/>
    <p:sldId id="272" r:id="rId13"/>
    <p:sldId id="273" r:id="rId14"/>
    <p:sldId id="274" r:id="rId15"/>
    <p:sldId id="275" r:id="rId16"/>
    <p:sldId id="276" r:id="rId17"/>
    <p:sldId id="278" r:id="rId18"/>
    <p:sldId id="279" r:id="rId19"/>
    <p:sldId id="281" r:id="rId20"/>
    <p:sldId id="283" r:id="rId21"/>
    <p:sldId id="305" r:id="rId22"/>
    <p:sldId id="307" r:id="rId23"/>
    <p:sldId id="300" r:id="rId24"/>
    <p:sldId id="285" r:id="rId25"/>
    <p:sldId id="286" r:id="rId26"/>
    <p:sldId id="287" r:id="rId27"/>
    <p:sldId id="288" r:id="rId28"/>
    <p:sldId id="289" r:id="rId29"/>
    <p:sldId id="290" r:id="rId30"/>
    <p:sldId id="306" r:id="rId31"/>
    <p:sldId id="291" r:id="rId32"/>
    <p:sldId id="293" r:id="rId33"/>
    <p:sldId id="309" r:id="rId34"/>
    <p:sldId id="308" r:id="rId35"/>
    <p:sldId id="294" r:id="rId36"/>
    <p:sldId id="259" r:id="rId37"/>
    <p:sldId id="310" r:id="rId38"/>
    <p:sldId id="311" r:id="rId39"/>
    <p:sldId id="312" r:id="rId40"/>
    <p:sldId id="313" r:id="rId41"/>
    <p:sldId id="314" r:id="rId42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7211"/>
    <a:srgbClr val="EF98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2" d="100"/>
          <a:sy n="112" d="100"/>
        </p:scale>
        <p:origin x="-157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F2386-E657-4D15-8E2A-CBA02A206901}" type="datetimeFigureOut">
              <a:rPr lang="ru-RU" smtClean="0"/>
              <a:t>19.02.2018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6A475-A980-4A68-9901-8CDA291AB18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F2386-E657-4D15-8E2A-CBA02A206901}" type="datetimeFigureOut">
              <a:rPr lang="ru-RU" smtClean="0"/>
              <a:t>19.02.2018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6A475-A980-4A68-9901-8CDA291AB18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F2386-E657-4D15-8E2A-CBA02A206901}" type="datetimeFigureOut">
              <a:rPr lang="ru-RU" smtClean="0"/>
              <a:t>19.02.2018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6A475-A980-4A68-9901-8CDA291AB18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F2386-E657-4D15-8E2A-CBA02A206901}" type="datetimeFigureOut">
              <a:rPr lang="ru-RU" smtClean="0"/>
              <a:t>19.02.2018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6A475-A980-4A68-9901-8CDA291AB18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F2386-E657-4D15-8E2A-CBA02A206901}" type="datetimeFigureOut">
              <a:rPr lang="ru-RU" smtClean="0"/>
              <a:t>19.02.2018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6A475-A980-4A68-9901-8CDA291AB18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F2386-E657-4D15-8E2A-CBA02A206901}" type="datetimeFigureOut">
              <a:rPr lang="ru-RU" smtClean="0"/>
              <a:t>19.02.2018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6A475-A980-4A68-9901-8CDA291AB18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F2386-E657-4D15-8E2A-CBA02A206901}" type="datetimeFigureOut">
              <a:rPr lang="ru-RU" smtClean="0"/>
              <a:t>19.02.2018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6A475-A980-4A68-9901-8CDA291AB18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F2386-E657-4D15-8E2A-CBA02A206901}" type="datetimeFigureOut">
              <a:rPr lang="ru-RU" smtClean="0"/>
              <a:t>19.02.2018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6A475-A980-4A68-9901-8CDA291AB18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F2386-E657-4D15-8E2A-CBA02A206901}" type="datetimeFigureOut">
              <a:rPr lang="ru-RU" smtClean="0"/>
              <a:t>19.02.2018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6A475-A980-4A68-9901-8CDA291AB18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F2386-E657-4D15-8E2A-CBA02A206901}" type="datetimeFigureOut">
              <a:rPr lang="ru-RU" smtClean="0"/>
              <a:t>19.02.2018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6A475-A980-4A68-9901-8CDA291AB18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F2386-E657-4D15-8E2A-CBA02A206901}" type="datetimeFigureOut">
              <a:rPr lang="ru-RU" smtClean="0"/>
              <a:t>19.02.2018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6A475-A980-4A68-9901-8CDA291AB180}" type="slidenum">
              <a:rPr lang="ru-RU" smtClean="0"/>
              <a:t>‹#›</a:t>
            </a:fld>
            <a:endParaRPr lang="ru-RU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82F2386-E657-4D15-8E2A-CBA02A206901}" type="datetimeFigureOut">
              <a:rPr lang="ru-RU" smtClean="0"/>
              <a:t>19.02.2018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3806A475-A980-4A68-9901-8CDA291AB18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8.jpe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13.jp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1.png"/><Relationship Id="rId7" Type="http://schemas.openxmlformats.org/officeDocument/2006/relationships/image" Target="../media/image1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pn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0.png"/><Relationship Id="rId7" Type="http://schemas.openxmlformats.org/officeDocument/2006/relationships/image" Target="../media/image28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7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33.jpeg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38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37.jpg"/><Relationship Id="rId4" Type="http://schemas.openxmlformats.org/officeDocument/2006/relationships/image" Target="../media/image3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13.jpg"/><Relationship Id="rId4" Type="http://schemas.openxmlformats.org/officeDocument/2006/relationships/image" Target="../media/image3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7" Type="http://schemas.openxmlformats.org/officeDocument/2006/relationships/image" Target="../media/image4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24.jpeg"/><Relationship Id="rId4" Type="http://schemas.openxmlformats.org/officeDocument/2006/relationships/image" Target="../media/image9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1.png"/><Relationship Id="rId7" Type="http://schemas.openxmlformats.org/officeDocument/2006/relationships/image" Target="../media/image1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15.jpg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47.png"/><Relationship Id="rId7" Type="http://schemas.openxmlformats.org/officeDocument/2006/relationships/image" Target="../media/image51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11" Type="http://schemas.openxmlformats.org/officeDocument/2006/relationships/image" Target="../media/image54.jpeg"/><Relationship Id="rId5" Type="http://schemas.openxmlformats.org/officeDocument/2006/relationships/image" Target="../media/image49.jpeg"/><Relationship Id="rId10" Type="http://schemas.openxmlformats.org/officeDocument/2006/relationships/image" Target="../media/image53.jpeg"/><Relationship Id="rId4" Type="http://schemas.openxmlformats.org/officeDocument/2006/relationships/image" Target="../media/image48.jpeg"/><Relationship Id="rId9" Type="http://schemas.openxmlformats.org/officeDocument/2006/relationships/image" Target="../media/image52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55.png"/><Relationship Id="rId7" Type="http://schemas.openxmlformats.org/officeDocument/2006/relationships/image" Target="../media/image18.jpeg"/><Relationship Id="rId12" Type="http://schemas.openxmlformats.org/officeDocument/2006/relationships/image" Target="../media/image6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11" Type="http://schemas.openxmlformats.org/officeDocument/2006/relationships/image" Target="../media/image60.jpeg"/><Relationship Id="rId5" Type="http://schemas.openxmlformats.org/officeDocument/2006/relationships/image" Target="../media/image57.jpeg"/><Relationship Id="rId10" Type="http://schemas.openxmlformats.org/officeDocument/2006/relationships/image" Target="../media/image59.jpeg"/><Relationship Id="rId4" Type="http://schemas.openxmlformats.org/officeDocument/2006/relationships/image" Target="../media/image56.jpeg"/><Relationship Id="rId9" Type="http://schemas.openxmlformats.org/officeDocument/2006/relationships/image" Target="../media/image5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7" Type="http://schemas.openxmlformats.org/officeDocument/2006/relationships/image" Target="../media/image63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13.jpg"/><Relationship Id="rId4" Type="http://schemas.openxmlformats.org/officeDocument/2006/relationships/image" Target="../media/image33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3" Type="http://schemas.openxmlformats.org/officeDocument/2006/relationships/image" Target="../media/image31.jpeg"/><Relationship Id="rId7" Type="http://schemas.openxmlformats.org/officeDocument/2006/relationships/image" Target="../media/image67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jpeg"/><Relationship Id="rId5" Type="http://schemas.openxmlformats.org/officeDocument/2006/relationships/image" Target="../media/image13.jpg"/><Relationship Id="rId4" Type="http://schemas.openxmlformats.org/officeDocument/2006/relationships/image" Target="../media/image65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jpeg"/><Relationship Id="rId3" Type="http://schemas.openxmlformats.org/officeDocument/2006/relationships/image" Target="../media/image72.jpeg"/><Relationship Id="rId7" Type="http://schemas.openxmlformats.org/officeDocument/2006/relationships/image" Target="../media/image76.jpe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jpeg"/><Relationship Id="rId5" Type="http://schemas.openxmlformats.org/officeDocument/2006/relationships/image" Target="../media/image74.jpg"/><Relationship Id="rId4" Type="http://schemas.openxmlformats.org/officeDocument/2006/relationships/image" Target="../media/image73.jp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jpeg"/><Relationship Id="rId3" Type="http://schemas.openxmlformats.org/officeDocument/2006/relationships/image" Target="../media/image72.jpeg"/><Relationship Id="rId7" Type="http://schemas.openxmlformats.org/officeDocument/2006/relationships/image" Target="../media/image76.jpe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jpeg"/><Relationship Id="rId5" Type="http://schemas.openxmlformats.org/officeDocument/2006/relationships/image" Target="../media/image74.jpg"/><Relationship Id="rId4" Type="http://schemas.openxmlformats.org/officeDocument/2006/relationships/image" Target="../media/image73.jp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3" Type="http://schemas.openxmlformats.org/officeDocument/2006/relationships/image" Target="../media/image79.jpeg"/><Relationship Id="rId7" Type="http://schemas.openxmlformats.org/officeDocument/2006/relationships/image" Target="../media/image73.jp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jpeg"/><Relationship Id="rId5" Type="http://schemas.openxmlformats.org/officeDocument/2006/relationships/image" Target="../media/image81.jpeg"/><Relationship Id="rId4" Type="http://schemas.openxmlformats.org/officeDocument/2006/relationships/image" Target="../media/image80.jpg"/><Relationship Id="rId9" Type="http://schemas.openxmlformats.org/officeDocument/2006/relationships/image" Target="../media/image8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7" Type="http://schemas.openxmlformats.org/officeDocument/2006/relationships/image" Target="../media/image90.jp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jpeg"/><Relationship Id="rId5" Type="http://schemas.openxmlformats.org/officeDocument/2006/relationships/image" Target="../media/image88.jpeg"/><Relationship Id="rId4" Type="http://schemas.openxmlformats.org/officeDocument/2006/relationships/image" Target="../media/image87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jpg"/><Relationship Id="rId3" Type="http://schemas.openxmlformats.org/officeDocument/2006/relationships/image" Target="../media/image92.jpg"/><Relationship Id="rId7" Type="http://schemas.openxmlformats.org/officeDocument/2006/relationships/image" Target="../media/image96.jp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5.jpeg"/><Relationship Id="rId5" Type="http://schemas.openxmlformats.org/officeDocument/2006/relationships/image" Target="../media/image94.jpg"/><Relationship Id="rId4" Type="http://schemas.openxmlformats.org/officeDocument/2006/relationships/image" Target="../media/image93.jpg"/><Relationship Id="rId9" Type="http://schemas.openxmlformats.org/officeDocument/2006/relationships/image" Target="../media/image98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2.jpeg"/><Relationship Id="rId4" Type="http://schemas.openxmlformats.org/officeDocument/2006/relationships/image" Target="../media/image101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jpeg"/><Relationship Id="rId3" Type="http://schemas.openxmlformats.org/officeDocument/2006/relationships/image" Target="../media/image104.jpeg"/><Relationship Id="rId7" Type="http://schemas.openxmlformats.org/officeDocument/2006/relationships/image" Target="../media/image108.jp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7.jpg"/><Relationship Id="rId5" Type="http://schemas.openxmlformats.org/officeDocument/2006/relationships/image" Target="../media/image106.jpeg"/><Relationship Id="rId4" Type="http://schemas.openxmlformats.org/officeDocument/2006/relationships/image" Target="../media/image10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7" Type="http://schemas.openxmlformats.org/officeDocument/2006/relationships/image" Target="../media/image115.jp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4.jpg"/><Relationship Id="rId5" Type="http://schemas.openxmlformats.org/officeDocument/2006/relationships/image" Target="../media/image113.jpeg"/><Relationship Id="rId4" Type="http://schemas.openxmlformats.org/officeDocument/2006/relationships/image" Target="../media/image11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9.jpeg"/><Relationship Id="rId4" Type="http://schemas.openxmlformats.org/officeDocument/2006/relationships/image" Target="../media/image11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3.jpg"/><Relationship Id="rId5" Type="http://schemas.openxmlformats.org/officeDocument/2006/relationships/image" Target="../media/image122.jpg"/><Relationship Id="rId4" Type="http://schemas.openxmlformats.org/officeDocument/2006/relationships/image" Target="../media/image121.jp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g"/><Relationship Id="rId2" Type="http://schemas.openxmlformats.org/officeDocument/2006/relationships/image" Target="../media/image12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jpeg"/><Relationship Id="rId3" Type="http://schemas.openxmlformats.org/officeDocument/2006/relationships/image" Target="../media/image72.jpeg"/><Relationship Id="rId7" Type="http://schemas.openxmlformats.org/officeDocument/2006/relationships/image" Target="../media/image76.jpe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jpeg"/><Relationship Id="rId5" Type="http://schemas.openxmlformats.org/officeDocument/2006/relationships/image" Target="../media/image74.jpg"/><Relationship Id="rId4" Type="http://schemas.openxmlformats.org/officeDocument/2006/relationships/image" Target="../media/image73.jp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g"/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4.png"/><Relationship Id="rId4" Type="http://schemas.openxmlformats.org/officeDocument/2006/relationships/image" Target="../media/image133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6.jpe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3.jpeg"/><Relationship Id="rId3" Type="http://schemas.openxmlformats.org/officeDocument/2006/relationships/image" Target="../media/image138.jpeg"/><Relationship Id="rId7" Type="http://schemas.openxmlformats.org/officeDocument/2006/relationships/image" Target="../media/image142.jpg"/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1.jpeg"/><Relationship Id="rId5" Type="http://schemas.openxmlformats.org/officeDocument/2006/relationships/image" Target="../media/image140.jpeg"/><Relationship Id="rId4" Type="http://schemas.openxmlformats.org/officeDocument/2006/relationships/image" Target="../media/image139.jpeg"/><Relationship Id="rId9" Type="http://schemas.openxmlformats.org/officeDocument/2006/relationships/image" Target="../media/image14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jpg"/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8.png"/><Relationship Id="rId4" Type="http://schemas.openxmlformats.org/officeDocument/2006/relationships/image" Target="../media/image1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8641"/>
            <a:ext cx="7772400" cy="3411810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002060"/>
                </a:solidFill>
              </a:rPr>
              <a:t/>
            </a:r>
            <a:br>
              <a:rPr lang="ru-RU" sz="5400" b="1" dirty="0" smtClean="0">
                <a:solidFill>
                  <a:srgbClr val="002060"/>
                </a:solidFill>
              </a:rPr>
            </a:br>
            <a:r>
              <a:rPr lang="ru-RU" sz="5400" b="1" dirty="0">
                <a:solidFill>
                  <a:srgbClr val="002060"/>
                </a:solidFill>
              </a:rPr>
              <a:t/>
            </a:r>
            <a:br>
              <a:rPr lang="ru-RU" sz="5400" b="1" dirty="0">
                <a:solidFill>
                  <a:srgbClr val="002060"/>
                </a:solidFill>
              </a:rPr>
            </a:br>
            <a:r>
              <a:rPr lang="ru-RU" sz="5400" b="1" dirty="0" smtClean="0">
                <a:solidFill>
                  <a:srgbClr val="002060"/>
                </a:solidFill>
              </a:rPr>
              <a:t/>
            </a:r>
            <a:br>
              <a:rPr lang="ru-RU" sz="5400" b="1" dirty="0" smtClean="0">
                <a:solidFill>
                  <a:srgbClr val="002060"/>
                </a:solidFill>
              </a:rPr>
            </a:br>
            <a:r>
              <a:rPr lang="ru-RU" sz="4800" b="1" dirty="0" smtClean="0">
                <a:solidFill>
                  <a:srgbClr val="002060"/>
                </a:solidFill>
              </a:rPr>
              <a:t>Система </a:t>
            </a:r>
            <a:r>
              <a:rPr lang="ru-RU" sz="4800" b="1" dirty="0" smtClean="0">
                <a:solidFill>
                  <a:srgbClr val="002060"/>
                </a:solidFill>
              </a:rPr>
              <a:t>работы с календарями наблюдений в младших группах</a:t>
            </a:r>
            <a:br>
              <a:rPr lang="ru-RU" sz="4800" b="1" dirty="0" smtClean="0">
                <a:solidFill>
                  <a:srgbClr val="002060"/>
                </a:solidFill>
              </a:rPr>
            </a:b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2852936"/>
            <a:ext cx="8064896" cy="3384375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Недельные наблюдения за сезонными явлениями природы,погодой,растительным и </a:t>
            </a:r>
            <a:r>
              <a:rPr lang="ru-RU" b="1" dirty="0" smtClean="0">
                <a:solidFill>
                  <a:srgbClr val="002060"/>
                </a:solidFill>
              </a:rPr>
              <a:t>животным </a:t>
            </a:r>
            <a:r>
              <a:rPr lang="ru-RU" b="1" dirty="0" smtClean="0">
                <a:solidFill>
                  <a:srgbClr val="002060"/>
                </a:solidFill>
              </a:rPr>
              <a:t>миро</a:t>
            </a:r>
            <a:r>
              <a:rPr lang="ru-RU" dirty="0" smtClean="0">
                <a:solidFill>
                  <a:srgbClr val="002060"/>
                </a:solidFill>
              </a:rPr>
              <a:t>м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  <a:endParaRPr lang="ru-RU" dirty="0" smtClean="0">
              <a:solidFill>
                <a:srgbClr val="002060"/>
              </a:solidFill>
            </a:endParaRPr>
          </a:p>
          <a:p>
            <a:endParaRPr lang="ru-RU" dirty="0" smtClean="0">
              <a:solidFill>
                <a:srgbClr val="002060"/>
              </a:solidFill>
            </a:endParaRPr>
          </a:p>
          <a:p>
            <a:endParaRPr lang="ru-RU" dirty="0">
              <a:solidFill>
                <a:srgbClr val="002060"/>
              </a:solidFill>
            </a:endParaRPr>
          </a:p>
          <a:p>
            <a:endParaRPr lang="ru-RU" dirty="0">
              <a:solidFill>
                <a:srgbClr val="002060"/>
              </a:solidFill>
            </a:endParaRPr>
          </a:p>
          <a:p>
            <a:pPr algn="r"/>
            <a:r>
              <a:rPr lang="ru-RU" dirty="0" smtClean="0">
                <a:solidFill>
                  <a:schemeClr val="tx1"/>
                </a:solidFill>
              </a:rPr>
              <a:t>Конева Наталья Михайловна </a:t>
            </a:r>
          </a:p>
          <a:p>
            <a:pPr algn="r"/>
            <a:r>
              <a:rPr lang="ru-RU" dirty="0">
                <a:solidFill>
                  <a:schemeClr val="tx1"/>
                </a:solidFill>
              </a:rPr>
              <a:t>з</a:t>
            </a:r>
            <a:r>
              <a:rPr lang="ru-RU" dirty="0" smtClean="0">
                <a:solidFill>
                  <a:schemeClr val="tx1"/>
                </a:solidFill>
              </a:rPr>
              <a:t>аместитель заведующего по учебно-воспитательной работе </a:t>
            </a:r>
          </a:p>
          <a:p>
            <a:pPr algn="r"/>
            <a:r>
              <a:rPr lang="ru-RU" dirty="0" smtClean="0">
                <a:solidFill>
                  <a:schemeClr val="tx1"/>
                </a:solidFill>
              </a:rPr>
              <a:t>Детского сада №185 ОАО «РЖД»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7975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99" y="4115235"/>
            <a:ext cx="1949492" cy="1368152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3100" dirty="0" smtClean="0">
                <a:solidFill>
                  <a:srgbClr val="002060"/>
                </a:solidFill>
              </a:rPr>
              <a:t>Календарь природы  в младших группах, это набор цветных карточек с изображением явлений не живой природы + плоскостная </a:t>
            </a:r>
            <a:r>
              <a:rPr lang="ru-RU" sz="3100" dirty="0" smtClean="0">
                <a:solidFill>
                  <a:srgbClr val="002060"/>
                </a:solidFill>
              </a:rPr>
              <a:t>кукла</a:t>
            </a:r>
            <a:br>
              <a:rPr lang="ru-RU" sz="3100" dirty="0" smtClean="0">
                <a:solidFill>
                  <a:srgbClr val="002060"/>
                </a:solidFill>
              </a:rPr>
            </a:br>
            <a:r>
              <a:rPr lang="ru-RU" sz="3100" dirty="0" smtClean="0">
                <a:solidFill>
                  <a:srgbClr val="002060"/>
                </a:solidFill>
              </a:rPr>
              <a:t>(или просто кукла с набором одежды)</a:t>
            </a:r>
            <a:r>
              <a:rPr lang="ru-RU" sz="3100" dirty="0">
                <a:solidFill>
                  <a:srgbClr val="002060"/>
                </a:solidFill>
              </a:rPr>
              <a:t/>
            </a:r>
            <a:br>
              <a:rPr lang="ru-RU" sz="3100" dirty="0">
                <a:solidFill>
                  <a:srgbClr val="002060"/>
                </a:solidFill>
              </a:rPr>
            </a:br>
            <a:endParaRPr lang="ru-RU" sz="3100" dirty="0">
              <a:solidFill>
                <a:srgbClr val="002060"/>
              </a:solidFill>
            </a:endParaRPr>
          </a:p>
        </p:txBody>
      </p:sp>
      <p:pic>
        <p:nvPicPr>
          <p:cNvPr id="6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1452" y="3068960"/>
            <a:ext cx="2316845" cy="338437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179" y="4199178"/>
            <a:ext cx="1779321" cy="1300957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539552" y="3337551"/>
            <a:ext cx="518457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ru-RU" sz="4400" dirty="0" smtClean="0">
                <a:solidFill>
                  <a:srgbClr val="002060"/>
                </a:solidFill>
                <a:ea typeface="+mj-ea"/>
                <a:cs typeface="+mj-cs"/>
              </a:rPr>
              <a:t>3 неделя сентября</a:t>
            </a:r>
            <a:endParaRPr lang="ru-RU" sz="4400" dirty="0">
              <a:solidFill>
                <a:srgbClr val="002060"/>
              </a:solidFill>
              <a:ea typeface="+mj-ea"/>
              <a:cs typeface="+mj-cs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5286" y="4158928"/>
            <a:ext cx="1648842" cy="1375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7424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2484562"/>
            <a:ext cx="2361968" cy="345122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ru-RU" sz="3200" dirty="0" smtClean="0">
                <a:ea typeface="+mn-ea"/>
                <a:cs typeface="+mn-cs"/>
              </a:rPr>
              <a:t> </a:t>
            </a:r>
            <a:r>
              <a:rPr lang="ru-RU" sz="3200" dirty="0" smtClean="0">
                <a:solidFill>
                  <a:srgbClr val="002060"/>
                </a:solidFill>
                <a:ea typeface="+mn-ea"/>
                <a:cs typeface="+mn-cs"/>
              </a:rPr>
              <a:t>3 неделя октября, ноября</a:t>
            </a:r>
            <a:br>
              <a:rPr lang="ru-RU" sz="3200" dirty="0" smtClean="0">
                <a:solidFill>
                  <a:srgbClr val="002060"/>
                </a:solidFill>
                <a:ea typeface="+mn-ea"/>
                <a:cs typeface="+mn-cs"/>
              </a:rPr>
            </a:br>
            <a:r>
              <a:rPr lang="ru-RU" sz="3200" dirty="0" smtClean="0">
                <a:solidFill>
                  <a:srgbClr val="002060"/>
                </a:solidFill>
                <a:ea typeface="+mn-ea"/>
                <a:cs typeface="+mn-cs"/>
              </a:rPr>
              <a:t>Добавляется наблюдение за ветром, осадки. </a:t>
            </a:r>
            <a:endParaRPr lang="ru-RU" sz="3200" dirty="0">
              <a:solidFill>
                <a:srgbClr val="00206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51" y="2132856"/>
            <a:ext cx="1899985" cy="138918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31" y="4101960"/>
            <a:ext cx="2016224" cy="1681427"/>
          </a:xfrm>
          <a:prstGeom prst="rect">
            <a:avLst/>
          </a:prstGeom>
        </p:spPr>
      </p:pic>
      <p:pic>
        <p:nvPicPr>
          <p:cNvPr id="11" name="Объект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3352" y="2177768"/>
            <a:ext cx="1925078" cy="135101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191" y="4551487"/>
            <a:ext cx="1803400" cy="12319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995" y="4547708"/>
            <a:ext cx="1803400" cy="123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5494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C000"/>
                </a:solidFill>
              </a:rPr>
              <a:t> </a:t>
            </a:r>
            <a:r>
              <a:rPr lang="ru-RU" dirty="0" smtClean="0">
                <a:solidFill>
                  <a:srgbClr val="FFC000"/>
                </a:solidFill>
              </a:rPr>
              <a:t/>
            </a:r>
            <a:br>
              <a:rPr lang="ru-RU" dirty="0" smtClean="0">
                <a:solidFill>
                  <a:srgbClr val="FFC000"/>
                </a:solidFill>
              </a:rPr>
            </a:br>
            <a:r>
              <a:rPr lang="ru-RU" sz="3100" dirty="0" smtClean="0">
                <a:solidFill>
                  <a:srgbClr val="002060"/>
                </a:solidFill>
              </a:rPr>
              <a:t>3 </a:t>
            </a:r>
            <a:r>
              <a:rPr lang="ru-RU" sz="3100" dirty="0">
                <a:solidFill>
                  <a:srgbClr val="002060"/>
                </a:solidFill>
              </a:rPr>
              <a:t>неделя </a:t>
            </a:r>
            <a:r>
              <a:rPr lang="ru-RU" sz="3100" dirty="0" smtClean="0">
                <a:solidFill>
                  <a:srgbClr val="002060"/>
                </a:solidFill>
              </a:rPr>
              <a:t>декабря</a:t>
            </a:r>
            <a:br>
              <a:rPr lang="ru-RU" sz="3100" dirty="0" smtClean="0">
                <a:solidFill>
                  <a:srgbClr val="002060"/>
                </a:solidFill>
              </a:rPr>
            </a:br>
            <a:r>
              <a:rPr lang="ru-RU" sz="3100" dirty="0" smtClean="0">
                <a:solidFill>
                  <a:srgbClr val="002060"/>
                </a:solidFill>
              </a:rPr>
              <a:t>Добавляем картинку </a:t>
            </a:r>
            <a:r>
              <a:rPr lang="ru-RU" sz="3100" dirty="0" smtClean="0">
                <a:solidFill>
                  <a:srgbClr val="002060"/>
                </a:solidFill>
              </a:rPr>
              <a:t>ветер(в виде двух деревьев)</a:t>
            </a:r>
            <a:r>
              <a:rPr lang="ru-RU" sz="3100" dirty="0">
                <a:solidFill>
                  <a:srgbClr val="002060"/>
                </a:solidFill>
              </a:rPr>
              <a:t/>
            </a:r>
            <a:br>
              <a:rPr lang="ru-RU" sz="3100" dirty="0">
                <a:solidFill>
                  <a:srgbClr val="002060"/>
                </a:solidFill>
              </a:rPr>
            </a:br>
            <a:r>
              <a:rPr lang="ru-RU" sz="3100" dirty="0">
                <a:solidFill>
                  <a:srgbClr val="002060"/>
                </a:solidFill>
              </a:rPr>
              <a:t>О</a:t>
            </a:r>
            <a:r>
              <a:rPr lang="ru-RU" sz="3100" dirty="0" smtClean="0">
                <a:solidFill>
                  <a:srgbClr val="002060"/>
                </a:solidFill>
              </a:rPr>
              <a:t>рганизуется участие в подкормке птиц. </a:t>
            </a:r>
            <a:endParaRPr lang="ru-RU" sz="3100" dirty="0">
              <a:solidFill>
                <a:srgbClr val="002060"/>
              </a:solidFill>
            </a:endParaRPr>
          </a:p>
        </p:txBody>
      </p:sp>
      <p:pic>
        <p:nvPicPr>
          <p:cNvPr id="5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227482"/>
            <a:ext cx="2917323" cy="4261536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4260117"/>
            <a:ext cx="1584177" cy="1113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4300135"/>
            <a:ext cx="1412920" cy="103306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191" y="2219325"/>
            <a:ext cx="2808311" cy="2011416"/>
          </a:xfrm>
          <a:prstGeom prst="rect">
            <a:avLst/>
          </a:prstGeom>
        </p:spPr>
      </p:pic>
      <p:pic>
        <p:nvPicPr>
          <p:cNvPr id="3076" name="Picture 4" descr="C:\Users\Nataly\Pictures\календарь природы\778_Weather-icons - копия - копия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408" y="5511469"/>
            <a:ext cx="1728192" cy="118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15329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Объект 9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267" y="2348880"/>
            <a:ext cx="1416414" cy="1683881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4282"/>
          </a:xfrm>
        </p:spPr>
        <p:txBody>
          <a:bodyPr>
            <a:normAutofit fontScale="90000"/>
          </a:bodyPr>
          <a:lstStyle/>
          <a:p>
            <a:r>
              <a:rPr lang="ru-RU" sz="2700" dirty="0" smtClean="0">
                <a:solidFill>
                  <a:srgbClr val="FFC000"/>
                </a:solidFill>
              </a:rPr>
              <a:t/>
            </a:r>
            <a:br>
              <a:rPr lang="ru-RU" sz="2700" dirty="0" smtClean="0">
                <a:solidFill>
                  <a:srgbClr val="FFC000"/>
                </a:solidFill>
              </a:rPr>
            </a:br>
            <a:r>
              <a:rPr lang="ru-RU" sz="2700" dirty="0" smtClean="0">
                <a:solidFill>
                  <a:srgbClr val="002060"/>
                </a:solidFill>
              </a:rPr>
              <a:t>Январь</a:t>
            </a:r>
            <a:br>
              <a:rPr lang="ru-RU" sz="2700" dirty="0" smtClean="0">
                <a:solidFill>
                  <a:srgbClr val="002060"/>
                </a:solidFill>
              </a:rPr>
            </a:br>
            <a:r>
              <a:rPr lang="ru-RU" sz="2700" dirty="0" smtClean="0">
                <a:solidFill>
                  <a:srgbClr val="002060"/>
                </a:solidFill>
              </a:rPr>
              <a:t>1 неделя. Организуется цикл наблюдений за  птицами у кормушки Участие в подкормке птиц.</a:t>
            </a:r>
            <a:br>
              <a:rPr lang="ru-RU" sz="2700" dirty="0" smtClean="0">
                <a:solidFill>
                  <a:srgbClr val="002060"/>
                </a:solidFill>
              </a:rPr>
            </a:br>
            <a:r>
              <a:rPr lang="ru-RU" sz="2700" dirty="0" smtClean="0">
                <a:solidFill>
                  <a:srgbClr val="002060"/>
                </a:solidFill>
              </a:rPr>
              <a:t>3 неделя. Наблюдение за погодой .</a:t>
            </a:r>
            <a:br>
              <a:rPr lang="ru-RU" sz="2700" dirty="0" smtClean="0">
                <a:solidFill>
                  <a:srgbClr val="002060"/>
                </a:solidFill>
              </a:rPr>
            </a:br>
            <a:r>
              <a:rPr lang="ru-RU" sz="2700" dirty="0" smtClean="0">
                <a:solidFill>
                  <a:srgbClr val="002060"/>
                </a:solidFill>
              </a:rPr>
              <a:t>4 неделя. Вводится календарь наблюдений за птицами. </a:t>
            </a:r>
            <a:br>
              <a:rPr lang="ru-RU" sz="2700" dirty="0" smtClean="0">
                <a:solidFill>
                  <a:srgbClr val="002060"/>
                </a:solidFill>
              </a:rPr>
            </a:br>
            <a:r>
              <a:rPr lang="ru-RU" sz="2700" dirty="0" smtClean="0">
                <a:solidFill>
                  <a:srgbClr val="002060"/>
                </a:solidFill>
              </a:rPr>
              <a:t>(длительность 2 </a:t>
            </a:r>
            <a:r>
              <a:rPr lang="ru-RU" sz="2700" dirty="0" smtClean="0">
                <a:solidFill>
                  <a:srgbClr val="002060"/>
                </a:solidFill>
              </a:rPr>
              <a:t>недели)</a:t>
            </a:r>
            <a:br>
              <a:rPr lang="ru-RU" sz="2700" dirty="0" smtClean="0">
                <a:solidFill>
                  <a:srgbClr val="002060"/>
                </a:solidFill>
              </a:rPr>
            </a:br>
            <a:r>
              <a:rPr lang="ru-RU" sz="3200" dirty="0" smtClean="0">
                <a:solidFill>
                  <a:srgbClr val="002060"/>
                </a:solidFill>
              </a:rPr>
              <a:t/>
            </a:r>
            <a:br>
              <a:rPr lang="ru-RU" sz="3200" dirty="0" smtClean="0">
                <a:solidFill>
                  <a:srgbClr val="002060"/>
                </a:solidFill>
              </a:rPr>
            </a:br>
            <a:endParaRPr lang="ru-RU" sz="3200" dirty="0">
              <a:solidFill>
                <a:srgbClr val="00206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4487966"/>
            <a:ext cx="1440161" cy="1011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4487966"/>
            <a:ext cx="1412920" cy="103306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5648272"/>
            <a:ext cx="1354460" cy="119894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2564904"/>
            <a:ext cx="2736304" cy="400841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2420888"/>
            <a:ext cx="1419500" cy="1512168"/>
          </a:xfrm>
          <a:prstGeom prst="rect">
            <a:avLst/>
          </a:prstGeom>
        </p:spPr>
      </p:pic>
      <p:pic>
        <p:nvPicPr>
          <p:cNvPr id="13" name="Объект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2659822"/>
            <a:ext cx="1944216" cy="2840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0908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Объект 9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4011143"/>
            <a:ext cx="985058" cy="1167938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79296" cy="1642194"/>
          </a:xfrm>
        </p:spPr>
        <p:txBody>
          <a:bodyPr>
            <a:normAutofit fontScale="90000"/>
          </a:bodyPr>
          <a:lstStyle/>
          <a:p>
            <a:pPr algn="l"/>
            <a:r>
              <a:rPr lang="ru-RU" sz="2700" dirty="0" smtClean="0">
                <a:solidFill>
                  <a:srgbClr val="FFC000"/>
                </a:solidFill>
              </a:rPr>
              <a:t/>
            </a:r>
            <a:br>
              <a:rPr lang="ru-RU" sz="2700" dirty="0" smtClean="0">
                <a:solidFill>
                  <a:srgbClr val="FFC000"/>
                </a:solidFill>
              </a:rPr>
            </a:br>
            <a:r>
              <a:rPr lang="ru-RU" sz="2700" dirty="0" smtClean="0">
                <a:solidFill>
                  <a:srgbClr val="FFC000"/>
                </a:solidFill>
              </a:rPr>
              <a:t>                                                  </a:t>
            </a:r>
            <a:r>
              <a:rPr lang="ru-RU" sz="2700" dirty="0" smtClean="0">
                <a:solidFill>
                  <a:srgbClr val="002060"/>
                </a:solidFill>
              </a:rPr>
              <a:t>февраль</a:t>
            </a:r>
            <a:br>
              <a:rPr lang="ru-RU" sz="2700" dirty="0" smtClean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1 неделя. календарь наблюдений за птицами у кормушки .</a:t>
            </a:r>
            <a:br>
              <a:rPr lang="ru-RU" sz="2200" b="1" dirty="0" smtClean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2 неделя. Посадка лука в землю. В банку с </a:t>
            </a:r>
            <a:r>
              <a:rPr lang="ru-RU" sz="2200" b="1" dirty="0" smtClean="0">
                <a:solidFill>
                  <a:srgbClr val="002060"/>
                </a:solidFill>
              </a:rPr>
              <a:t>водой(зарисовка </a:t>
            </a:r>
            <a:r>
              <a:rPr lang="ru-RU" sz="2200" b="1" dirty="0" smtClean="0">
                <a:solidFill>
                  <a:srgbClr val="002060"/>
                </a:solidFill>
              </a:rPr>
              <a:t>воспитателем</a:t>
            </a:r>
            <a:r>
              <a:rPr lang="ru-RU" sz="2200" b="1" dirty="0" smtClean="0">
                <a:solidFill>
                  <a:srgbClr val="002060"/>
                </a:solidFill>
              </a:rPr>
              <a:t>).</a:t>
            </a:r>
            <a:r>
              <a:rPr lang="ru-RU" sz="2200" b="1" dirty="0" smtClean="0">
                <a:solidFill>
                  <a:srgbClr val="002060"/>
                </a:solidFill>
              </a:rPr>
              <a:t/>
            </a:r>
            <a:br>
              <a:rPr lang="ru-RU" sz="2200" b="1" dirty="0" smtClean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3 </a:t>
            </a:r>
            <a:r>
              <a:rPr lang="ru-RU" sz="2200" b="1" dirty="0">
                <a:solidFill>
                  <a:srgbClr val="002060"/>
                </a:solidFill>
              </a:rPr>
              <a:t>неделя. Наблюдение за погодой .</a:t>
            </a:r>
            <a:br>
              <a:rPr lang="ru-RU" sz="2200" b="1" dirty="0">
                <a:solidFill>
                  <a:srgbClr val="002060"/>
                </a:solidFill>
              </a:rPr>
            </a:br>
            <a:r>
              <a:rPr lang="ru-RU" sz="2200" dirty="0" smtClean="0">
                <a:solidFill>
                  <a:srgbClr val="002060"/>
                </a:solidFill>
              </a:rPr>
              <a:t/>
            </a:r>
            <a:br>
              <a:rPr lang="ru-RU" sz="2200" dirty="0" smtClean="0">
                <a:solidFill>
                  <a:srgbClr val="002060"/>
                </a:solidFill>
              </a:rPr>
            </a:br>
            <a:endParaRPr lang="ru-RU" sz="2200" dirty="0">
              <a:solidFill>
                <a:srgbClr val="00206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7183" y="5360435"/>
            <a:ext cx="1152129" cy="809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5360435"/>
            <a:ext cx="936104" cy="68443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5368423"/>
            <a:ext cx="864096" cy="76488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258784"/>
            <a:ext cx="2602003" cy="381167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3264" y="4101107"/>
            <a:ext cx="1125093" cy="1198541"/>
          </a:xfrm>
          <a:prstGeom prst="rect">
            <a:avLst/>
          </a:prstGeom>
        </p:spPr>
      </p:pic>
      <p:pic>
        <p:nvPicPr>
          <p:cNvPr id="13" name="Объект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4101107"/>
            <a:ext cx="1440160" cy="210374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8792" y="2258784"/>
            <a:ext cx="4248912" cy="1807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9971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Объект 9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242" y="3919966"/>
            <a:ext cx="1221708" cy="1452407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79296" cy="1642194"/>
          </a:xfrm>
        </p:spPr>
        <p:txBody>
          <a:bodyPr>
            <a:normAutofit fontScale="90000"/>
          </a:bodyPr>
          <a:lstStyle/>
          <a:p>
            <a:pPr algn="l"/>
            <a:r>
              <a:rPr lang="ru-RU" sz="2700" dirty="0" smtClean="0">
                <a:solidFill>
                  <a:srgbClr val="FFC000"/>
                </a:solidFill>
              </a:rPr>
              <a:t/>
            </a:r>
            <a:br>
              <a:rPr lang="ru-RU" sz="2700" dirty="0" smtClean="0">
                <a:solidFill>
                  <a:srgbClr val="FFC000"/>
                </a:solidFill>
              </a:rPr>
            </a:br>
            <a:r>
              <a:rPr lang="ru-RU" sz="2700" dirty="0" smtClean="0">
                <a:solidFill>
                  <a:srgbClr val="002060"/>
                </a:solidFill>
              </a:rPr>
              <a:t>                                                  март</a:t>
            </a:r>
            <a:br>
              <a:rPr lang="ru-RU" sz="2700" dirty="0" smtClean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1 неделя. </a:t>
            </a:r>
            <a:r>
              <a:rPr lang="ru-RU" sz="2200" b="1" dirty="0">
                <a:solidFill>
                  <a:srgbClr val="002060"/>
                </a:solidFill>
              </a:rPr>
              <a:t> </a:t>
            </a:r>
            <a:r>
              <a:rPr lang="ru-RU" sz="2200" b="1" dirty="0" smtClean="0">
                <a:solidFill>
                  <a:srgbClr val="002060"/>
                </a:solidFill>
              </a:rPr>
              <a:t>Наблюдение за ростом луковицы </a:t>
            </a:r>
            <a:r>
              <a:rPr lang="ru-RU" sz="2200" b="1" dirty="0">
                <a:solidFill>
                  <a:srgbClr val="002060"/>
                </a:solidFill>
              </a:rPr>
              <a:t>.</a:t>
            </a:r>
            <a:r>
              <a:rPr lang="ru-RU" sz="2200" b="1" dirty="0" smtClean="0">
                <a:solidFill>
                  <a:srgbClr val="002060"/>
                </a:solidFill>
              </a:rPr>
              <a:t/>
            </a:r>
            <a:br>
              <a:rPr lang="ru-RU" sz="2200" b="1" dirty="0" smtClean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3 </a:t>
            </a:r>
            <a:r>
              <a:rPr lang="ru-RU" sz="2200" b="1" dirty="0">
                <a:solidFill>
                  <a:srgbClr val="002060"/>
                </a:solidFill>
              </a:rPr>
              <a:t>неделя. Наблюдение за погодой .</a:t>
            </a:r>
            <a:br>
              <a:rPr lang="ru-RU" sz="2200" b="1" dirty="0">
                <a:solidFill>
                  <a:srgbClr val="002060"/>
                </a:solidFill>
              </a:rPr>
            </a:br>
            <a:r>
              <a:rPr lang="ru-RU" sz="2200" b="1" dirty="0">
                <a:solidFill>
                  <a:srgbClr val="002060"/>
                </a:solidFill>
              </a:rPr>
              <a:t>4</a:t>
            </a:r>
            <a:r>
              <a:rPr lang="ru-RU" sz="2200" b="1" dirty="0" smtClean="0">
                <a:solidFill>
                  <a:srgbClr val="002060"/>
                </a:solidFill>
              </a:rPr>
              <a:t> неделя.  Знакомство с новым деревом- тополь. Срезают ветки ставят в воду.(наблюдают )</a:t>
            </a:r>
            <a:br>
              <a:rPr lang="ru-RU" sz="2200" b="1" dirty="0" smtClean="0">
                <a:solidFill>
                  <a:srgbClr val="002060"/>
                </a:solidFill>
              </a:rPr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5574340"/>
            <a:ext cx="1257883" cy="883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5625579"/>
            <a:ext cx="1152128" cy="84238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543343"/>
            <a:ext cx="1008112" cy="89236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474" y="3919966"/>
            <a:ext cx="1334406" cy="1421519"/>
          </a:xfrm>
          <a:prstGeom prst="rect">
            <a:avLst/>
          </a:prstGeom>
        </p:spPr>
      </p:pic>
      <p:pic>
        <p:nvPicPr>
          <p:cNvPr id="13" name="Объект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745067"/>
            <a:ext cx="3168352" cy="462823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745" y="1988840"/>
            <a:ext cx="4248912" cy="1807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5365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79296" cy="1642194"/>
          </a:xfrm>
        </p:spPr>
        <p:txBody>
          <a:bodyPr>
            <a:normAutofit fontScale="90000"/>
          </a:bodyPr>
          <a:lstStyle/>
          <a:p>
            <a:pPr algn="l"/>
            <a:r>
              <a:rPr lang="ru-RU" sz="2700" dirty="0" smtClean="0">
                <a:solidFill>
                  <a:srgbClr val="FFC000"/>
                </a:solidFill>
              </a:rPr>
              <a:t/>
            </a:r>
            <a:br>
              <a:rPr lang="ru-RU" sz="2700" dirty="0" smtClean="0">
                <a:solidFill>
                  <a:srgbClr val="FFC000"/>
                </a:solidFill>
              </a:rPr>
            </a:br>
            <a:r>
              <a:rPr lang="ru-RU" sz="2700" b="1" dirty="0" smtClean="0">
                <a:solidFill>
                  <a:srgbClr val="002060"/>
                </a:solidFill>
              </a:rPr>
              <a:t>                                                  Апрель</a:t>
            </a:r>
            <a:br>
              <a:rPr lang="ru-RU" sz="2700" b="1" dirty="0" smtClean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1 неделя. </a:t>
            </a:r>
            <a:r>
              <a:rPr lang="ru-RU" sz="2200" b="1" dirty="0">
                <a:solidFill>
                  <a:srgbClr val="002060"/>
                </a:solidFill>
              </a:rPr>
              <a:t>Н</a:t>
            </a:r>
            <a:r>
              <a:rPr lang="ru-RU" sz="2200" b="1" dirty="0" smtClean="0">
                <a:solidFill>
                  <a:srgbClr val="002060"/>
                </a:solidFill>
              </a:rPr>
              <a:t>аблюдение за срезанными ветками.(набухли почки)</a:t>
            </a:r>
            <a:br>
              <a:rPr lang="ru-RU" sz="2200" b="1" dirty="0" smtClean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3 </a:t>
            </a:r>
            <a:r>
              <a:rPr lang="ru-RU" sz="2200" b="1" dirty="0">
                <a:solidFill>
                  <a:srgbClr val="002060"/>
                </a:solidFill>
              </a:rPr>
              <a:t>неделя. Наблюдение за погодой .</a:t>
            </a:r>
            <a:br>
              <a:rPr lang="ru-RU" sz="2200" b="1" dirty="0">
                <a:solidFill>
                  <a:srgbClr val="002060"/>
                </a:solidFill>
              </a:rPr>
            </a:br>
            <a:r>
              <a:rPr lang="ru-RU" sz="2200" b="1" dirty="0">
                <a:solidFill>
                  <a:srgbClr val="002060"/>
                </a:solidFill>
              </a:rPr>
              <a:t>4</a:t>
            </a:r>
            <a:r>
              <a:rPr lang="ru-RU" sz="2200" b="1" dirty="0" smtClean="0">
                <a:solidFill>
                  <a:srgbClr val="002060"/>
                </a:solidFill>
              </a:rPr>
              <a:t> неделя. Наблюдение за появляющейся травкой и растением  Мать и мачеха.</a:t>
            </a:r>
            <a:br>
              <a:rPr lang="ru-RU" sz="2200" b="1" dirty="0" smtClean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/>
            </a:r>
            <a:br>
              <a:rPr lang="ru-RU" sz="2200" b="1" dirty="0" smtClean="0">
                <a:solidFill>
                  <a:srgbClr val="002060"/>
                </a:solidFill>
              </a:rPr>
            </a:br>
            <a:endParaRPr lang="ru-RU" sz="2200" b="1" dirty="0">
              <a:solidFill>
                <a:srgbClr val="00206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790" y="3284984"/>
            <a:ext cx="1612752" cy="1179170"/>
          </a:xfrm>
          <a:prstGeom prst="rect">
            <a:avLst/>
          </a:prstGeom>
        </p:spPr>
      </p:pic>
      <p:pic>
        <p:nvPicPr>
          <p:cNvPr id="13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04864"/>
            <a:ext cx="2664296" cy="3891924"/>
          </a:xfrm>
          <a:prstGeom prst="rect">
            <a:avLst/>
          </a:prstGeom>
        </p:spPr>
      </p:pic>
      <p:pic>
        <p:nvPicPr>
          <p:cNvPr id="14" name="Picture 2" descr="C:\Users\Nataly\Pictures\календарь природы\778_Weather-icon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844824"/>
            <a:ext cx="4104456" cy="1269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Nataly\Pictures\2015-10-12\00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005064"/>
            <a:ext cx="214032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4581128"/>
            <a:ext cx="2808311" cy="2011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4577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79296" cy="1642194"/>
          </a:xfrm>
        </p:spPr>
        <p:txBody>
          <a:bodyPr>
            <a:normAutofit fontScale="90000"/>
          </a:bodyPr>
          <a:lstStyle/>
          <a:p>
            <a:pPr algn="l"/>
            <a:r>
              <a:rPr lang="ru-RU" sz="2700" dirty="0" smtClean="0">
                <a:solidFill>
                  <a:srgbClr val="FFC000"/>
                </a:solidFill>
              </a:rPr>
              <a:t/>
            </a:r>
            <a:br>
              <a:rPr lang="ru-RU" sz="2700" dirty="0" smtClean="0">
                <a:solidFill>
                  <a:srgbClr val="FFC000"/>
                </a:solidFill>
              </a:rPr>
            </a:br>
            <a:r>
              <a:rPr lang="ru-RU" sz="2700" b="1" dirty="0" smtClean="0">
                <a:solidFill>
                  <a:srgbClr val="002060"/>
                </a:solidFill>
              </a:rPr>
              <a:t>                                                  май</a:t>
            </a:r>
            <a:br>
              <a:rPr lang="ru-RU" sz="2700" b="1" dirty="0" smtClean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1 неделя. </a:t>
            </a:r>
            <a:r>
              <a:rPr lang="ru-RU" sz="2200" b="1" dirty="0">
                <a:solidFill>
                  <a:srgbClr val="002060"/>
                </a:solidFill>
              </a:rPr>
              <a:t>Н</a:t>
            </a:r>
            <a:r>
              <a:rPr lang="ru-RU" sz="2200" b="1" dirty="0" smtClean="0">
                <a:solidFill>
                  <a:srgbClr val="002060"/>
                </a:solidFill>
              </a:rPr>
              <a:t>аблюдение за срезанными ветками.(набухли почки)</a:t>
            </a:r>
            <a:br>
              <a:rPr lang="ru-RU" sz="2200" b="1" dirty="0" smtClean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3 </a:t>
            </a:r>
            <a:r>
              <a:rPr lang="ru-RU" sz="2200" b="1" dirty="0">
                <a:solidFill>
                  <a:srgbClr val="002060"/>
                </a:solidFill>
              </a:rPr>
              <a:t>неделя. Наблюдение за погодой .</a:t>
            </a:r>
            <a:br>
              <a:rPr lang="ru-RU" sz="2200" b="1" dirty="0">
                <a:solidFill>
                  <a:srgbClr val="002060"/>
                </a:solidFill>
              </a:rPr>
            </a:br>
            <a:r>
              <a:rPr lang="ru-RU" sz="2200" b="1" dirty="0">
                <a:solidFill>
                  <a:srgbClr val="002060"/>
                </a:solidFill>
              </a:rPr>
              <a:t>4</a:t>
            </a:r>
            <a:r>
              <a:rPr lang="ru-RU" sz="2200" b="1" dirty="0" smtClean="0">
                <a:solidFill>
                  <a:srgbClr val="002060"/>
                </a:solidFill>
              </a:rPr>
              <a:t> неделя. Наблюдение за появляющейся травкой и растением  Мать и мачеха.</a:t>
            </a:r>
            <a:br>
              <a:rPr lang="ru-RU" sz="2200" b="1" dirty="0" smtClean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/>
            </a:r>
            <a:br>
              <a:rPr lang="ru-RU" sz="2200" b="1" dirty="0" smtClean="0">
                <a:solidFill>
                  <a:srgbClr val="002060"/>
                </a:solidFill>
              </a:rPr>
            </a:br>
            <a:endParaRPr lang="ru-RU" sz="2200" b="1" dirty="0">
              <a:solidFill>
                <a:srgbClr val="00206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3284984"/>
            <a:ext cx="1612752" cy="1179170"/>
          </a:xfrm>
          <a:prstGeom prst="rect">
            <a:avLst/>
          </a:prstGeom>
        </p:spPr>
      </p:pic>
      <p:pic>
        <p:nvPicPr>
          <p:cNvPr id="13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04864"/>
            <a:ext cx="2664296" cy="3891924"/>
          </a:xfrm>
          <a:prstGeom prst="rect">
            <a:avLst/>
          </a:prstGeom>
        </p:spPr>
      </p:pic>
      <p:pic>
        <p:nvPicPr>
          <p:cNvPr id="14" name="Picture 2" descr="C:\Users\Nataly\Pictures\календарь природы\778_Weather-icon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844824"/>
            <a:ext cx="4104456" cy="1269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Nataly\Pictures\2015-10-12\00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3229354"/>
            <a:ext cx="1440160" cy="1647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4653136"/>
            <a:ext cx="2312341" cy="1656184"/>
          </a:xfrm>
          <a:prstGeom prst="rect">
            <a:avLst/>
          </a:prstGeom>
        </p:spPr>
      </p:pic>
      <p:pic>
        <p:nvPicPr>
          <p:cNvPr id="6146" name="Picture 2" descr="C:\Users\Nataly\Pictures\2015-10-12\001 - копия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6885" y="3266714"/>
            <a:ext cx="1182429" cy="1532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50752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8641"/>
            <a:ext cx="7772400" cy="3411810"/>
          </a:xfrm>
        </p:spPr>
        <p:txBody>
          <a:bodyPr>
            <a:normAutofit/>
          </a:bodyPr>
          <a:lstStyle/>
          <a:p>
            <a:r>
              <a:rPr lang="ru-RU" dirty="0" smtClean="0"/>
              <a:t>Система работы с календарями наблюдений в  средних группах</a:t>
            </a:r>
            <a:br>
              <a:rPr lang="ru-RU" dirty="0" smtClean="0"/>
            </a:br>
            <a:r>
              <a:rPr lang="ru-RU" sz="2800" dirty="0">
                <a:solidFill>
                  <a:prstClr val="black"/>
                </a:solidFill>
              </a:rPr>
              <a:t>Календарь природы  в  средних группах, это набор цветных карточек-картинок.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4149080"/>
            <a:ext cx="7704856" cy="1728191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r>
              <a:rPr lang="ru-RU" dirty="0" smtClean="0"/>
              <a:t>Недельные </a:t>
            </a:r>
            <a:r>
              <a:rPr lang="ru-RU" dirty="0" smtClean="0"/>
              <a:t>наблюдения за сезонными явлениями природы, погодой</a:t>
            </a:r>
            <a:r>
              <a:rPr lang="ru-RU" dirty="0" smtClean="0"/>
              <a:t>, за растительным </a:t>
            </a:r>
            <a:r>
              <a:rPr lang="ru-RU" dirty="0" smtClean="0"/>
              <a:t>и животным миром.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66769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Users\Nataly\Pictures\календарь природы\778_Weather-icon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44596" y="3895552"/>
            <a:ext cx="3262745" cy="1009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sz="3100" dirty="0"/>
          </a:p>
        </p:txBody>
      </p:sp>
      <p:pic>
        <p:nvPicPr>
          <p:cNvPr id="6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3" y="2246035"/>
            <a:ext cx="2316845" cy="3384376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467544" y="188640"/>
            <a:ext cx="78488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ru-RU" sz="3200" dirty="0" smtClean="0">
                <a:ea typeface="+mj-ea"/>
                <a:cs typeface="+mj-cs"/>
              </a:rPr>
              <a:t>    3 неделя сентября и октября</a:t>
            </a:r>
          </a:p>
          <a:p>
            <a:pPr lvl="0" algn="ctr">
              <a:spcBef>
                <a:spcPct val="0"/>
              </a:spcBef>
            </a:pPr>
            <a:endParaRPr lang="ru-RU" sz="3200" dirty="0">
              <a:ea typeface="+mj-ea"/>
              <a:cs typeface="+mj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213575"/>
            <a:ext cx="1975104" cy="145694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2213575"/>
            <a:ext cx="2033016" cy="143256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246035"/>
            <a:ext cx="2008632" cy="143865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995" y="3789040"/>
            <a:ext cx="3056368" cy="2242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89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Users\Nataly\Pictures\календарь природы\778_Weather-icon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426" y="3557363"/>
            <a:ext cx="2207390" cy="673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ru-RU" dirty="0" smtClean="0">
                <a:ea typeface="+mj-ea"/>
                <a:cs typeface="+mj-cs"/>
              </a:rPr>
              <a:t/>
            </a:r>
            <a:br>
              <a:rPr lang="ru-RU" dirty="0" smtClean="0">
                <a:ea typeface="+mj-ea"/>
                <a:cs typeface="+mj-cs"/>
              </a:rPr>
            </a:br>
            <a:r>
              <a:rPr lang="ru-RU" dirty="0" smtClean="0">
                <a:ea typeface="+mj-ea"/>
                <a:cs typeface="+mj-cs"/>
              </a:rPr>
              <a:t/>
            </a:r>
            <a:br>
              <a:rPr lang="ru-RU" dirty="0" smtClean="0">
                <a:ea typeface="+mj-ea"/>
                <a:cs typeface="+mj-cs"/>
              </a:rPr>
            </a:br>
            <a:r>
              <a:rPr lang="ru-RU" dirty="0"/>
              <a:t/>
            </a:r>
            <a:br>
              <a:rPr lang="ru-RU" dirty="0"/>
            </a:br>
            <a:r>
              <a:rPr lang="ru-RU" sz="3100" b="1" dirty="0" smtClean="0">
                <a:solidFill>
                  <a:srgbClr val="002060"/>
                </a:solidFill>
              </a:rPr>
              <a:t>ноябрь </a:t>
            </a:r>
            <a:br>
              <a:rPr lang="ru-RU" sz="3100" b="1" dirty="0" smtClean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1 неделя. Организуется  подкормка  птиц  </a:t>
            </a:r>
            <a:r>
              <a:rPr lang="ru-RU" sz="2200" b="1" dirty="0" smtClean="0">
                <a:solidFill>
                  <a:srgbClr val="002060"/>
                </a:solidFill>
              </a:rPr>
              <a:t>(</a:t>
            </a:r>
            <a:r>
              <a:rPr lang="ru-RU" sz="2200" b="1" dirty="0">
                <a:solidFill>
                  <a:srgbClr val="002060"/>
                </a:solidFill>
              </a:rPr>
              <a:t>р</a:t>
            </a:r>
            <a:r>
              <a:rPr lang="ru-RU" sz="2200" b="1" dirty="0" smtClean="0">
                <a:solidFill>
                  <a:srgbClr val="002060"/>
                </a:solidFill>
              </a:rPr>
              <a:t>азвесить </a:t>
            </a:r>
            <a:r>
              <a:rPr lang="ru-RU" sz="2200" b="1" dirty="0" smtClean="0">
                <a:solidFill>
                  <a:srgbClr val="002060"/>
                </a:solidFill>
              </a:rPr>
              <a:t>  кормушки!</a:t>
            </a:r>
            <a:r>
              <a:rPr lang="ru-RU" sz="2700" b="1" dirty="0" smtClean="0">
                <a:solidFill>
                  <a:srgbClr val="002060"/>
                </a:solidFill>
              </a:rPr>
              <a:t>).</a:t>
            </a:r>
            <a:r>
              <a:rPr lang="ru-RU" sz="2700" b="1" dirty="0" smtClean="0">
                <a:solidFill>
                  <a:srgbClr val="002060"/>
                </a:solidFill>
              </a:rPr>
              <a:t/>
            </a:r>
            <a:br>
              <a:rPr lang="ru-RU" sz="2700" b="1" dirty="0" smtClean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3 </a:t>
            </a:r>
            <a:r>
              <a:rPr lang="ru-RU" sz="2200" b="1" dirty="0">
                <a:solidFill>
                  <a:srgbClr val="002060"/>
                </a:solidFill>
              </a:rPr>
              <a:t>неделя . Наблюдение за погодой . </a:t>
            </a:r>
            <a:br>
              <a:rPr lang="ru-RU" sz="2200" b="1" dirty="0">
                <a:solidFill>
                  <a:srgbClr val="002060"/>
                </a:solidFill>
              </a:rPr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100" dirty="0" smtClean="0"/>
              <a:t> </a:t>
            </a:r>
            <a:endParaRPr lang="ru-RU" sz="3100" dirty="0"/>
          </a:p>
        </p:txBody>
      </p:sp>
      <p:pic>
        <p:nvPicPr>
          <p:cNvPr id="6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2042251"/>
            <a:ext cx="2910604" cy="4251721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611560" y="1628800"/>
            <a:ext cx="72728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ru-RU" sz="3200" dirty="0" smtClean="0">
                <a:ea typeface="+mj-ea"/>
                <a:cs typeface="+mj-cs"/>
              </a:rPr>
              <a:t>    </a:t>
            </a:r>
            <a:endParaRPr lang="ru-RU" sz="3200" dirty="0">
              <a:ea typeface="+mj-ea"/>
              <a:cs typeface="+mj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060848"/>
            <a:ext cx="2033016" cy="143256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2070414"/>
            <a:ext cx="2008632" cy="143865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509120"/>
            <a:ext cx="3571198" cy="194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6536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Объект 9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490761"/>
            <a:ext cx="984365" cy="1170246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ru-RU" dirty="0" smtClean="0">
                <a:ea typeface="+mj-ea"/>
                <a:cs typeface="+mj-cs"/>
              </a:rPr>
              <a:t/>
            </a:r>
            <a:br>
              <a:rPr lang="ru-RU" dirty="0" smtClean="0">
                <a:ea typeface="+mj-ea"/>
                <a:cs typeface="+mj-cs"/>
              </a:rPr>
            </a:br>
            <a:r>
              <a:rPr lang="ru-RU" dirty="0" smtClean="0">
                <a:ea typeface="+mj-ea"/>
                <a:cs typeface="+mj-cs"/>
              </a:rPr>
              <a:t/>
            </a:r>
            <a:br>
              <a:rPr lang="ru-RU" dirty="0" smtClean="0">
                <a:ea typeface="+mj-ea"/>
                <a:cs typeface="+mj-cs"/>
              </a:rPr>
            </a:br>
            <a:r>
              <a:rPr lang="ru-RU" dirty="0"/>
              <a:t/>
            </a:r>
            <a:br>
              <a:rPr lang="ru-RU" dirty="0"/>
            </a:br>
            <a:r>
              <a:rPr lang="ru-RU" sz="3100" b="1" dirty="0" smtClean="0">
                <a:solidFill>
                  <a:srgbClr val="002060"/>
                </a:solidFill>
              </a:rPr>
              <a:t>декабрь</a:t>
            </a:r>
            <a:br>
              <a:rPr lang="ru-RU" sz="3100" b="1" dirty="0" smtClean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1 -4 неделю . Организуется  подкормка  </a:t>
            </a:r>
            <a:r>
              <a:rPr lang="ru-RU" sz="2200" b="1" dirty="0" smtClean="0">
                <a:solidFill>
                  <a:srgbClr val="002060"/>
                </a:solidFill>
              </a:rPr>
              <a:t>птиц</a:t>
            </a:r>
            <a:r>
              <a:rPr lang="ru-RU" sz="2200" b="1" dirty="0">
                <a:solidFill>
                  <a:srgbClr val="002060"/>
                </a:solidFill>
              </a:rPr>
              <a:t> </a:t>
            </a:r>
            <a:r>
              <a:rPr lang="ru-RU" sz="2200" b="1" dirty="0" smtClean="0">
                <a:solidFill>
                  <a:srgbClr val="002060"/>
                </a:solidFill>
              </a:rPr>
              <a:t>в кормушках</a:t>
            </a:r>
            <a:r>
              <a:rPr lang="ru-RU" sz="2200" b="1" dirty="0" smtClean="0">
                <a:solidFill>
                  <a:srgbClr val="002060"/>
                </a:solidFill>
              </a:rPr>
              <a:t>.</a:t>
            </a:r>
            <a:r>
              <a:rPr lang="ru-RU" sz="2200" b="1" dirty="0" smtClean="0">
                <a:solidFill>
                  <a:srgbClr val="002060"/>
                </a:solidFill>
              </a:rPr>
              <a:t/>
            </a:r>
            <a:br>
              <a:rPr lang="ru-RU" sz="2200" b="1" dirty="0" smtClean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3 </a:t>
            </a:r>
            <a:r>
              <a:rPr lang="ru-RU" sz="2200" b="1" dirty="0">
                <a:solidFill>
                  <a:srgbClr val="002060"/>
                </a:solidFill>
              </a:rPr>
              <a:t>неделя . Наблюдение за погодой . </a:t>
            </a:r>
            <a:br>
              <a:rPr lang="ru-RU" sz="2200" b="1" dirty="0">
                <a:solidFill>
                  <a:srgbClr val="002060"/>
                </a:solidFill>
              </a:rPr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100" dirty="0" smtClean="0"/>
              <a:t> </a:t>
            </a:r>
            <a:endParaRPr lang="ru-RU" sz="3100" dirty="0"/>
          </a:p>
        </p:txBody>
      </p:sp>
      <p:pic>
        <p:nvPicPr>
          <p:cNvPr id="6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718" y="1922048"/>
            <a:ext cx="3053907" cy="4461054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611560" y="1628800"/>
            <a:ext cx="72728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ru-RU" sz="3200" dirty="0" smtClean="0">
                <a:ea typeface="+mj-ea"/>
                <a:cs typeface="+mj-cs"/>
              </a:rPr>
              <a:t>    </a:t>
            </a:r>
            <a:endParaRPr lang="ru-RU" sz="3200" dirty="0">
              <a:ea typeface="+mj-ea"/>
              <a:cs typeface="+mj-cs"/>
            </a:endParaRPr>
          </a:p>
        </p:txBody>
      </p:sp>
      <p:pic>
        <p:nvPicPr>
          <p:cNvPr id="8194" name="Picture 2" descr="C:\Users\Nataly\Pictures\календарь природы\778_Weather-icons - копия - копия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557" y="1756383"/>
            <a:ext cx="1338581" cy="914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712" y="1493215"/>
            <a:ext cx="1081524" cy="1152128"/>
          </a:xfrm>
          <a:prstGeom prst="rect">
            <a:avLst/>
          </a:prstGeom>
        </p:spPr>
      </p:pic>
      <p:pic>
        <p:nvPicPr>
          <p:cNvPr id="8195" name="Picture 3" descr="C:\Users\Nataly\Pictures\2015-10-08 старш гр\008 - копия - копия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58" y="2852936"/>
            <a:ext cx="4495704" cy="1083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891" y="4293096"/>
            <a:ext cx="4320479" cy="2352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349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Объект 9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267" y="2348880"/>
            <a:ext cx="1416414" cy="1683881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4282"/>
          </a:xfrm>
        </p:spPr>
        <p:txBody>
          <a:bodyPr>
            <a:normAutofit fontScale="90000"/>
          </a:bodyPr>
          <a:lstStyle/>
          <a:p>
            <a:r>
              <a:rPr lang="ru-RU" sz="2700" dirty="0" smtClean="0">
                <a:solidFill>
                  <a:srgbClr val="FFC000"/>
                </a:solidFill>
              </a:rPr>
              <a:t/>
            </a:r>
            <a:br>
              <a:rPr lang="ru-RU" sz="2700" dirty="0" smtClean="0">
                <a:solidFill>
                  <a:srgbClr val="FFC00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Январь</a:t>
            </a:r>
            <a:br>
              <a:rPr lang="ru-RU" sz="2200" b="1" dirty="0" smtClean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2 неделя. Вводится календарь наблюдений за птицами у кормушки  (3 недели). </a:t>
            </a:r>
            <a:r>
              <a:rPr lang="ru-RU" sz="2200" b="1" dirty="0" smtClean="0">
                <a:solidFill>
                  <a:srgbClr val="002060"/>
                </a:solidFill>
              </a:rPr>
              <a:t>Участие </a:t>
            </a:r>
            <a:r>
              <a:rPr lang="ru-RU" sz="2200" b="1" dirty="0" smtClean="0">
                <a:solidFill>
                  <a:srgbClr val="002060"/>
                </a:solidFill>
              </a:rPr>
              <a:t>в подкормке птиц.</a:t>
            </a:r>
            <a:br>
              <a:rPr lang="ru-RU" sz="2200" b="1" dirty="0" smtClean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3 неделя. Наблюдение за погодой .</a:t>
            </a:r>
            <a:br>
              <a:rPr lang="ru-RU" sz="2200" b="1" dirty="0" smtClean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4 неделя. Наблюдение за глубиной </a:t>
            </a:r>
            <a:r>
              <a:rPr lang="ru-RU" sz="2200" b="1" dirty="0" smtClean="0">
                <a:solidFill>
                  <a:srgbClr val="002060"/>
                </a:solidFill>
              </a:rPr>
              <a:t>снега</a:t>
            </a:r>
            <a:r>
              <a:rPr lang="ru-RU" sz="2200" b="1" dirty="0" smtClean="0">
                <a:solidFill>
                  <a:srgbClr val="002060"/>
                </a:solidFill>
              </a:rPr>
              <a:t/>
            </a:r>
            <a:br>
              <a:rPr lang="ru-RU" sz="2200" b="1" dirty="0" smtClean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/>
            </a:r>
            <a:br>
              <a:rPr lang="ru-RU" sz="2200" b="1" dirty="0" smtClean="0">
                <a:solidFill>
                  <a:srgbClr val="002060"/>
                </a:solidFill>
              </a:rPr>
            </a:br>
            <a:r>
              <a:rPr lang="ru-RU" sz="2700" dirty="0" smtClean="0"/>
              <a:t/>
            </a:r>
            <a:br>
              <a:rPr lang="ru-RU" sz="2700" dirty="0" smtClean="0"/>
            </a:br>
            <a:endParaRPr lang="ru-RU" sz="32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8" y="4149080"/>
            <a:ext cx="1440161" cy="1011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4174046"/>
            <a:ext cx="1412920" cy="103306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94" y="5466461"/>
            <a:ext cx="1354460" cy="119894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2167307"/>
            <a:ext cx="3168352" cy="464131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2420888"/>
            <a:ext cx="1419500" cy="1512168"/>
          </a:xfrm>
          <a:prstGeom prst="rect">
            <a:avLst/>
          </a:prstGeom>
        </p:spPr>
      </p:pic>
      <p:pic>
        <p:nvPicPr>
          <p:cNvPr id="13" name="Объект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50" y="2372688"/>
            <a:ext cx="1944216" cy="2840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1501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Объект 9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267" y="2348881"/>
            <a:ext cx="1254244" cy="1491088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4282"/>
          </a:xfrm>
        </p:spPr>
        <p:txBody>
          <a:bodyPr>
            <a:normAutofit fontScale="90000"/>
          </a:bodyPr>
          <a:lstStyle/>
          <a:p>
            <a:r>
              <a:rPr lang="ru-RU" sz="2700" dirty="0" smtClean="0">
                <a:solidFill>
                  <a:srgbClr val="FFC000"/>
                </a:solidFill>
              </a:rPr>
              <a:t/>
            </a:r>
            <a:br>
              <a:rPr lang="ru-RU" sz="2700" dirty="0" smtClean="0">
                <a:solidFill>
                  <a:srgbClr val="FFC00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февраль</a:t>
            </a:r>
            <a:br>
              <a:rPr lang="ru-RU" sz="2200" b="1" dirty="0" smtClean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1 неделя. Заполняется  календарь наблюдений за птицами у кормушки  . Участие в подкормке птиц.</a:t>
            </a:r>
            <a:br>
              <a:rPr lang="ru-RU" sz="2200" b="1" dirty="0" smtClean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2 неделя. Посадка лука в ящики с землей , в банку с водой и без воды.</a:t>
            </a:r>
            <a:br>
              <a:rPr lang="ru-RU" sz="2200" b="1" dirty="0" smtClean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(Ведение календаря наблюдения за ростом и развития лука)</a:t>
            </a:r>
            <a:br>
              <a:rPr lang="ru-RU" sz="2200" b="1" dirty="0" smtClean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3 неделя. Наблюдение за погодой + лук</a:t>
            </a:r>
            <a:br>
              <a:rPr lang="ru-RU" sz="2200" b="1" dirty="0" smtClean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4 неделя. Наблюдение за глубиной снега  снегомером + лук</a:t>
            </a:r>
            <a:r>
              <a:rPr lang="ru-RU" sz="2200" b="1" dirty="0">
                <a:solidFill>
                  <a:srgbClr val="002060"/>
                </a:solidFill>
              </a:rPr>
              <a:t/>
            </a:r>
            <a:br>
              <a:rPr lang="ru-RU" sz="2200" b="1" dirty="0">
                <a:solidFill>
                  <a:srgbClr val="002060"/>
                </a:solidFill>
              </a:rPr>
            </a:br>
            <a:r>
              <a:rPr lang="ru-RU" sz="2200" b="1" dirty="0">
                <a:solidFill>
                  <a:srgbClr val="002060"/>
                </a:solidFill>
              </a:rPr>
              <a:t/>
            </a:r>
            <a:br>
              <a:rPr lang="ru-RU" sz="2200" b="1" dirty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/>
            </a:r>
            <a:br>
              <a:rPr lang="ru-RU" sz="2200" b="1" dirty="0" smtClean="0">
                <a:solidFill>
                  <a:srgbClr val="002060"/>
                </a:solidFill>
              </a:rPr>
            </a:br>
            <a:endParaRPr lang="ru-RU" sz="2200" b="1" dirty="0">
              <a:solidFill>
                <a:srgbClr val="00206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0526" y="4494508"/>
            <a:ext cx="1080122" cy="758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6599" y="3632549"/>
            <a:ext cx="1074049" cy="78529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933056"/>
            <a:ext cx="946875" cy="83816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2598086"/>
            <a:ext cx="2808312" cy="411389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6599" y="2420888"/>
            <a:ext cx="1081524" cy="1152128"/>
          </a:xfrm>
          <a:prstGeom prst="rect">
            <a:avLst/>
          </a:prstGeom>
        </p:spPr>
      </p:pic>
      <p:pic>
        <p:nvPicPr>
          <p:cNvPr id="13" name="Объект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50" y="2372688"/>
            <a:ext cx="1944216" cy="2840052"/>
          </a:xfrm>
          <a:prstGeom prst="rect">
            <a:avLst/>
          </a:prstGeom>
        </p:spPr>
      </p:pic>
      <p:pic>
        <p:nvPicPr>
          <p:cNvPr id="9218" name="Picture 2" descr="C:\Users\Nataly\Pictures\2015-10-12\002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840174"/>
            <a:ext cx="1481137" cy="1255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186" y="5535550"/>
            <a:ext cx="2627049" cy="1117532"/>
          </a:xfrm>
          <a:prstGeom prst="rect">
            <a:avLst/>
          </a:prstGeom>
        </p:spPr>
      </p:pic>
      <p:pic>
        <p:nvPicPr>
          <p:cNvPr id="3074" name="Picture 2" descr="C:\Users\Nataly\Pictures\экология уголок природы\podokonnik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270" y="5720732"/>
            <a:ext cx="1315703" cy="747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3686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Объект 9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267" y="2348880"/>
            <a:ext cx="1416414" cy="1683881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4282"/>
          </a:xfrm>
        </p:spPr>
        <p:txBody>
          <a:bodyPr>
            <a:normAutofit fontScale="90000"/>
          </a:bodyPr>
          <a:lstStyle/>
          <a:p>
            <a:r>
              <a:rPr lang="ru-RU" sz="2700" dirty="0" smtClean="0">
                <a:solidFill>
                  <a:srgbClr val="FFC000"/>
                </a:solidFill>
              </a:rPr>
              <a:t/>
            </a:r>
            <a:br>
              <a:rPr lang="ru-RU" sz="2700" dirty="0" smtClean="0">
                <a:solidFill>
                  <a:srgbClr val="FFC000"/>
                </a:solidFill>
              </a:rPr>
            </a:br>
            <a:r>
              <a:rPr lang="ru-RU" sz="2700" b="1" dirty="0" smtClean="0">
                <a:solidFill>
                  <a:srgbClr val="002060"/>
                </a:solidFill>
              </a:rPr>
              <a:t>март</a:t>
            </a:r>
            <a:r>
              <a:rPr lang="ru-RU" sz="2700" b="1" dirty="0">
                <a:solidFill>
                  <a:srgbClr val="002060"/>
                </a:solidFill>
              </a:rPr>
              <a:t/>
            </a:r>
            <a:br>
              <a:rPr lang="ru-RU" sz="2700" b="1" dirty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1 неделя.   Подкормка птиц.</a:t>
            </a:r>
            <a:br>
              <a:rPr lang="ru-RU" sz="2200" b="1" dirty="0" smtClean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2 неделя. Осмотр  лука в ящики с землей , в банке с водой и без воды.</a:t>
            </a:r>
            <a:br>
              <a:rPr lang="ru-RU" sz="2200" b="1" dirty="0" smtClean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(Ведение календаря наблюдения за ростом и развития лука)</a:t>
            </a:r>
            <a:br>
              <a:rPr lang="ru-RU" sz="2200" b="1" dirty="0" smtClean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3 неделя. Наблюдение за погодой + лук</a:t>
            </a:r>
            <a:br>
              <a:rPr lang="ru-RU" sz="2200" b="1" dirty="0" smtClean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4 неделя. Срезают ветки ставят в воду.(</a:t>
            </a:r>
            <a:r>
              <a:rPr lang="ru-RU" sz="2200" b="1" dirty="0" err="1" smtClean="0">
                <a:solidFill>
                  <a:srgbClr val="002060"/>
                </a:solidFill>
              </a:rPr>
              <a:t>наблюдают,зарисовывают</a:t>
            </a:r>
            <a:r>
              <a:rPr lang="ru-RU" sz="2200" b="1" dirty="0" smtClean="0">
                <a:solidFill>
                  <a:srgbClr val="002060"/>
                </a:solidFill>
              </a:rPr>
              <a:t> </a:t>
            </a:r>
            <a:r>
              <a:rPr lang="ru-RU" sz="2200" b="1" dirty="0" smtClean="0">
                <a:solidFill>
                  <a:srgbClr val="002060"/>
                </a:solidFill>
              </a:rPr>
              <a:t>)</a:t>
            </a:r>
            <a:br>
              <a:rPr lang="ru-RU" sz="2200" b="1" dirty="0" smtClean="0">
                <a:solidFill>
                  <a:srgbClr val="002060"/>
                </a:solidFill>
              </a:rPr>
            </a:br>
            <a:r>
              <a:rPr lang="ru-RU" sz="2200" b="1" dirty="0">
                <a:solidFill>
                  <a:srgbClr val="002060"/>
                </a:solidFill>
              </a:rPr>
              <a:t/>
            </a:r>
            <a:br>
              <a:rPr lang="ru-RU" sz="2200" b="1" dirty="0">
                <a:solidFill>
                  <a:srgbClr val="002060"/>
                </a:solidFill>
              </a:rPr>
            </a:br>
            <a:r>
              <a:rPr lang="ru-RU" sz="2700" dirty="0" smtClean="0"/>
              <a:t/>
            </a:r>
            <a:br>
              <a:rPr lang="ru-RU" sz="2700" dirty="0" smtClean="0"/>
            </a:br>
            <a:endParaRPr lang="ru-RU" sz="32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8" y="4149080"/>
            <a:ext cx="1024827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511" y="4149080"/>
            <a:ext cx="950708" cy="69511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2748" y="4112035"/>
            <a:ext cx="827125" cy="73215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2420888"/>
            <a:ext cx="1419500" cy="1512168"/>
          </a:xfrm>
          <a:prstGeom prst="rect">
            <a:avLst/>
          </a:prstGeom>
        </p:spPr>
      </p:pic>
      <p:pic>
        <p:nvPicPr>
          <p:cNvPr id="13" name="Объект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50" y="2372688"/>
            <a:ext cx="1944216" cy="2840052"/>
          </a:xfrm>
          <a:prstGeom prst="rect">
            <a:avLst/>
          </a:prstGeom>
        </p:spPr>
      </p:pic>
      <p:pic>
        <p:nvPicPr>
          <p:cNvPr id="9218" name="Picture 2" descr="C:\Users\Nataly\Pictures\2015-10-12\002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8" y="5566795"/>
            <a:ext cx="1005783" cy="852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1933" y="5434382"/>
            <a:ext cx="2627049" cy="111753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2600" y="2492896"/>
            <a:ext cx="2777597" cy="1512168"/>
          </a:xfrm>
          <a:prstGeom prst="rect">
            <a:avLst/>
          </a:prstGeom>
        </p:spPr>
      </p:pic>
      <p:pic>
        <p:nvPicPr>
          <p:cNvPr id="2050" name="Picture 2" descr="C:\Users\Nataly\Pictures\экология уголок природы\веточки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8512" y="4408693"/>
            <a:ext cx="2444959" cy="1504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435" y="5480605"/>
            <a:ext cx="1802586" cy="1025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22545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79296" cy="1858218"/>
          </a:xfrm>
        </p:spPr>
        <p:txBody>
          <a:bodyPr>
            <a:normAutofit fontScale="90000"/>
          </a:bodyPr>
          <a:lstStyle/>
          <a:p>
            <a:pPr algn="l"/>
            <a:r>
              <a:rPr lang="ru-RU" sz="2700" dirty="0" smtClean="0">
                <a:solidFill>
                  <a:srgbClr val="FFC000"/>
                </a:solidFill>
              </a:rPr>
              <a:t/>
            </a:r>
            <a:br>
              <a:rPr lang="ru-RU" sz="2700" dirty="0" smtClean="0">
                <a:solidFill>
                  <a:srgbClr val="FFC000"/>
                </a:solidFill>
              </a:rPr>
            </a:br>
            <a:r>
              <a:rPr lang="ru-RU" sz="2700" dirty="0" smtClean="0">
                <a:solidFill>
                  <a:srgbClr val="002060"/>
                </a:solidFill>
              </a:rPr>
              <a:t>                                                  </a:t>
            </a:r>
            <a:r>
              <a:rPr lang="ru-RU" sz="2700" dirty="0" smtClean="0">
                <a:solidFill>
                  <a:srgbClr val="002060"/>
                </a:solidFill>
              </a:rPr>
              <a:t/>
            </a:r>
            <a:br>
              <a:rPr lang="ru-RU" sz="2700" dirty="0" smtClean="0">
                <a:solidFill>
                  <a:srgbClr val="002060"/>
                </a:solidFill>
              </a:rPr>
            </a:br>
            <a:r>
              <a:rPr lang="ru-RU" sz="2700" dirty="0">
                <a:solidFill>
                  <a:srgbClr val="002060"/>
                </a:solidFill>
              </a:rPr>
              <a:t> </a:t>
            </a:r>
            <a:r>
              <a:rPr lang="ru-RU" sz="2700" dirty="0" smtClean="0">
                <a:solidFill>
                  <a:srgbClr val="002060"/>
                </a:solidFill>
              </a:rPr>
              <a:t>                                                   </a:t>
            </a:r>
            <a:r>
              <a:rPr lang="ru-RU" sz="2700" dirty="0" smtClean="0">
                <a:solidFill>
                  <a:srgbClr val="002060"/>
                </a:solidFill>
              </a:rPr>
              <a:t>апрель</a:t>
            </a:r>
            <a:r>
              <a:rPr lang="ru-RU" sz="2700" dirty="0" smtClean="0">
                <a:solidFill>
                  <a:srgbClr val="002060"/>
                </a:solidFill>
              </a:rPr>
              <a:t/>
            </a:r>
            <a:br>
              <a:rPr lang="ru-RU" sz="2700" dirty="0" smtClean="0">
                <a:solidFill>
                  <a:srgbClr val="002060"/>
                </a:solidFill>
              </a:rPr>
            </a:br>
            <a:r>
              <a:rPr lang="ru-RU" sz="2200" dirty="0" smtClean="0">
                <a:solidFill>
                  <a:srgbClr val="002060"/>
                </a:solidFill>
              </a:rPr>
              <a:t>1 неделя. </a:t>
            </a:r>
            <a:r>
              <a:rPr lang="ru-RU" sz="2200" dirty="0">
                <a:solidFill>
                  <a:srgbClr val="002060"/>
                </a:solidFill>
              </a:rPr>
              <a:t>Н</a:t>
            </a:r>
            <a:r>
              <a:rPr lang="ru-RU" sz="2200" dirty="0" smtClean="0">
                <a:solidFill>
                  <a:srgbClr val="002060"/>
                </a:solidFill>
              </a:rPr>
              <a:t>аблюдение за срезанными ветками.(набухли почки)</a:t>
            </a:r>
            <a:br>
              <a:rPr lang="ru-RU" sz="2200" dirty="0" smtClean="0">
                <a:solidFill>
                  <a:srgbClr val="002060"/>
                </a:solidFill>
              </a:rPr>
            </a:br>
            <a:r>
              <a:rPr lang="ru-RU" sz="2200" dirty="0" smtClean="0">
                <a:solidFill>
                  <a:srgbClr val="002060"/>
                </a:solidFill>
              </a:rPr>
              <a:t>                   Посадка  семян в землю,  в блюдце с водой и без воды.</a:t>
            </a:r>
            <a:br>
              <a:rPr lang="ru-RU" sz="2200" dirty="0" smtClean="0">
                <a:solidFill>
                  <a:srgbClr val="002060"/>
                </a:solidFill>
              </a:rPr>
            </a:br>
            <a:r>
              <a:rPr lang="ru-RU" sz="2200" dirty="0" smtClean="0">
                <a:solidFill>
                  <a:srgbClr val="002060"/>
                </a:solidFill>
              </a:rPr>
              <a:t>3 </a:t>
            </a:r>
            <a:r>
              <a:rPr lang="ru-RU" sz="2200" dirty="0">
                <a:solidFill>
                  <a:srgbClr val="002060"/>
                </a:solidFill>
              </a:rPr>
              <a:t>неделя. Наблюдение за погодой .</a:t>
            </a:r>
            <a:br>
              <a:rPr lang="ru-RU" sz="2200" dirty="0">
                <a:solidFill>
                  <a:srgbClr val="002060"/>
                </a:solidFill>
              </a:rPr>
            </a:br>
            <a:r>
              <a:rPr lang="ru-RU" sz="2200" dirty="0">
                <a:solidFill>
                  <a:srgbClr val="002060"/>
                </a:solidFill>
              </a:rPr>
              <a:t>4</a:t>
            </a:r>
            <a:r>
              <a:rPr lang="ru-RU" sz="2200" dirty="0" smtClean="0">
                <a:solidFill>
                  <a:srgbClr val="002060"/>
                </a:solidFill>
              </a:rPr>
              <a:t> неделя. Наблюдение за появляющейся травкой и растением  Мать и мачеха. (птиц не подкармливаем)</a:t>
            </a:r>
            <a:br>
              <a:rPr lang="ru-RU" sz="2200" dirty="0" smtClean="0">
                <a:solidFill>
                  <a:srgbClr val="002060"/>
                </a:solidFill>
              </a:rPr>
            </a:br>
            <a:r>
              <a:rPr lang="ru-RU" sz="2200" dirty="0" smtClean="0">
                <a:solidFill>
                  <a:srgbClr val="002060"/>
                </a:solidFill>
              </a:rPr>
              <a:t/>
            </a:r>
            <a:br>
              <a:rPr lang="ru-RU" sz="2200" dirty="0" smtClean="0">
                <a:solidFill>
                  <a:srgbClr val="002060"/>
                </a:solidFill>
              </a:rPr>
            </a:br>
            <a:r>
              <a:rPr lang="ru-RU" sz="2200" dirty="0" smtClean="0"/>
              <a:t>  </a:t>
            </a:r>
            <a:br>
              <a:rPr lang="ru-RU" sz="2200" dirty="0" smtClean="0"/>
            </a:br>
            <a:endParaRPr lang="ru-RU" sz="2200" dirty="0"/>
          </a:p>
        </p:txBody>
      </p:sp>
      <p:pic>
        <p:nvPicPr>
          <p:cNvPr id="13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04864"/>
            <a:ext cx="2664296" cy="3891924"/>
          </a:xfrm>
          <a:prstGeom prst="rect">
            <a:avLst/>
          </a:prstGeom>
        </p:spPr>
      </p:pic>
      <p:pic>
        <p:nvPicPr>
          <p:cNvPr id="14" name="Picture 2" descr="C:\Users\Nataly\Pictures\календарь природы\778_Weather-icon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557" y="2649726"/>
            <a:ext cx="2868112" cy="88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Nataly\Pictures\2015-10-12\0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2354" y="4177383"/>
            <a:ext cx="1440160" cy="1647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6077" y="4743826"/>
            <a:ext cx="2312341" cy="1656184"/>
          </a:xfrm>
          <a:prstGeom prst="rect">
            <a:avLst/>
          </a:prstGeom>
        </p:spPr>
      </p:pic>
      <p:pic>
        <p:nvPicPr>
          <p:cNvPr id="6146" name="Picture 2" descr="C:\Users\Nataly\Pictures\2015-10-12\001 - копия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217028"/>
            <a:ext cx="1182429" cy="1532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6077" y="2564904"/>
            <a:ext cx="2290966" cy="1680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3175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964488" cy="1930226"/>
          </a:xfrm>
        </p:spPr>
        <p:txBody>
          <a:bodyPr>
            <a:normAutofit fontScale="90000"/>
          </a:bodyPr>
          <a:lstStyle/>
          <a:p>
            <a:pPr algn="l"/>
            <a:r>
              <a:rPr lang="ru-RU" sz="2700" dirty="0" smtClean="0">
                <a:solidFill>
                  <a:srgbClr val="FFC000"/>
                </a:solidFill>
              </a:rPr>
              <a:t/>
            </a:r>
            <a:br>
              <a:rPr lang="ru-RU" sz="2700" dirty="0" smtClean="0">
                <a:solidFill>
                  <a:srgbClr val="FFC000"/>
                </a:solidFill>
              </a:rPr>
            </a:br>
            <a:r>
              <a:rPr lang="ru-RU" sz="2700" dirty="0" smtClean="0">
                <a:solidFill>
                  <a:srgbClr val="FFC000"/>
                </a:solidFill>
              </a:rPr>
              <a:t>                                                  </a:t>
            </a:r>
            <a:br>
              <a:rPr lang="ru-RU" sz="2700" dirty="0" smtClean="0">
                <a:solidFill>
                  <a:srgbClr val="FFC000"/>
                </a:solidFill>
              </a:rPr>
            </a:br>
            <a:r>
              <a:rPr lang="ru-RU" sz="2700" dirty="0">
                <a:solidFill>
                  <a:srgbClr val="002060"/>
                </a:solidFill>
              </a:rPr>
              <a:t> </a:t>
            </a:r>
            <a:r>
              <a:rPr lang="ru-RU" sz="2700" dirty="0" smtClean="0">
                <a:solidFill>
                  <a:srgbClr val="002060"/>
                </a:solidFill>
              </a:rPr>
              <a:t>                                                    </a:t>
            </a:r>
            <a:r>
              <a:rPr lang="ru-RU" sz="2700" dirty="0" smtClean="0">
                <a:solidFill>
                  <a:srgbClr val="002060"/>
                </a:solidFill>
              </a:rPr>
              <a:t> май</a:t>
            </a:r>
            <a:r>
              <a:rPr lang="ru-RU" sz="2700" dirty="0" smtClean="0">
                <a:solidFill>
                  <a:srgbClr val="002060"/>
                </a:solidFill>
              </a:rPr>
              <a:t/>
            </a:r>
            <a:br>
              <a:rPr lang="ru-RU" sz="2700" dirty="0" smtClean="0">
                <a:solidFill>
                  <a:srgbClr val="002060"/>
                </a:solidFill>
              </a:rPr>
            </a:br>
            <a:r>
              <a:rPr lang="ru-RU" sz="2200" dirty="0" smtClean="0">
                <a:solidFill>
                  <a:srgbClr val="002060"/>
                </a:solidFill>
              </a:rPr>
              <a:t>1 неделя. </a:t>
            </a:r>
            <a:r>
              <a:rPr lang="ru-RU" sz="2200" dirty="0">
                <a:solidFill>
                  <a:srgbClr val="002060"/>
                </a:solidFill>
              </a:rPr>
              <a:t>Н</a:t>
            </a:r>
            <a:r>
              <a:rPr lang="ru-RU" sz="2200" dirty="0" smtClean="0">
                <a:solidFill>
                  <a:srgbClr val="002060"/>
                </a:solidFill>
              </a:rPr>
              <a:t>аблюдение за срезанными ветками.(набухли почки)</a:t>
            </a:r>
            <a:br>
              <a:rPr lang="ru-RU" sz="2200" dirty="0" smtClean="0">
                <a:solidFill>
                  <a:srgbClr val="002060"/>
                </a:solidFill>
              </a:rPr>
            </a:br>
            <a:r>
              <a:rPr lang="ru-RU" sz="2200" dirty="0" smtClean="0">
                <a:solidFill>
                  <a:srgbClr val="002060"/>
                </a:solidFill>
              </a:rPr>
              <a:t> Наблюдение  за ростом  семян в ящике с землей ,  в блюдце с водой и без воды.</a:t>
            </a:r>
            <a:br>
              <a:rPr lang="ru-RU" sz="2200" dirty="0" smtClean="0">
                <a:solidFill>
                  <a:srgbClr val="002060"/>
                </a:solidFill>
              </a:rPr>
            </a:br>
            <a:r>
              <a:rPr lang="ru-RU" sz="2200" dirty="0" smtClean="0">
                <a:solidFill>
                  <a:srgbClr val="002060"/>
                </a:solidFill>
              </a:rPr>
              <a:t>3 </a:t>
            </a:r>
            <a:r>
              <a:rPr lang="ru-RU" sz="2200" dirty="0">
                <a:solidFill>
                  <a:srgbClr val="002060"/>
                </a:solidFill>
              </a:rPr>
              <a:t>неделя. Наблюдение за погодой .</a:t>
            </a:r>
            <a:br>
              <a:rPr lang="ru-RU" sz="2200" dirty="0">
                <a:solidFill>
                  <a:srgbClr val="002060"/>
                </a:solidFill>
              </a:rPr>
            </a:br>
            <a:r>
              <a:rPr lang="ru-RU" sz="2200" dirty="0">
                <a:solidFill>
                  <a:srgbClr val="002060"/>
                </a:solidFill>
              </a:rPr>
              <a:t>4</a:t>
            </a:r>
            <a:r>
              <a:rPr lang="ru-RU" sz="2200" dirty="0" smtClean="0">
                <a:solidFill>
                  <a:srgbClr val="002060"/>
                </a:solidFill>
              </a:rPr>
              <a:t> неделя. Наблюдение за появляющейся травкой и растением  Мать и мачеха.</a:t>
            </a:r>
            <a:br>
              <a:rPr lang="ru-RU" sz="2200" dirty="0" smtClean="0">
                <a:solidFill>
                  <a:srgbClr val="002060"/>
                </a:solidFill>
              </a:rPr>
            </a:br>
            <a:r>
              <a:rPr lang="ru-RU" sz="2200" dirty="0" smtClean="0">
                <a:solidFill>
                  <a:srgbClr val="002060"/>
                </a:solidFill>
              </a:rPr>
              <a:t/>
            </a:r>
            <a:br>
              <a:rPr lang="ru-RU" sz="2200" dirty="0" smtClean="0">
                <a:solidFill>
                  <a:srgbClr val="002060"/>
                </a:solidFill>
              </a:rPr>
            </a:br>
            <a:endParaRPr lang="ru-RU" sz="2200" dirty="0">
              <a:solidFill>
                <a:srgbClr val="002060"/>
              </a:solidFill>
            </a:endParaRPr>
          </a:p>
        </p:txBody>
      </p:sp>
      <p:pic>
        <p:nvPicPr>
          <p:cNvPr id="13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852936"/>
            <a:ext cx="2664296" cy="3243852"/>
          </a:xfrm>
          <a:prstGeom prst="rect">
            <a:avLst/>
          </a:prstGeom>
        </p:spPr>
      </p:pic>
      <p:pic>
        <p:nvPicPr>
          <p:cNvPr id="14" name="Picture 2" descr="C:\Users\Nataly\Pictures\календарь природы\778_Weather-icon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6143" y="2276872"/>
            <a:ext cx="4104456" cy="909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Nataly\Pictures\2015-10-12\0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5727" y="4503424"/>
            <a:ext cx="1080120" cy="1235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6381" y="4293096"/>
            <a:ext cx="2312341" cy="1656184"/>
          </a:xfrm>
          <a:prstGeom prst="rect">
            <a:avLst/>
          </a:prstGeom>
        </p:spPr>
      </p:pic>
      <p:pic>
        <p:nvPicPr>
          <p:cNvPr id="6146" name="Picture 2" descr="C:\Users\Nataly\Pictures\2015-10-12\001 - копия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474862"/>
            <a:ext cx="1008112" cy="1306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7949" y="3195418"/>
            <a:ext cx="3838658" cy="96530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423" y="5949280"/>
            <a:ext cx="4044304" cy="595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9480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774632" cy="5688632"/>
          </a:xfrm>
        </p:spPr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Система работы с календарями наблюдений в  старших  группах.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prstClr val="black"/>
                </a:solidFill>
              </a:rPr>
              <a:t/>
            </a:r>
            <a:br>
              <a:rPr lang="ru-RU" dirty="0">
                <a:solidFill>
                  <a:prstClr val="black"/>
                </a:solidFill>
              </a:rPr>
            </a:br>
            <a:r>
              <a:rPr lang="ru-RU" dirty="0"/>
              <a:t> </a:t>
            </a:r>
            <a:r>
              <a:rPr lang="ru-RU" b="1" dirty="0">
                <a:solidFill>
                  <a:prstClr val="black"/>
                </a:solidFill>
              </a:rPr>
              <a:t>Календарь наблюдений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smtClean="0">
                <a:solidFill>
                  <a:prstClr val="black"/>
                </a:solidFill>
              </a:rPr>
              <a:t>(дневник наблюдений) </a:t>
            </a:r>
            <a:r>
              <a:rPr lang="ru-RU" dirty="0">
                <a:solidFill>
                  <a:prstClr val="black"/>
                </a:solidFill>
              </a:rPr>
              <a:t>дети заполняют  </a:t>
            </a:r>
            <a:r>
              <a:rPr lang="ru-RU" dirty="0" smtClean="0">
                <a:solidFill>
                  <a:prstClr val="black"/>
                </a:solidFill>
              </a:rPr>
              <a:t>  </a:t>
            </a:r>
            <a:r>
              <a:rPr lang="ru-RU" dirty="0">
                <a:solidFill>
                  <a:prstClr val="black"/>
                </a:solidFill>
              </a:rPr>
              <a:t>условными обозначениями </a:t>
            </a:r>
            <a:r>
              <a:rPr lang="ru-RU" dirty="0" smtClean="0">
                <a:solidFill>
                  <a:prstClr val="black"/>
                </a:solidFill>
              </a:rPr>
              <a:t>под руководством воспитателя.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82860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8328"/>
            <a:ext cx="8784976" cy="1252728"/>
          </a:xfrm>
        </p:spPr>
        <p:txBody>
          <a:bodyPr>
            <a:norm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sz="31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39552" y="188640"/>
            <a:ext cx="8280920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endParaRPr lang="ru-RU" b="1" dirty="0" smtClean="0">
              <a:ea typeface="+mj-ea"/>
              <a:cs typeface="+mj-cs"/>
            </a:endParaRPr>
          </a:p>
          <a:p>
            <a:pPr algn="ctr">
              <a:spcBef>
                <a:spcPct val="0"/>
              </a:spcBef>
            </a:pPr>
            <a:r>
              <a:rPr lang="ru-RU" b="1" dirty="0" smtClean="0">
                <a:ea typeface="+mj-ea"/>
                <a:cs typeface="+mj-cs"/>
              </a:rPr>
              <a:t>Сентябрь </a:t>
            </a:r>
          </a:p>
          <a:p>
            <a:pPr algn="ctr">
              <a:spcBef>
                <a:spcPct val="0"/>
              </a:spcBef>
            </a:pPr>
            <a:r>
              <a:rPr lang="ru-RU" b="1" dirty="0" smtClean="0">
                <a:ea typeface="+mj-ea"/>
                <a:cs typeface="+mj-cs"/>
              </a:rPr>
              <a:t>Познакомить  детей  с условными </a:t>
            </a:r>
            <a:r>
              <a:rPr lang="ru-RU" b="1" dirty="0">
                <a:ea typeface="+mj-ea"/>
                <a:cs typeface="+mj-cs"/>
              </a:rPr>
              <a:t>обозначениями которые </a:t>
            </a:r>
            <a:r>
              <a:rPr lang="ru-RU" b="1" dirty="0" smtClean="0">
                <a:ea typeface="+mj-ea"/>
                <a:cs typeface="+mj-cs"/>
              </a:rPr>
              <a:t>      </a:t>
            </a:r>
          </a:p>
          <a:p>
            <a:pPr lvl="0" algn="ctr">
              <a:spcBef>
                <a:spcPct val="0"/>
              </a:spcBef>
            </a:pPr>
            <a:r>
              <a:rPr lang="ru-RU" b="1" dirty="0" smtClean="0">
                <a:ea typeface="+mj-ea"/>
                <a:cs typeface="+mj-cs"/>
              </a:rPr>
              <a:t>необходимо будет зарисовывать в недельный календарь наблюдений.</a:t>
            </a:r>
            <a:endParaRPr lang="ru-RU" sz="2000" b="1" dirty="0" smtClean="0">
              <a:ea typeface="+mj-ea"/>
              <a:cs typeface="+mj-cs"/>
            </a:endParaRPr>
          </a:p>
          <a:p>
            <a:pPr lvl="0" algn="ctr">
              <a:spcBef>
                <a:spcPct val="0"/>
              </a:spcBef>
            </a:pPr>
            <a:r>
              <a:rPr lang="ru-RU" sz="2000" b="1" dirty="0" smtClean="0">
                <a:ea typeface="+mj-ea"/>
                <a:cs typeface="+mj-cs"/>
              </a:rPr>
              <a:t>               </a:t>
            </a:r>
          </a:p>
          <a:p>
            <a:pPr lvl="0" algn="r">
              <a:spcBef>
                <a:spcPct val="0"/>
              </a:spcBef>
            </a:pPr>
            <a:r>
              <a:rPr lang="ru-RU" sz="3200" dirty="0" smtClean="0">
                <a:ea typeface="+mj-ea"/>
                <a:cs typeface="+mj-cs"/>
              </a:rPr>
              <a:t>                                            </a:t>
            </a:r>
            <a:r>
              <a:rPr lang="ru-RU" b="1" dirty="0" smtClean="0">
                <a:solidFill>
                  <a:prstClr val="black"/>
                </a:solidFill>
              </a:rPr>
              <a:t>Так </a:t>
            </a:r>
            <a:r>
              <a:rPr lang="ru-RU" b="1" dirty="0">
                <a:solidFill>
                  <a:prstClr val="black"/>
                </a:solidFill>
              </a:rPr>
              <a:t>выглядит </a:t>
            </a:r>
            <a:r>
              <a:rPr lang="ru-RU" b="1" dirty="0" smtClean="0">
                <a:solidFill>
                  <a:prstClr val="black"/>
                </a:solidFill>
              </a:rPr>
              <a:t>«Календарь                        наблюдений»  </a:t>
            </a:r>
            <a:r>
              <a:rPr lang="ru-RU" b="1" dirty="0">
                <a:solidFill>
                  <a:prstClr val="black"/>
                </a:solidFill>
              </a:rPr>
              <a:t>в </a:t>
            </a:r>
            <a:r>
              <a:rPr lang="ru-RU" b="1" dirty="0" smtClean="0">
                <a:solidFill>
                  <a:prstClr val="black"/>
                </a:solidFill>
              </a:rPr>
              <a:t>начале наблюдений . </a:t>
            </a: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3200" dirty="0">
                <a:solidFill>
                  <a:prstClr val="black"/>
                </a:solidFill>
              </a:rPr>
              <a:t/>
            </a:r>
            <a:br>
              <a:rPr lang="ru-RU" sz="3200" dirty="0">
                <a:solidFill>
                  <a:prstClr val="black"/>
                </a:solidFill>
              </a:rPr>
            </a:br>
            <a:endParaRPr lang="ru-RU" sz="3200" dirty="0">
              <a:ea typeface="+mj-ea"/>
              <a:cs typeface="+mj-cs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624740"/>
            <a:ext cx="1151286" cy="242232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792" y="4077072"/>
            <a:ext cx="3384376" cy="2549581"/>
          </a:xfrm>
          <a:prstGeom prst="rect">
            <a:avLst/>
          </a:prstGeom>
        </p:spPr>
      </p:pic>
      <p:graphicFrame>
        <p:nvGraphicFramePr>
          <p:cNvPr id="6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6733342"/>
              </p:ext>
            </p:extLst>
          </p:nvPr>
        </p:nvGraphicFramePr>
        <p:xfrm>
          <a:off x="3837029" y="2996952"/>
          <a:ext cx="5025694" cy="36894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96"/>
                <a:gridCol w="792088"/>
                <a:gridCol w="1008112"/>
                <a:gridCol w="2361398"/>
              </a:tblGrid>
              <a:tr h="306176">
                <a:tc gridSpan="4"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Сентябрь</a:t>
                      </a:r>
                      <a:endParaRPr lang="ru-RU" sz="14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79095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Дни недели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               Погода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Каких насекомых и птиц видели.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/>
                        <a:t>         Живая природа</a:t>
                      </a:r>
                      <a:endParaRPr lang="ru-RU" sz="1200" dirty="0"/>
                    </a:p>
                  </a:txBody>
                  <a:tcPr/>
                </a:tc>
              </a:tr>
              <a:tr h="30617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7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0617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0617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0617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0617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0617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0617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73249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1008610"/>
              </p:ext>
            </p:extLst>
          </p:nvPr>
        </p:nvGraphicFramePr>
        <p:xfrm>
          <a:off x="400654" y="2392391"/>
          <a:ext cx="8229600" cy="348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0464"/>
                <a:gridCol w="1969479"/>
                <a:gridCol w="1800200"/>
                <a:gridCol w="3369457"/>
              </a:tblGrid>
              <a:tr h="370840">
                <a:tc gridSpan="4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Сентябрь</a:t>
                      </a:r>
                      <a:endParaRPr lang="ru-RU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Дни недели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Погода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Каких насекомых и птиц видели.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Живая природа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7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310550" cy="2088232"/>
          </a:xfrm>
        </p:spPr>
        <p:txBody>
          <a:bodyPr>
            <a:normAutofit fontScale="90000"/>
          </a:bodyPr>
          <a:lstStyle/>
          <a:p>
            <a:pPr algn="l"/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smtClean="0">
                <a:solidFill>
                  <a:prstClr val="black"/>
                </a:solidFill>
              </a:rPr>
              <a:t/>
            </a:r>
            <a:br>
              <a:rPr lang="ru-RU" sz="2000" dirty="0" smtClean="0">
                <a:solidFill>
                  <a:prstClr val="black"/>
                </a:solidFill>
              </a:rPr>
            </a:br>
            <a:r>
              <a:rPr lang="ru-RU" sz="2000" dirty="0">
                <a:solidFill>
                  <a:prstClr val="black"/>
                </a:solidFill>
              </a:rPr>
              <a:t/>
            </a:r>
            <a:br>
              <a:rPr lang="ru-RU" sz="2000" dirty="0">
                <a:solidFill>
                  <a:prstClr val="black"/>
                </a:solidFill>
              </a:rPr>
            </a:br>
            <a:r>
              <a:rPr lang="ru-RU" sz="2000" dirty="0" smtClean="0">
                <a:solidFill>
                  <a:prstClr val="black"/>
                </a:solidFill>
              </a:rPr>
              <a:t>                                                       </a:t>
            </a:r>
            <a:br>
              <a:rPr lang="ru-RU" sz="2000" dirty="0" smtClean="0">
                <a:solidFill>
                  <a:prstClr val="black"/>
                </a:solidFill>
              </a:rPr>
            </a:b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smtClean="0">
                <a:solidFill>
                  <a:prstClr val="black"/>
                </a:solidFill>
              </a:rPr>
              <a:t>                                                       </a:t>
            </a:r>
            <a:br>
              <a:rPr lang="ru-RU" sz="2000" dirty="0" smtClean="0">
                <a:solidFill>
                  <a:prstClr val="black"/>
                </a:solidFill>
              </a:rPr>
            </a:b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smtClean="0">
                <a:solidFill>
                  <a:prstClr val="black"/>
                </a:solidFill>
              </a:rPr>
              <a:t>                                          </a:t>
            </a:r>
            <a:r>
              <a:rPr lang="ru-RU" sz="2000" b="1" dirty="0" smtClean="0">
                <a:solidFill>
                  <a:schemeClr val="tx1"/>
                </a:solidFill>
                <a:latin typeface="+mn-lt"/>
              </a:rPr>
              <a:t>3-я  </a:t>
            </a:r>
            <a:r>
              <a:rPr lang="ru-RU" sz="2000" b="1" dirty="0">
                <a:solidFill>
                  <a:schemeClr val="tx1"/>
                </a:solidFill>
                <a:latin typeface="+mn-lt"/>
              </a:rPr>
              <a:t>неделя </a:t>
            </a:r>
            <a:r>
              <a:rPr lang="ru-RU" sz="2000" b="1" dirty="0" smtClean="0">
                <a:solidFill>
                  <a:schemeClr val="tx1"/>
                </a:solidFill>
                <a:latin typeface="+mn-lt"/>
              </a:rPr>
              <a:t>сентября ,октября и ноября</a:t>
            </a:r>
            <a:r>
              <a:rPr lang="ru-RU" sz="2000" b="1" dirty="0">
                <a:solidFill>
                  <a:schemeClr val="tx1"/>
                </a:solidFill>
                <a:latin typeface="+mn-lt"/>
              </a:rPr>
              <a:t/>
            </a:r>
            <a:br>
              <a:rPr lang="ru-RU" sz="2000" b="1" dirty="0">
                <a:solidFill>
                  <a:schemeClr val="tx1"/>
                </a:solidFill>
                <a:latin typeface="+mn-lt"/>
              </a:rPr>
            </a:br>
            <a:r>
              <a:rPr lang="ru-RU" sz="2000" b="1" dirty="0">
                <a:solidFill>
                  <a:schemeClr val="tx1"/>
                </a:solidFill>
                <a:latin typeface="+mn-lt"/>
              </a:rPr>
              <a:t>                            Заполнением календаря(дневника) наблюдений за погодой </a:t>
            </a:r>
            <a:br>
              <a:rPr lang="ru-RU" sz="2000" b="1" dirty="0">
                <a:solidFill>
                  <a:schemeClr val="tx1"/>
                </a:solidFill>
                <a:latin typeface="+mn-lt"/>
              </a:rPr>
            </a:br>
            <a:r>
              <a:rPr lang="ru-RU" sz="1400" dirty="0" smtClean="0">
                <a:solidFill>
                  <a:prstClr val="black"/>
                </a:solidFill>
              </a:rPr>
              <a:t>1.Уточнять последовательность </a:t>
            </a:r>
            <a:r>
              <a:rPr lang="ru-RU" sz="1400" dirty="0">
                <a:solidFill>
                  <a:prstClr val="black"/>
                </a:solidFill>
              </a:rPr>
              <a:t>дней недели, закрашивать цвет каждого </a:t>
            </a:r>
            <a:r>
              <a:rPr lang="ru-RU" sz="1400" dirty="0" smtClean="0">
                <a:solidFill>
                  <a:prstClr val="black"/>
                </a:solidFill>
              </a:rPr>
              <a:t>дня.</a:t>
            </a: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400" dirty="0">
                <a:solidFill>
                  <a:prstClr val="black"/>
                </a:solidFill>
              </a:rPr>
              <a:t>В раздел </a:t>
            </a:r>
            <a:r>
              <a:rPr lang="ru-RU" sz="1400" dirty="0" smtClean="0">
                <a:solidFill>
                  <a:prstClr val="black"/>
                </a:solidFill>
              </a:rPr>
              <a:t>«живая природа»</a:t>
            </a:r>
            <a:r>
              <a:rPr lang="ru-RU" sz="1400" dirty="0">
                <a:solidFill>
                  <a:prstClr val="black"/>
                </a:solidFill>
              </a:rPr>
              <a:t/>
            </a:r>
            <a:br>
              <a:rPr lang="ru-RU" sz="1400" dirty="0">
                <a:solidFill>
                  <a:prstClr val="black"/>
                </a:solidFill>
              </a:rPr>
            </a:br>
            <a:r>
              <a:rPr lang="ru-RU" sz="1400" dirty="0">
                <a:solidFill>
                  <a:prstClr val="black"/>
                </a:solidFill>
              </a:rPr>
              <a:t>помещают рисунки детей в которых отражены  деревья , кусты, покров на </a:t>
            </a:r>
            <a:r>
              <a:rPr lang="ru-RU" sz="1400" dirty="0" smtClean="0">
                <a:solidFill>
                  <a:prstClr val="black"/>
                </a:solidFill>
              </a:rPr>
              <a:t>земле. </a:t>
            </a:r>
            <a:br>
              <a:rPr lang="ru-RU" sz="1400" dirty="0" smtClean="0">
                <a:solidFill>
                  <a:prstClr val="black"/>
                </a:solidFill>
              </a:rPr>
            </a:br>
            <a:r>
              <a:rPr lang="ru-RU" sz="1400" dirty="0" smtClean="0">
                <a:solidFill>
                  <a:prstClr val="black"/>
                </a:solidFill>
              </a:rPr>
              <a:t>2</a:t>
            </a:r>
            <a:r>
              <a:rPr lang="ru-RU" sz="1400" dirty="0">
                <a:solidFill>
                  <a:prstClr val="black"/>
                </a:solidFill>
              </a:rPr>
              <a:t>. Отмечаем погоду </a:t>
            </a:r>
            <a:r>
              <a:rPr lang="ru-RU" sz="1400" dirty="0" smtClean="0">
                <a:solidFill>
                  <a:prstClr val="black"/>
                </a:solidFill>
              </a:rPr>
              <a:t>1) </a:t>
            </a:r>
            <a:r>
              <a:rPr lang="ru-RU" sz="1400" dirty="0">
                <a:solidFill>
                  <a:prstClr val="black"/>
                </a:solidFill>
              </a:rPr>
              <a:t>по состоянию неба: пасмурная ,солнечная, </a:t>
            </a:r>
            <a:r>
              <a:rPr lang="ru-RU" sz="1400" dirty="0" smtClean="0">
                <a:solidFill>
                  <a:prstClr val="black"/>
                </a:solidFill>
              </a:rPr>
              <a:t>дождливая</a:t>
            </a:r>
            <a:r>
              <a:rPr lang="ru-RU" sz="1400" dirty="0">
                <a:solidFill>
                  <a:prstClr val="black"/>
                </a:solidFill>
              </a:rPr>
              <a:t>.</a:t>
            </a:r>
            <a:r>
              <a:rPr lang="ru-RU" sz="1400" dirty="0" smtClean="0">
                <a:solidFill>
                  <a:prstClr val="black"/>
                </a:solidFill>
              </a:rPr>
              <a:t> </a:t>
            </a:r>
            <a:r>
              <a:rPr lang="ru-RU" sz="1400" dirty="0">
                <a:solidFill>
                  <a:prstClr val="black"/>
                </a:solidFill>
              </a:rPr>
              <a:t>2</a:t>
            </a:r>
            <a:r>
              <a:rPr lang="ru-RU" sz="1400" dirty="0" smtClean="0">
                <a:solidFill>
                  <a:prstClr val="black"/>
                </a:solidFill>
              </a:rPr>
              <a:t>) </a:t>
            </a:r>
            <a:r>
              <a:rPr lang="ru-RU" sz="1400" dirty="0">
                <a:solidFill>
                  <a:prstClr val="black"/>
                </a:solidFill>
              </a:rPr>
              <a:t>в соответствии с одеждой: теплая, прохладная ,холодная ,морозная.</a:t>
            </a:r>
            <a:br>
              <a:rPr lang="ru-RU" sz="1400" dirty="0">
                <a:solidFill>
                  <a:prstClr val="black"/>
                </a:solidFill>
              </a:rPr>
            </a:br>
            <a:r>
              <a:rPr lang="ru-RU" sz="1400" dirty="0" smtClean="0">
                <a:solidFill>
                  <a:prstClr val="black"/>
                </a:solidFill>
              </a:rPr>
              <a:t>3)  </a:t>
            </a:r>
            <a:r>
              <a:rPr lang="ru-RU" sz="1400" dirty="0">
                <a:solidFill>
                  <a:prstClr val="black"/>
                </a:solidFill>
              </a:rPr>
              <a:t>есть ли ветер (ветреная ,тихая), </a:t>
            </a:r>
            <a:r>
              <a:rPr lang="ru-RU" sz="1400" dirty="0" smtClean="0">
                <a:solidFill>
                  <a:prstClr val="black"/>
                </a:solidFill>
              </a:rPr>
              <a:t/>
            </a:r>
            <a:br>
              <a:rPr lang="ru-RU" sz="1400" dirty="0" smtClean="0">
                <a:solidFill>
                  <a:prstClr val="black"/>
                </a:solidFill>
              </a:rPr>
            </a:br>
            <a:r>
              <a:rPr lang="ru-RU" sz="1400" dirty="0">
                <a:solidFill>
                  <a:prstClr val="black"/>
                </a:solidFill>
              </a:rPr>
              <a:t> </a:t>
            </a:r>
            <a:r>
              <a:rPr lang="ru-RU" sz="1400" dirty="0" smtClean="0">
                <a:solidFill>
                  <a:prstClr val="black"/>
                </a:solidFill>
              </a:rPr>
              <a:t>                     : добавляем </a:t>
            </a:r>
            <a:r>
              <a:rPr lang="ru-RU" sz="1400" dirty="0">
                <a:solidFill>
                  <a:prstClr val="black"/>
                </a:solidFill>
              </a:rPr>
              <a:t>при </a:t>
            </a:r>
            <a:r>
              <a:rPr lang="ru-RU" sz="1400" dirty="0" smtClean="0">
                <a:solidFill>
                  <a:prstClr val="black"/>
                </a:solidFill>
              </a:rPr>
              <a:t>необходимости  дополнительные увиденные  явления :туман ,иней;</a:t>
            </a:r>
            <a:br>
              <a:rPr lang="ru-RU" sz="1400" dirty="0" smtClean="0">
                <a:solidFill>
                  <a:prstClr val="black"/>
                </a:solidFill>
              </a:rPr>
            </a:br>
            <a:r>
              <a:rPr lang="ru-RU" sz="1400" dirty="0" smtClean="0">
                <a:solidFill>
                  <a:prstClr val="black"/>
                </a:solidFill>
              </a:rPr>
              <a:t>  2. Отмечаем каких птиц или насекомых   видели на участке.</a:t>
            </a:r>
            <a:r>
              <a:rPr lang="ru-RU" sz="1400" dirty="0">
                <a:solidFill>
                  <a:prstClr val="black"/>
                </a:solidFill>
              </a:rPr>
              <a:t/>
            </a:r>
            <a:br>
              <a:rPr lang="ru-RU" sz="1400" dirty="0">
                <a:solidFill>
                  <a:prstClr val="black"/>
                </a:solidFill>
              </a:rPr>
            </a:br>
            <a:r>
              <a:rPr lang="ru-RU" sz="1400" dirty="0">
                <a:solidFill>
                  <a:prstClr val="black"/>
                </a:solidFill>
              </a:rPr>
              <a:t/>
            </a:r>
            <a:br>
              <a:rPr lang="ru-RU" sz="1400" dirty="0">
                <a:solidFill>
                  <a:prstClr val="black"/>
                </a:solidFill>
              </a:rPr>
            </a:br>
            <a:r>
              <a:rPr lang="ru-RU" sz="1400" dirty="0">
                <a:solidFill>
                  <a:prstClr val="black"/>
                </a:solidFill>
              </a:rPr>
              <a:t/>
            </a:r>
            <a:br>
              <a:rPr lang="ru-RU" sz="1400" dirty="0">
                <a:solidFill>
                  <a:prstClr val="black"/>
                </a:solidFill>
              </a:rPr>
            </a:b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8555" y="3297455"/>
            <a:ext cx="2014090" cy="256338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314724" y="3383215"/>
            <a:ext cx="1296144" cy="118362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Детские </a:t>
            </a:r>
          </a:p>
          <a:p>
            <a:pPr algn="ctr"/>
            <a:r>
              <a:rPr lang="ru-RU" dirty="0" smtClean="0"/>
              <a:t>рисунки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314724" y="4725144"/>
            <a:ext cx="1296144" cy="11192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7813" y="4749404"/>
            <a:ext cx="1312406" cy="109501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725" y="3300743"/>
            <a:ext cx="1296143" cy="134856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23528" y="6021288"/>
            <a:ext cx="856895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00" b="1" dirty="0">
                <a:solidFill>
                  <a:prstClr val="black"/>
                </a:solidFill>
                <a:latin typeface="+mj-lt"/>
                <a:ea typeface="+mj-ea"/>
                <a:cs typeface="+mj-cs"/>
              </a:rPr>
              <a:t>Так выглядит дневник в конце недели наблюдений. Суббота и воскресенье заполняется в понедельник после выходных по «домашним» наблюдениям  воспитанников. </a:t>
            </a:r>
            <a:r>
              <a:rPr lang="ru-RU" sz="1600" b="1" dirty="0">
                <a:solidFill>
                  <a:prstClr val="black"/>
                </a:solidFill>
              </a:rPr>
              <a:t/>
            </a:r>
            <a:br>
              <a:rPr lang="ru-RU" sz="1600" b="1" dirty="0">
                <a:solidFill>
                  <a:prstClr val="black"/>
                </a:solidFill>
              </a:rPr>
            </a:br>
            <a:r>
              <a:rPr lang="ru-RU" sz="1300" dirty="0">
                <a:solidFill>
                  <a:prstClr val="black"/>
                </a:solidFill>
                <a:latin typeface="+mj-lt"/>
                <a:ea typeface="+mj-ea"/>
                <a:cs typeface="+mj-cs"/>
              </a:rPr>
              <a:t>В ноябре подводим итог наблюдениям за погодными </a:t>
            </a:r>
            <a:r>
              <a:rPr lang="ru-RU" sz="1300" dirty="0" smtClean="0">
                <a:solidFill>
                  <a:prstClr val="black"/>
                </a:solidFill>
                <a:latin typeface="+mj-lt"/>
                <a:ea typeface="+mj-ea"/>
                <a:cs typeface="+mj-cs"/>
              </a:rPr>
              <a:t>и природными изменениями </a:t>
            </a:r>
            <a:r>
              <a:rPr lang="ru-RU" sz="1300" dirty="0">
                <a:solidFill>
                  <a:prstClr val="black"/>
                </a:solidFill>
                <a:latin typeface="+mj-lt"/>
                <a:ea typeface="+mj-ea"/>
                <a:cs typeface="+mj-cs"/>
              </a:rPr>
              <a:t>осенних месяцев начиная с сентября </a:t>
            </a:r>
            <a:r>
              <a:rPr lang="ru-RU" sz="1300" dirty="0" smtClean="0">
                <a:solidFill>
                  <a:prstClr val="black"/>
                </a:solidFill>
                <a:latin typeface="+mj-lt"/>
                <a:ea typeface="+mj-ea"/>
                <a:cs typeface="+mj-cs"/>
              </a:rPr>
              <a:t> (</a:t>
            </a:r>
            <a:r>
              <a:rPr lang="ru-RU" sz="1300" dirty="0">
                <a:solidFill>
                  <a:prstClr val="black"/>
                </a:solidFill>
                <a:latin typeface="+mj-lt"/>
                <a:ea typeface="+mj-ea"/>
                <a:cs typeface="+mj-cs"/>
              </a:rPr>
              <a:t>с показом заполненных  страничек </a:t>
            </a:r>
            <a:r>
              <a:rPr lang="ru-RU" sz="1300" dirty="0" smtClean="0">
                <a:solidFill>
                  <a:prstClr val="black"/>
                </a:solidFill>
                <a:latin typeface="+mj-lt"/>
                <a:ea typeface="+mj-ea"/>
                <a:cs typeface="+mj-cs"/>
              </a:rPr>
              <a:t> дневника  наблюдений и </a:t>
            </a:r>
            <a:r>
              <a:rPr lang="ru-RU" sz="1300" dirty="0">
                <a:solidFill>
                  <a:prstClr val="black"/>
                </a:solidFill>
                <a:latin typeface="+mj-lt"/>
                <a:ea typeface="+mj-ea"/>
                <a:cs typeface="+mj-cs"/>
              </a:rPr>
              <a:t>рисунками </a:t>
            </a:r>
            <a:r>
              <a:rPr lang="ru-RU" sz="1300" dirty="0" smtClean="0">
                <a:solidFill>
                  <a:prstClr val="black"/>
                </a:solidFill>
                <a:latin typeface="+mj-lt"/>
                <a:ea typeface="+mj-ea"/>
                <a:cs typeface="+mj-cs"/>
              </a:rPr>
              <a:t>детей).</a:t>
            </a:r>
            <a:endParaRPr lang="ru-RU" sz="1300" dirty="0">
              <a:solidFill>
                <a:prstClr val="black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95536" y="3281029"/>
            <a:ext cx="1080120" cy="36399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95536" y="3682726"/>
            <a:ext cx="1080120" cy="36004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95536" y="4064428"/>
            <a:ext cx="1080120" cy="3467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395536" y="4437112"/>
            <a:ext cx="1080120" cy="36004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95536" y="4797152"/>
            <a:ext cx="1080120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403051" y="5178463"/>
            <a:ext cx="1072605" cy="338769"/>
          </a:xfrm>
          <a:prstGeom prst="rect">
            <a:avLst/>
          </a:prstGeom>
          <a:solidFill>
            <a:srgbClr val="F3721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403051" y="5541046"/>
            <a:ext cx="1072605" cy="33622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3281028"/>
            <a:ext cx="1944216" cy="2596243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7681" y="3356632"/>
            <a:ext cx="552760" cy="288391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614" y="3695951"/>
            <a:ext cx="474426" cy="335519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3710949"/>
            <a:ext cx="515536" cy="303593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228" y="4110938"/>
            <a:ext cx="479873" cy="253726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8850" y="4830884"/>
            <a:ext cx="651282" cy="303593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834" y="5224905"/>
            <a:ext cx="478686" cy="245883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1919" y="4472936"/>
            <a:ext cx="552760" cy="288391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7244" y="5224905"/>
            <a:ext cx="483844" cy="252436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0671" y="5224415"/>
            <a:ext cx="366754" cy="245480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486" y="5629741"/>
            <a:ext cx="483844" cy="252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6176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47666827"/>
              </p:ext>
            </p:extLst>
          </p:nvPr>
        </p:nvGraphicFramePr>
        <p:xfrm>
          <a:off x="400654" y="2392391"/>
          <a:ext cx="8229600" cy="348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0464"/>
                <a:gridCol w="1969479"/>
                <a:gridCol w="1800200"/>
                <a:gridCol w="3369457"/>
              </a:tblGrid>
              <a:tr h="370840">
                <a:tc gridSpan="4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Сентябрь</a:t>
                      </a:r>
                      <a:endParaRPr lang="ru-RU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Дни недели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Погода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Каких насекомых и птиц видели.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Живая природа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7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310550" cy="2088232"/>
          </a:xfrm>
        </p:spPr>
        <p:txBody>
          <a:bodyPr>
            <a:normAutofit fontScale="90000"/>
          </a:bodyPr>
          <a:lstStyle/>
          <a:p>
            <a:pPr algn="l"/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smtClean="0">
                <a:solidFill>
                  <a:prstClr val="black"/>
                </a:solidFill>
              </a:rPr>
              <a:t/>
            </a:r>
            <a:br>
              <a:rPr lang="ru-RU" sz="2000" dirty="0" smtClean="0">
                <a:solidFill>
                  <a:prstClr val="black"/>
                </a:solidFill>
              </a:rPr>
            </a:br>
            <a:r>
              <a:rPr lang="ru-RU" sz="2000" dirty="0">
                <a:solidFill>
                  <a:prstClr val="black"/>
                </a:solidFill>
              </a:rPr>
              <a:t/>
            </a:r>
            <a:br>
              <a:rPr lang="ru-RU" sz="2000" dirty="0">
                <a:solidFill>
                  <a:prstClr val="black"/>
                </a:solidFill>
              </a:rPr>
            </a:br>
            <a:r>
              <a:rPr lang="ru-RU" sz="2000" dirty="0" smtClean="0">
                <a:solidFill>
                  <a:prstClr val="black"/>
                </a:solidFill>
              </a:rPr>
              <a:t>                                                       </a:t>
            </a:r>
            <a:br>
              <a:rPr lang="ru-RU" sz="2000" dirty="0" smtClean="0">
                <a:solidFill>
                  <a:prstClr val="black"/>
                </a:solidFill>
              </a:rPr>
            </a:b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smtClean="0">
                <a:solidFill>
                  <a:prstClr val="black"/>
                </a:solidFill>
              </a:rPr>
              <a:t>                                                       </a:t>
            </a:r>
            <a:br>
              <a:rPr lang="ru-RU" sz="2000" dirty="0" smtClean="0">
                <a:solidFill>
                  <a:prstClr val="black"/>
                </a:solidFill>
              </a:rPr>
            </a:b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smtClean="0">
                <a:solidFill>
                  <a:prstClr val="black"/>
                </a:solidFill>
              </a:rPr>
              <a:t>                                          </a:t>
            </a:r>
            <a:r>
              <a:rPr lang="ru-RU" sz="2000" b="1" dirty="0" smtClean="0">
                <a:solidFill>
                  <a:schemeClr val="tx1"/>
                </a:solidFill>
                <a:latin typeface="+mn-lt"/>
              </a:rPr>
              <a:t>3-я  </a:t>
            </a:r>
            <a:r>
              <a:rPr lang="ru-RU" sz="2000" b="1" dirty="0">
                <a:solidFill>
                  <a:schemeClr val="tx1"/>
                </a:solidFill>
                <a:latin typeface="+mn-lt"/>
              </a:rPr>
              <a:t>неделя </a:t>
            </a:r>
            <a:r>
              <a:rPr lang="ru-RU" sz="2000" b="1" dirty="0" smtClean="0">
                <a:solidFill>
                  <a:schemeClr val="tx1"/>
                </a:solidFill>
                <a:latin typeface="+mn-lt"/>
              </a:rPr>
              <a:t>сентября ,октября и ноября</a:t>
            </a:r>
            <a:r>
              <a:rPr lang="ru-RU" sz="2000" b="1" dirty="0">
                <a:solidFill>
                  <a:schemeClr val="tx1"/>
                </a:solidFill>
                <a:latin typeface="+mn-lt"/>
              </a:rPr>
              <a:t/>
            </a:r>
            <a:br>
              <a:rPr lang="ru-RU" sz="2000" b="1" dirty="0">
                <a:solidFill>
                  <a:schemeClr val="tx1"/>
                </a:solidFill>
                <a:latin typeface="+mn-lt"/>
              </a:rPr>
            </a:br>
            <a:r>
              <a:rPr lang="ru-RU" sz="2000" b="1" dirty="0">
                <a:solidFill>
                  <a:schemeClr val="tx1"/>
                </a:solidFill>
                <a:latin typeface="+mn-lt"/>
              </a:rPr>
              <a:t>                            Заполнением календаря(дневника) наблюдений за погодой </a:t>
            </a:r>
            <a:br>
              <a:rPr lang="ru-RU" sz="2000" b="1" dirty="0">
                <a:solidFill>
                  <a:schemeClr val="tx1"/>
                </a:solidFill>
                <a:latin typeface="+mn-lt"/>
              </a:rPr>
            </a:br>
            <a:r>
              <a:rPr lang="ru-RU" sz="1400" dirty="0" smtClean="0">
                <a:solidFill>
                  <a:prstClr val="black"/>
                </a:solidFill>
              </a:rPr>
              <a:t>1.Уточнять последовательность </a:t>
            </a:r>
            <a:r>
              <a:rPr lang="ru-RU" sz="1400" dirty="0">
                <a:solidFill>
                  <a:prstClr val="black"/>
                </a:solidFill>
              </a:rPr>
              <a:t>дней недели, закрашивать цвет каждого </a:t>
            </a:r>
            <a:r>
              <a:rPr lang="ru-RU" sz="1400" dirty="0" smtClean="0">
                <a:solidFill>
                  <a:prstClr val="black"/>
                </a:solidFill>
              </a:rPr>
              <a:t>дня.</a:t>
            </a: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400" dirty="0">
                <a:solidFill>
                  <a:prstClr val="black"/>
                </a:solidFill>
              </a:rPr>
              <a:t>В раздел </a:t>
            </a:r>
            <a:r>
              <a:rPr lang="ru-RU" sz="1400" dirty="0" smtClean="0">
                <a:solidFill>
                  <a:prstClr val="black"/>
                </a:solidFill>
              </a:rPr>
              <a:t>«живая природа»</a:t>
            </a:r>
            <a:r>
              <a:rPr lang="ru-RU" sz="1400" dirty="0">
                <a:solidFill>
                  <a:prstClr val="black"/>
                </a:solidFill>
              </a:rPr>
              <a:t/>
            </a:r>
            <a:br>
              <a:rPr lang="ru-RU" sz="1400" dirty="0">
                <a:solidFill>
                  <a:prstClr val="black"/>
                </a:solidFill>
              </a:rPr>
            </a:br>
            <a:r>
              <a:rPr lang="ru-RU" sz="1400" dirty="0">
                <a:solidFill>
                  <a:prstClr val="black"/>
                </a:solidFill>
              </a:rPr>
              <a:t>помещают рисунки детей в которых отражены  деревья , кусты, покров на </a:t>
            </a:r>
            <a:r>
              <a:rPr lang="ru-RU" sz="1400" dirty="0" smtClean="0">
                <a:solidFill>
                  <a:prstClr val="black"/>
                </a:solidFill>
              </a:rPr>
              <a:t>земле. </a:t>
            </a:r>
            <a:br>
              <a:rPr lang="ru-RU" sz="1400" dirty="0" smtClean="0">
                <a:solidFill>
                  <a:prstClr val="black"/>
                </a:solidFill>
              </a:rPr>
            </a:br>
            <a:r>
              <a:rPr lang="ru-RU" sz="1400" dirty="0" smtClean="0">
                <a:solidFill>
                  <a:prstClr val="black"/>
                </a:solidFill>
              </a:rPr>
              <a:t>2</a:t>
            </a:r>
            <a:r>
              <a:rPr lang="ru-RU" sz="1400" dirty="0">
                <a:solidFill>
                  <a:prstClr val="black"/>
                </a:solidFill>
              </a:rPr>
              <a:t>. Отмечаем погоду </a:t>
            </a:r>
            <a:r>
              <a:rPr lang="ru-RU" sz="1400" dirty="0" smtClean="0">
                <a:solidFill>
                  <a:prstClr val="black"/>
                </a:solidFill>
              </a:rPr>
              <a:t>1) </a:t>
            </a:r>
            <a:r>
              <a:rPr lang="ru-RU" sz="1400" dirty="0">
                <a:solidFill>
                  <a:prstClr val="black"/>
                </a:solidFill>
              </a:rPr>
              <a:t>по состоянию неба: пасмурная ,солнечная, </a:t>
            </a:r>
            <a:r>
              <a:rPr lang="ru-RU" sz="1400" dirty="0" smtClean="0">
                <a:solidFill>
                  <a:prstClr val="black"/>
                </a:solidFill>
              </a:rPr>
              <a:t>дождливая</a:t>
            </a:r>
            <a:r>
              <a:rPr lang="ru-RU" sz="1400" dirty="0">
                <a:solidFill>
                  <a:prstClr val="black"/>
                </a:solidFill>
              </a:rPr>
              <a:t>.</a:t>
            </a:r>
            <a:r>
              <a:rPr lang="ru-RU" sz="1400" dirty="0" smtClean="0">
                <a:solidFill>
                  <a:prstClr val="black"/>
                </a:solidFill>
              </a:rPr>
              <a:t> </a:t>
            </a:r>
            <a:r>
              <a:rPr lang="ru-RU" sz="1400" dirty="0">
                <a:solidFill>
                  <a:prstClr val="black"/>
                </a:solidFill>
              </a:rPr>
              <a:t>2</a:t>
            </a:r>
            <a:r>
              <a:rPr lang="ru-RU" sz="1400" dirty="0" smtClean="0">
                <a:solidFill>
                  <a:prstClr val="black"/>
                </a:solidFill>
              </a:rPr>
              <a:t>) </a:t>
            </a:r>
            <a:r>
              <a:rPr lang="ru-RU" sz="1400" dirty="0">
                <a:solidFill>
                  <a:prstClr val="black"/>
                </a:solidFill>
              </a:rPr>
              <a:t>в соответствии с одеждой: теплая, прохладная ,холодная ,морозная.</a:t>
            </a:r>
            <a:br>
              <a:rPr lang="ru-RU" sz="1400" dirty="0">
                <a:solidFill>
                  <a:prstClr val="black"/>
                </a:solidFill>
              </a:rPr>
            </a:br>
            <a:r>
              <a:rPr lang="ru-RU" sz="1400" dirty="0" smtClean="0">
                <a:solidFill>
                  <a:prstClr val="black"/>
                </a:solidFill>
              </a:rPr>
              <a:t>3)  </a:t>
            </a:r>
            <a:r>
              <a:rPr lang="ru-RU" sz="1400" dirty="0">
                <a:solidFill>
                  <a:prstClr val="black"/>
                </a:solidFill>
              </a:rPr>
              <a:t>есть ли ветер (ветреная ,тихая), </a:t>
            </a:r>
            <a:r>
              <a:rPr lang="ru-RU" sz="1400" dirty="0" smtClean="0">
                <a:solidFill>
                  <a:prstClr val="black"/>
                </a:solidFill>
              </a:rPr>
              <a:t/>
            </a:r>
            <a:br>
              <a:rPr lang="ru-RU" sz="1400" dirty="0" smtClean="0">
                <a:solidFill>
                  <a:prstClr val="black"/>
                </a:solidFill>
              </a:rPr>
            </a:br>
            <a:r>
              <a:rPr lang="ru-RU" sz="1400" dirty="0">
                <a:solidFill>
                  <a:prstClr val="black"/>
                </a:solidFill>
              </a:rPr>
              <a:t> </a:t>
            </a:r>
            <a:r>
              <a:rPr lang="ru-RU" sz="1400" dirty="0" smtClean="0">
                <a:solidFill>
                  <a:prstClr val="black"/>
                </a:solidFill>
              </a:rPr>
              <a:t>                     : добавляем </a:t>
            </a:r>
            <a:r>
              <a:rPr lang="ru-RU" sz="1400" dirty="0">
                <a:solidFill>
                  <a:prstClr val="black"/>
                </a:solidFill>
              </a:rPr>
              <a:t>при </a:t>
            </a:r>
            <a:r>
              <a:rPr lang="ru-RU" sz="1400" dirty="0" smtClean="0">
                <a:solidFill>
                  <a:prstClr val="black"/>
                </a:solidFill>
              </a:rPr>
              <a:t>необходимости  дополнительные увиденные  явления :туман ,иней;</a:t>
            </a:r>
            <a:br>
              <a:rPr lang="ru-RU" sz="1400" dirty="0" smtClean="0">
                <a:solidFill>
                  <a:prstClr val="black"/>
                </a:solidFill>
              </a:rPr>
            </a:br>
            <a:r>
              <a:rPr lang="ru-RU" sz="1400" dirty="0" smtClean="0">
                <a:solidFill>
                  <a:prstClr val="black"/>
                </a:solidFill>
              </a:rPr>
              <a:t>  2. Отмечаем каких птиц или насекомых   видели на участке.</a:t>
            </a:r>
            <a:r>
              <a:rPr lang="ru-RU" sz="1400" dirty="0">
                <a:solidFill>
                  <a:prstClr val="black"/>
                </a:solidFill>
              </a:rPr>
              <a:t/>
            </a:r>
            <a:br>
              <a:rPr lang="ru-RU" sz="1400" dirty="0">
                <a:solidFill>
                  <a:prstClr val="black"/>
                </a:solidFill>
              </a:rPr>
            </a:br>
            <a:r>
              <a:rPr lang="ru-RU" sz="1400" dirty="0">
                <a:solidFill>
                  <a:prstClr val="black"/>
                </a:solidFill>
              </a:rPr>
              <a:t/>
            </a:r>
            <a:br>
              <a:rPr lang="ru-RU" sz="1400" dirty="0">
                <a:solidFill>
                  <a:prstClr val="black"/>
                </a:solidFill>
              </a:rPr>
            </a:br>
            <a:r>
              <a:rPr lang="ru-RU" sz="1400" dirty="0">
                <a:solidFill>
                  <a:prstClr val="black"/>
                </a:solidFill>
              </a:rPr>
              <a:t/>
            </a:r>
            <a:br>
              <a:rPr lang="ru-RU" sz="1400" dirty="0">
                <a:solidFill>
                  <a:prstClr val="black"/>
                </a:solidFill>
              </a:rPr>
            </a:b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8555" y="3297455"/>
            <a:ext cx="2014090" cy="256338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314724" y="3383215"/>
            <a:ext cx="1296144" cy="118362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Детские </a:t>
            </a:r>
          </a:p>
          <a:p>
            <a:pPr algn="ctr"/>
            <a:r>
              <a:rPr lang="ru-RU" dirty="0" smtClean="0"/>
              <a:t>рисунки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314724" y="4725144"/>
            <a:ext cx="1296144" cy="11192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7813" y="4749404"/>
            <a:ext cx="1312406" cy="109501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725" y="3300743"/>
            <a:ext cx="1296143" cy="134856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23528" y="6021288"/>
            <a:ext cx="856895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00" b="1" dirty="0">
                <a:solidFill>
                  <a:prstClr val="black"/>
                </a:solidFill>
                <a:latin typeface="+mj-lt"/>
                <a:ea typeface="+mj-ea"/>
                <a:cs typeface="+mj-cs"/>
              </a:rPr>
              <a:t>Так выглядит дневник в конце недели наблюдений. Суббота и воскресенье заполняется в понедельник после выходных по «домашним» наблюдениям  воспитанников. </a:t>
            </a:r>
            <a:r>
              <a:rPr lang="ru-RU" sz="1600" b="1" dirty="0">
                <a:solidFill>
                  <a:prstClr val="black"/>
                </a:solidFill>
              </a:rPr>
              <a:t/>
            </a:r>
            <a:br>
              <a:rPr lang="ru-RU" sz="1600" b="1" dirty="0">
                <a:solidFill>
                  <a:prstClr val="black"/>
                </a:solidFill>
              </a:rPr>
            </a:br>
            <a:r>
              <a:rPr lang="ru-RU" sz="1300" dirty="0">
                <a:solidFill>
                  <a:prstClr val="black"/>
                </a:solidFill>
                <a:latin typeface="+mj-lt"/>
                <a:ea typeface="+mj-ea"/>
                <a:cs typeface="+mj-cs"/>
              </a:rPr>
              <a:t>В ноябре подводим итог наблюдениям за погодными </a:t>
            </a:r>
            <a:r>
              <a:rPr lang="ru-RU" sz="1300" dirty="0" smtClean="0">
                <a:solidFill>
                  <a:prstClr val="black"/>
                </a:solidFill>
                <a:latin typeface="+mj-lt"/>
                <a:ea typeface="+mj-ea"/>
                <a:cs typeface="+mj-cs"/>
              </a:rPr>
              <a:t>и природными изменениями </a:t>
            </a:r>
            <a:r>
              <a:rPr lang="ru-RU" sz="1300" dirty="0">
                <a:solidFill>
                  <a:prstClr val="black"/>
                </a:solidFill>
                <a:latin typeface="+mj-lt"/>
                <a:ea typeface="+mj-ea"/>
                <a:cs typeface="+mj-cs"/>
              </a:rPr>
              <a:t>осенних месяцев начиная с сентября </a:t>
            </a:r>
            <a:r>
              <a:rPr lang="ru-RU" sz="1300" dirty="0" smtClean="0">
                <a:solidFill>
                  <a:prstClr val="black"/>
                </a:solidFill>
                <a:latin typeface="+mj-lt"/>
                <a:ea typeface="+mj-ea"/>
                <a:cs typeface="+mj-cs"/>
              </a:rPr>
              <a:t> (</a:t>
            </a:r>
            <a:r>
              <a:rPr lang="ru-RU" sz="1300" dirty="0">
                <a:solidFill>
                  <a:prstClr val="black"/>
                </a:solidFill>
                <a:latin typeface="+mj-lt"/>
                <a:ea typeface="+mj-ea"/>
                <a:cs typeface="+mj-cs"/>
              </a:rPr>
              <a:t>с показом заполненных  страничек </a:t>
            </a:r>
            <a:r>
              <a:rPr lang="ru-RU" sz="1300" dirty="0" smtClean="0">
                <a:solidFill>
                  <a:prstClr val="black"/>
                </a:solidFill>
                <a:latin typeface="+mj-lt"/>
                <a:ea typeface="+mj-ea"/>
                <a:cs typeface="+mj-cs"/>
              </a:rPr>
              <a:t> дневника  наблюдений и </a:t>
            </a:r>
            <a:r>
              <a:rPr lang="ru-RU" sz="1300" dirty="0">
                <a:solidFill>
                  <a:prstClr val="black"/>
                </a:solidFill>
                <a:latin typeface="+mj-lt"/>
                <a:ea typeface="+mj-ea"/>
                <a:cs typeface="+mj-cs"/>
              </a:rPr>
              <a:t>рисунками </a:t>
            </a:r>
            <a:r>
              <a:rPr lang="ru-RU" sz="1300" dirty="0" smtClean="0">
                <a:solidFill>
                  <a:prstClr val="black"/>
                </a:solidFill>
                <a:latin typeface="+mj-lt"/>
                <a:ea typeface="+mj-ea"/>
                <a:cs typeface="+mj-cs"/>
              </a:rPr>
              <a:t>детей).</a:t>
            </a:r>
            <a:endParaRPr lang="ru-RU" sz="1300" dirty="0">
              <a:solidFill>
                <a:prstClr val="black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95536" y="3281029"/>
            <a:ext cx="1080120" cy="36399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95536" y="3682726"/>
            <a:ext cx="1080120" cy="36004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95536" y="4064428"/>
            <a:ext cx="1080120" cy="3467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395536" y="4437112"/>
            <a:ext cx="1080120" cy="36004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95536" y="4797152"/>
            <a:ext cx="1080120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403051" y="5178463"/>
            <a:ext cx="1072605" cy="338769"/>
          </a:xfrm>
          <a:prstGeom prst="rect">
            <a:avLst/>
          </a:prstGeom>
          <a:solidFill>
            <a:srgbClr val="F3721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403051" y="5541046"/>
            <a:ext cx="1072605" cy="33622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3281028"/>
            <a:ext cx="1944216" cy="2596243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7681" y="3356632"/>
            <a:ext cx="552760" cy="288391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614" y="3695951"/>
            <a:ext cx="474426" cy="335519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3710949"/>
            <a:ext cx="515536" cy="303593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228" y="4110938"/>
            <a:ext cx="479873" cy="253726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8850" y="4830884"/>
            <a:ext cx="651282" cy="303593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834" y="5224905"/>
            <a:ext cx="478686" cy="245883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1919" y="4472936"/>
            <a:ext cx="552760" cy="288391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7244" y="5224905"/>
            <a:ext cx="483844" cy="252436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0671" y="5224415"/>
            <a:ext cx="366754" cy="245480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486" y="5629741"/>
            <a:ext cx="483844" cy="252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6435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043" y="1124744"/>
            <a:ext cx="5107594" cy="3415937"/>
          </a:xfrm>
          <a:scene3d>
            <a:camera prst="orthographicFront">
              <a:rot lat="0" lon="0" rev="0"/>
            </a:camera>
            <a:lightRig rig="threePt" dir="t"/>
          </a:scene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026" name="Picture 2" descr="C:\Users\Nataly\Pictures\2015-10-08 старш гр\ст гр 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484690"/>
            <a:ext cx="1008112" cy="2520008"/>
          </a:xfrm>
          <a:prstGeom prst="rect">
            <a:avLst/>
          </a:prstGeom>
          <a:noFill/>
          <a:scene3d>
            <a:camera prst="orthographicFront">
              <a:rot lat="1200000" lon="96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446">
            <a:off x="2207481" y="1521783"/>
            <a:ext cx="1684620" cy="2367627"/>
          </a:xfrm>
          <a:prstGeom prst="rect">
            <a:avLst/>
          </a:prstGeom>
          <a:scene3d>
            <a:camera prst="orthographicFront">
              <a:rot lat="0" lon="600000" rev="0"/>
            </a:camera>
            <a:lightRig rig="threePt" dir="t"/>
          </a:scene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0218">
            <a:off x="4140509" y="2936312"/>
            <a:ext cx="882766" cy="727895"/>
          </a:xfrm>
          <a:prstGeom prst="rect">
            <a:avLst/>
          </a:prstGeom>
          <a:scene3d>
            <a:camera prst="orthographicFront">
              <a:rot lat="600000" lon="1200000" rev="0"/>
            </a:camera>
            <a:lightRig rig="threePt" dir="t"/>
          </a:scene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4150">
            <a:off x="4276768" y="3044947"/>
            <a:ext cx="872064" cy="5951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0277">
            <a:off x="4179353" y="1647985"/>
            <a:ext cx="954097" cy="116611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51520" y="188640"/>
            <a:ext cx="842493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     </a:t>
            </a:r>
          </a:p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Примерные варианты оформления календаря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и дневника наблюдений за погодой. </a:t>
            </a:r>
            <a:endParaRPr lang="ru-RU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9971" y="4641552"/>
            <a:ext cx="5751320" cy="194765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337" y="1642542"/>
            <a:ext cx="2883954" cy="1844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6739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000" dirty="0" smtClean="0">
                <a:solidFill>
                  <a:schemeClr val="tx1"/>
                </a:solidFill>
              </a:rPr>
              <a:t>Ноябрь </a:t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с </a:t>
            </a:r>
            <a:r>
              <a:rPr lang="ru-RU" sz="1800" dirty="0" smtClean="0">
                <a:solidFill>
                  <a:prstClr val="black"/>
                </a:solidFill>
              </a:rPr>
              <a:t>1  недели  </a:t>
            </a:r>
            <a:r>
              <a:rPr lang="ru-RU" sz="1800" dirty="0">
                <a:solidFill>
                  <a:prstClr val="black"/>
                </a:solidFill>
              </a:rPr>
              <a:t>и</a:t>
            </a:r>
            <a:r>
              <a:rPr lang="ru-RU" sz="1800" dirty="0" smtClean="0">
                <a:solidFill>
                  <a:prstClr val="black"/>
                </a:solidFill>
              </a:rPr>
              <a:t>зготовление и установка кормушек. Организации ежедневной подкормки </a:t>
            </a:r>
            <a:r>
              <a:rPr lang="ru-RU" sz="1800" dirty="0">
                <a:solidFill>
                  <a:prstClr val="black"/>
                </a:solidFill>
              </a:rPr>
              <a:t>зимующих  птиц с детьми. </a:t>
            </a:r>
            <a:r>
              <a:rPr lang="ru-RU" sz="1800" dirty="0" smtClean="0">
                <a:solidFill>
                  <a:prstClr val="black"/>
                </a:solidFill>
              </a:rPr>
              <a:t>Во время прогулки воспитатель показывает ,как выкладывать подкормку на кормушку ,в дальнейшем привлекая к этому детей.</a:t>
            </a:r>
            <a:br>
              <a:rPr lang="ru-RU" sz="1800" dirty="0" smtClean="0">
                <a:solidFill>
                  <a:prstClr val="black"/>
                </a:solidFill>
              </a:rPr>
            </a:br>
            <a:r>
              <a:rPr lang="ru-RU" sz="1800" dirty="0" smtClean="0">
                <a:solidFill>
                  <a:prstClr val="black"/>
                </a:solidFill>
              </a:rPr>
              <a:t>(Учим </a:t>
            </a:r>
            <a:r>
              <a:rPr lang="ru-RU" sz="1800" dirty="0">
                <a:solidFill>
                  <a:prstClr val="black"/>
                </a:solidFill>
              </a:rPr>
              <a:t>детей собирать крошки хлеба и  смешиваем их с зерном. Храним в специально отведенной  для этого закрывающуюся  баночку с изображением птицы. </a:t>
            </a:r>
            <a:r>
              <a:rPr lang="ru-RU" sz="1800" dirty="0" smtClean="0">
                <a:solidFill>
                  <a:prstClr val="black"/>
                </a:solidFill>
              </a:rPr>
              <a:t>(весь ноябрь и декабрь дети кормят птиц)</a:t>
            </a:r>
            <a:r>
              <a:rPr lang="ru-RU" sz="1800" dirty="0">
                <a:solidFill>
                  <a:prstClr val="black"/>
                </a:solidFill>
              </a:rPr>
              <a:t/>
            </a:r>
            <a:br>
              <a:rPr lang="ru-RU" sz="1800" dirty="0">
                <a:solidFill>
                  <a:prstClr val="black"/>
                </a:solidFill>
              </a:rPr>
            </a:br>
            <a:endParaRPr lang="ru-RU" sz="1800" dirty="0">
              <a:solidFill>
                <a:prstClr val="black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461299"/>
            <a:ext cx="2736304" cy="2049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 descr="C:\Users\Nataly\Pictures\2015-10-08 ст гр\chem-kormit-ptitc-zimo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601" y="4428522"/>
            <a:ext cx="1682750" cy="2243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Nataly\Pictures\2015-10-08 ст гр\kormushka-300x2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420464"/>
            <a:ext cx="2437970" cy="1787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Nataly\Pictures\2015-10-08 ст гр\imgpreview (1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614482"/>
            <a:ext cx="2832037" cy="2120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Nataly\Pictures\2015-10-08 ст гр\imgpreview (3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3588" y="2429508"/>
            <a:ext cx="2528851" cy="1893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492896"/>
            <a:ext cx="2278997" cy="1706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0302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252728"/>
          </a:xfrm>
        </p:spPr>
        <p:txBody>
          <a:bodyPr>
            <a:normAutofit fontScale="90000"/>
          </a:bodyPr>
          <a:lstStyle/>
          <a:p>
            <a:pPr algn="l"/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>                                                   </a:t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>                                                       </a:t>
            </a:r>
            <a:r>
              <a:rPr lang="ru-RU" sz="2400" dirty="0" smtClean="0">
                <a:solidFill>
                  <a:schemeClr val="tx1"/>
                </a:solidFill>
              </a:rPr>
              <a:t>Декабрь</a:t>
            </a:r>
            <a:r>
              <a:rPr lang="ru-RU" sz="2400" dirty="0">
                <a:solidFill>
                  <a:schemeClr val="tx1"/>
                </a:solidFill>
              </a:rPr>
              <a:t/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1800" dirty="0" smtClean="0">
                <a:solidFill>
                  <a:schemeClr val="tx1"/>
                </a:solidFill>
              </a:rPr>
              <a:t>Ежедневная подкормка  птиц </a:t>
            </a:r>
            <a:r>
              <a:rPr lang="ru-RU" sz="1800" dirty="0">
                <a:solidFill>
                  <a:schemeClr val="tx1"/>
                </a:solidFill>
              </a:rPr>
              <a:t>на участке продолжается .</a:t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b="1" u="sng" dirty="0" smtClean="0">
                <a:solidFill>
                  <a:schemeClr val="tx1"/>
                </a:solidFill>
              </a:rPr>
              <a:t>1 -2неделя.  </a:t>
            </a:r>
            <a:r>
              <a:rPr lang="ru-RU" sz="1800" dirty="0">
                <a:solidFill>
                  <a:schemeClr val="tx1"/>
                </a:solidFill>
              </a:rPr>
              <a:t>Цикл наблюдений за елью</a:t>
            </a:r>
            <a:r>
              <a:rPr lang="ru-RU" sz="1800" dirty="0" smtClean="0">
                <a:solidFill>
                  <a:schemeClr val="tx1"/>
                </a:solidFill>
              </a:rPr>
              <a:t>.</a:t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400" u="sng" dirty="0">
                <a:solidFill>
                  <a:schemeClr val="tx1"/>
                </a:solidFill>
              </a:rPr>
              <a:t>Наблюдение </a:t>
            </a:r>
            <a:r>
              <a:rPr lang="ru-RU" sz="1400" u="sng" dirty="0" smtClean="0">
                <a:solidFill>
                  <a:schemeClr val="tx1"/>
                </a:solidFill>
              </a:rPr>
              <a:t>№</a:t>
            </a:r>
            <a:r>
              <a:rPr lang="ru-RU" sz="1300" dirty="0" smtClean="0">
                <a:solidFill>
                  <a:schemeClr val="tx1"/>
                </a:solidFill>
              </a:rPr>
              <a:t>1. «Как узнать ель»</a:t>
            </a:r>
            <a:br>
              <a:rPr lang="ru-RU" sz="1300" dirty="0" smtClean="0">
                <a:solidFill>
                  <a:schemeClr val="tx1"/>
                </a:solidFill>
              </a:rPr>
            </a:br>
            <a:r>
              <a:rPr lang="ru-RU" sz="1400" u="sng" dirty="0">
                <a:solidFill>
                  <a:schemeClr val="tx1"/>
                </a:solidFill>
              </a:rPr>
              <a:t>Наблюдение </a:t>
            </a:r>
            <a:r>
              <a:rPr lang="ru-RU" sz="1400" u="sng" dirty="0" smtClean="0">
                <a:solidFill>
                  <a:schemeClr val="tx1"/>
                </a:solidFill>
              </a:rPr>
              <a:t>№</a:t>
            </a:r>
            <a:r>
              <a:rPr lang="ru-RU" sz="1300" dirty="0" smtClean="0">
                <a:solidFill>
                  <a:schemeClr val="tx1"/>
                </a:solidFill>
              </a:rPr>
              <a:t>2. «Какие у ели иголки?»</a:t>
            </a:r>
            <a:br>
              <a:rPr lang="ru-RU" sz="1300" dirty="0" smtClean="0">
                <a:solidFill>
                  <a:schemeClr val="tx1"/>
                </a:solidFill>
              </a:rPr>
            </a:br>
            <a:r>
              <a:rPr lang="ru-RU" sz="1400" u="sng" dirty="0">
                <a:solidFill>
                  <a:schemeClr val="tx1"/>
                </a:solidFill>
              </a:rPr>
              <a:t>Наблюдение </a:t>
            </a:r>
            <a:r>
              <a:rPr lang="ru-RU" sz="1400" u="sng" dirty="0" smtClean="0">
                <a:solidFill>
                  <a:schemeClr val="tx1"/>
                </a:solidFill>
              </a:rPr>
              <a:t>№</a:t>
            </a:r>
            <a:r>
              <a:rPr lang="ru-RU" sz="1300" dirty="0" smtClean="0">
                <a:solidFill>
                  <a:schemeClr val="tx1"/>
                </a:solidFill>
              </a:rPr>
              <a:t>3. «Сравниваем ель с игрушечной елкой»</a:t>
            </a:r>
            <a:br>
              <a:rPr lang="ru-RU" sz="1300" dirty="0" smtClean="0">
                <a:solidFill>
                  <a:schemeClr val="tx1"/>
                </a:solidFill>
              </a:rPr>
            </a:br>
            <a:r>
              <a:rPr lang="ru-RU" sz="1400" u="sng" dirty="0">
                <a:solidFill>
                  <a:schemeClr val="tx1"/>
                </a:solidFill>
              </a:rPr>
              <a:t>Наблюдение </a:t>
            </a:r>
            <a:r>
              <a:rPr lang="ru-RU" sz="1400" u="sng" dirty="0" smtClean="0">
                <a:solidFill>
                  <a:schemeClr val="tx1"/>
                </a:solidFill>
              </a:rPr>
              <a:t>№</a:t>
            </a:r>
            <a:r>
              <a:rPr lang="ru-RU" sz="1300" dirty="0" smtClean="0">
                <a:solidFill>
                  <a:schemeClr val="tx1"/>
                </a:solidFill>
              </a:rPr>
              <a:t>4.»Сколько лет ели?»</a:t>
            </a:r>
            <a:br>
              <a:rPr lang="ru-RU" sz="1300" dirty="0" smtClean="0">
                <a:solidFill>
                  <a:schemeClr val="tx1"/>
                </a:solidFill>
              </a:rPr>
            </a:br>
            <a:r>
              <a:rPr lang="ru-RU" sz="1400" u="sng" dirty="0">
                <a:solidFill>
                  <a:schemeClr val="tx1"/>
                </a:solidFill>
              </a:rPr>
              <a:t>Наблюдение </a:t>
            </a:r>
            <a:r>
              <a:rPr lang="ru-RU" sz="1400" u="sng" dirty="0" smtClean="0">
                <a:solidFill>
                  <a:schemeClr val="tx1"/>
                </a:solidFill>
              </a:rPr>
              <a:t>№</a:t>
            </a:r>
            <a:r>
              <a:rPr lang="ru-RU" sz="1300" dirty="0" smtClean="0">
                <a:solidFill>
                  <a:schemeClr val="tx1"/>
                </a:solidFill>
              </a:rPr>
              <a:t>5.» Кто может обидеть ель и как мы можем ей помочь?»</a:t>
            </a:r>
            <a:br>
              <a:rPr lang="ru-RU" sz="1300" dirty="0" smtClean="0">
                <a:solidFill>
                  <a:schemeClr val="tx1"/>
                </a:solidFill>
              </a:rPr>
            </a:br>
            <a:r>
              <a:rPr lang="ru-RU" sz="1300" dirty="0">
                <a:solidFill>
                  <a:schemeClr val="tx1"/>
                </a:solidFill>
              </a:rPr>
              <a:t/>
            </a:r>
            <a:br>
              <a:rPr lang="ru-RU" sz="1300" dirty="0">
                <a:solidFill>
                  <a:schemeClr val="tx1"/>
                </a:solidFill>
              </a:rPr>
            </a:br>
            <a:r>
              <a:rPr lang="ru-RU" sz="1800" b="1" u="sng" dirty="0">
                <a:solidFill>
                  <a:schemeClr val="tx1"/>
                </a:solidFill>
              </a:rPr>
              <a:t>3 неделя </a:t>
            </a:r>
            <a:r>
              <a:rPr lang="ru-RU" sz="1800" dirty="0">
                <a:solidFill>
                  <a:schemeClr val="tx1"/>
                </a:solidFill>
              </a:rPr>
              <a:t>наблюдение за погодой  с занесение в календарь наблюдений. Измерение глубины снега «Снегомером</a:t>
            </a:r>
            <a:r>
              <a:rPr lang="ru-RU" sz="1800" dirty="0" smtClean="0">
                <a:solidFill>
                  <a:schemeClr val="tx1"/>
                </a:solidFill>
              </a:rPr>
              <a:t>».</a:t>
            </a:r>
            <a:r>
              <a:rPr lang="ru-RU" sz="1800" dirty="0">
                <a:solidFill>
                  <a:schemeClr val="tx1"/>
                </a:solidFill>
              </a:rPr>
              <a:t/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b="1" u="sng" dirty="0">
                <a:solidFill>
                  <a:schemeClr val="tx1"/>
                </a:solidFill>
              </a:rPr>
              <a:t>4 неделя. </a:t>
            </a:r>
            <a:r>
              <a:rPr lang="ru-RU" sz="1800" u="sng" dirty="0">
                <a:solidFill>
                  <a:schemeClr val="tx1"/>
                </a:solidFill>
              </a:rPr>
              <a:t>Во время прогулок начинается цикл  наблюдений </a:t>
            </a:r>
            <a:r>
              <a:rPr lang="ru-RU" sz="1800" u="sng" dirty="0" smtClean="0">
                <a:solidFill>
                  <a:schemeClr val="tx1"/>
                </a:solidFill>
              </a:rPr>
              <a:t/>
            </a:r>
            <a:br>
              <a:rPr lang="ru-RU" sz="1800" u="sng" dirty="0" smtClean="0">
                <a:solidFill>
                  <a:schemeClr val="tx1"/>
                </a:solidFill>
              </a:rPr>
            </a:br>
            <a:r>
              <a:rPr lang="ru-RU" sz="1800" u="sng" dirty="0" smtClean="0">
                <a:solidFill>
                  <a:schemeClr val="tx1"/>
                </a:solidFill>
              </a:rPr>
              <a:t>за </a:t>
            </a:r>
            <a:r>
              <a:rPr lang="ru-RU" sz="1800" u="sng" dirty="0">
                <a:solidFill>
                  <a:schemeClr val="tx1"/>
                </a:solidFill>
              </a:rPr>
              <a:t>свойствами снега</a:t>
            </a:r>
            <a:r>
              <a:rPr lang="ru-RU" sz="1800" u="sng" dirty="0" smtClean="0">
                <a:solidFill>
                  <a:schemeClr val="tx1"/>
                </a:solidFill>
              </a:rPr>
              <a:t>, льда, воды</a:t>
            </a:r>
            <a:r>
              <a:rPr lang="ru-RU" sz="1800" u="sng" dirty="0">
                <a:solidFill>
                  <a:schemeClr val="tx1"/>
                </a:solidFill>
              </a:rPr>
              <a:t>. </a:t>
            </a:r>
            <a:br>
              <a:rPr lang="ru-RU" sz="1800" u="sng" dirty="0">
                <a:solidFill>
                  <a:schemeClr val="tx1"/>
                </a:solidFill>
              </a:rPr>
            </a:br>
            <a:r>
              <a:rPr lang="ru-RU" sz="1800" b="1" u="sng" dirty="0">
                <a:solidFill>
                  <a:schemeClr val="tx1"/>
                </a:solidFill>
              </a:rPr>
              <a:t/>
            </a:r>
            <a:br>
              <a:rPr lang="ru-RU" sz="1800" b="1" u="sng" dirty="0">
                <a:solidFill>
                  <a:schemeClr val="tx1"/>
                </a:solidFill>
              </a:rPr>
            </a:br>
            <a:r>
              <a:rPr lang="ru-RU" sz="1400" u="sng" dirty="0">
                <a:solidFill>
                  <a:schemeClr val="tx1"/>
                </a:solidFill>
              </a:rPr>
              <a:t>Наблюдение №1. «Какой снег?»</a:t>
            </a:r>
            <a:br>
              <a:rPr lang="ru-RU" sz="1400" u="sng" dirty="0">
                <a:solidFill>
                  <a:schemeClr val="tx1"/>
                </a:solidFill>
              </a:rPr>
            </a:br>
            <a:r>
              <a:rPr lang="ru-RU" sz="1400" u="sng" dirty="0" smtClean="0">
                <a:solidFill>
                  <a:schemeClr val="tx1"/>
                </a:solidFill>
              </a:rPr>
              <a:t>наблюдение </a:t>
            </a:r>
            <a:r>
              <a:rPr lang="ru-RU" sz="1400" u="sng" dirty="0">
                <a:solidFill>
                  <a:schemeClr val="tx1"/>
                </a:solidFill>
              </a:rPr>
              <a:t>№</a:t>
            </a:r>
            <a:r>
              <a:rPr lang="ru-RU" sz="1300" dirty="0">
                <a:solidFill>
                  <a:schemeClr val="tx1"/>
                </a:solidFill>
              </a:rPr>
              <a:t>2</a:t>
            </a:r>
            <a:r>
              <a:rPr lang="ru-RU" sz="1400" dirty="0" smtClean="0">
                <a:solidFill>
                  <a:schemeClr val="tx1"/>
                </a:solidFill>
              </a:rPr>
              <a:t>   </a:t>
            </a:r>
            <a:r>
              <a:rPr lang="ru-RU" sz="1400" dirty="0">
                <a:solidFill>
                  <a:schemeClr val="tx1"/>
                </a:solidFill>
              </a:rPr>
              <a:t>«Снежинки»</a:t>
            </a:r>
            <a:br>
              <a:rPr lang="ru-RU" sz="1400" dirty="0">
                <a:solidFill>
                  <a:schemeClr val="tx1"/>
                </a:solidFill>
              </a:rPr>
            </a:br>
            <a:r>
              <a:rPr lang="ru-RU" sz="1400" u="sng" dirty="0">
                <a:solidFill>
                  <a:schemeClr val="tx1"/>
                </a:solidFill>
              </a:rPr>
              <a:t/>
            </a:r>
            <a:br>
              <a:rPr lang="ru-RU" sz="1400" u="sng" dirty="0">
                <a:solidFill>
                  <a:schemeClr val="tx1"/>
                </a:solidFill>
              </a:rPr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992" y="2928902"/>
            <a:ext cx="2432703" cy="18002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484312"/>
            <a:ext cx="2419350" cy="18097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0852" y="4797152"/>
            <a:ext cx="1909340" cy="165650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189" y="4823956"/>
            <a:ext cx="1944216" cy="165650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247" y="4797152"/>
            <a:ext cx="1728192" cy="172165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455118"/>
            <a:ext cx="1944216" cy="206369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259" y="3670410"/>
            <a:ext cx="1406593" cy="105217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0872" y="3689864"/>
            <a:ext cx="1657312" cy="1039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3945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373014"/>
          </a:xfrm>
        </p:spPr>
        <p:txBody>
          <a:bodyPr>
            <a:normAutofit fontScale="90000"/>
          </a:bodyPr>
          <a:lstStyle/>
          <a:p>
            <a:pPr algn="l"/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>                                                            </a:t>
            </a:r>
            <a:r>
              <a:rPr lang="ru-RU" sz="2400" dirty="0" smtClean="0">
                <a:solidFill>
                  <a:schemeClr val="tx1"/>
                </a:solidFill>
              </a:rPr>
              <a:t>январь 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1300" dirty="0" smtClean="0">
                <a:solidFill>
                  <a:schemeClr val="tx1"/>
                </a:solidFill>
              </a:rPr>
              <a:t>1 -2 -4  недели января. Продолжение цикла наблюдений</a:t>
            </a:r>
            <a:r>
              <a:rPr lang="ru-RU" sz="1300" dirty="0">
                <a:solidFill>
                  <a:schemeClr val="tx1"/>
                </a:solidFill>
              </a:rPr>
              <a:t> за свойствами снега, льда</a:t>
            </a:r>
            <a:r>
              <a:rPr lang="ru-RU" sz="1300" dirty="0" smtClean="0">
                <a:solidFill>
                  <a:schemeClr val="tx1"/>
                </a:solidFill>
              </a:rPr>
              <a:t>, воды.</a:t>
            </a:r>
            <a:br>
              <a:rPr lang="ru-RU" sz="1300" dirty="0" smtClean="0">
                <a:solidFill>
                  <a:schemeClr val="tx1"/>
                </a:solidFill>
              </a:rPr>
            </a:br>
            <a:r>
              <a:rPr lang="ru-RU" sz="1300" u="sng" dirty="0">
                <a:solidFill>
                  <a:schemeClr val="tx1"/>
                </a:solidFill>
              </a:rPr>
              <a:t>Наблюдение </a:t>
            </a:r>
            <a:r>
              <a:rPr lang="ru-RU" sz="1300" u="sng" dirty="0" smtClean="0">
                <a:solidFill>
                  <a:schemeClr val="tx1"/>
                </a:solidFill>
              </a:rPr>
              <a:t>№</a:t>
            </a:r>
            <a:r>
              <a:rPr lang="ru-RU" sz="1300" dirty="0" smtClean="0">
                <a:solidFill>
                  <a:schemeClr val="tx1"/>
                </a:solidFill>
              </a:rPr>
              <a:t>3. «Как получаем талую воду»</a:t>
            </a:r>
            <a:r>
              <a:rPr lang="ru-RU" sz="1300" dirty="0">
                <a:solidFill>
                  <a:schemeClr val="tx1"/>
                </a:solidFill>
              </a:rPr>
              <a:t/>
            </a:r>
            <a:br>
              <a:rPr lang="ru-RU" sz="1300" dirty="0">
                <a:solidFill>
                  <a:schemeClr val="tx1"/>
                </a:solidFill>
              </a:rPr>
            </a:br>
            <a:r>
              <a:rPr lang="ru-RU" sz="1300" u="sng" dirty="0">
                <a:solidFill>
                  <a:schemeClr val="tx1"/>
                </a:solidFill>
              </a:rPr>
              <a:t>Наблюдение </a:t>
            </a:r>
            <a:r>
              <a:rPr lang="ru-RU" sz="1300" u="sng" dirty="0" smtClean="0">
                <a:solidFill>
                  <a:schemeClr val="tx1"/>
                </a:solidFill>
              </a:rPr>
              <a:t>№</a:t>
            </a:r>
            <a:r>
              <a:rPr lang="ru-RU" sz="1300" dirty="0" smtClean="0">
                <a:solidFill>
                  <a:schemeClr val="tx1"/>
                </a:solidFill>
              </a:rPr>
              <a:t>4. «Замораживаем воду»</a:t>
            </a:r>
            <a:br>
              <a:rPr lang="ru-RU" sz="1300" dirty="0" smtClean="0">
                <a:solidFill>
                  <a:schemeClr val="tx1"/>
                </a:solidFill>
              </a:rPr>
            </a:br>
            <a:r>
              <a:rPr lang="ru-RU" sz="1300" u="sng" dirty="0">
                <a:solidFill>
                  <a:schemeClr val="tx1"/>
                </a:solidFill>
              </a:rPr>
              <a:t>Наблюдение </a:t>
            </a:r>
            <a:r>
              <a:rPr lang="ru-RU" sz="1300" u="sng" dirty="0" smtClean="0">
                <a:solidFill>
                  <a:schemeClr val="tx1"/>
                </a:solidFill>
              </a:rPr>
              <a:t>№</a:t>
            </a:r>
            <a:r>
              <a:rPr lang="ru-RU" sz="1300" dirty="0" smtClean="0">
                <a:solidFill>
                  <a:schemeClr val="tx1"/>
                </a:solidFill>
              </a:rPr>
              <a:t>5. «Когда бывает пар»</a:t>
            </a:r>
            <a:r>
              <a:rPr lang="ru-RU" sz="1300" dirty="0">
                <a:solidFill>
                  <a:schemeClr val="tx1"/>
                </a:solidFill>
              </a:rPr>
              <a:t/>
            </a:r>
            <a:br>
              <a:rPr lang="ru-RU" sz="1300" dirty="0">
                <a:solidFill>
                  <a:schemeClr val="tx1"/>
                </a:solidFill>
              </a:rPr>
            </a:br>
            <a:r>
              <a:rPr lang="ru-RU" sz="1300" u="sng" dirty="0">
                <a:solidFill>
                  <a:schemeClr val="tx1"/>
                </a:solidFill>
              </a:rPr>
              <a:t>Наблюдение </a:t>
            </a:r>
            <a:r>
              <a:rPr lang="ru-RU" sz="1300" u="sng" dirty="0" smtClean="0">
                <a:solidFill>
                  <a:schemeClr val="tx1"/>
                </a:solidFill>
              </a:rPr>
              <a:t>№</a:t>
            </a:r>
            <a:r>
              <a:rPr lang="ru-RU" sz="1300" dirty="0" smtClean="0">
                <a:solidFill>
                  <a:schemeClr val="tx1"/>
                </a:solidFill>
              </a:rPr>
              <a:t>6. « Пар-это вода»</a:t>
            </a:r>
            <a:br>
              <a:rPr lang="ru-RU" sz="1300" dirty="0" smtClean="0">
                <a:solidFill>
                  <a:schemeClr val="tx1"/>
                </a:solidFill>
              </a:rPr>
            </a:br>
            <a:r>
              <a:rPr lang="ru-RU" sz="1300" b="1" dirty="0" smtClean="0">
                <a:solidFill>
                  <a:schemeClr val="tx1"/>
                </a:solidFill>
              </a:rPr>
              <a:t>2.Неделя января .Цикла </a:t>
            </a:r>
            <a:r>
              <a:rPr lang="ru-RU" sz="1300" b="1" dirty="0">
                <a:solidFill>
                  <a:schemeClr val="tx1"/>
                </a:solidFill>
              </a:rPr>
              <a:t>наблюдения за </a:t>
            </a:r>
            <a:r>
              <a:rPr lang="ru-RU" sz="1300" b="1" dirty="0" smtClean="0">
                <a:solidFill>
                  <a:schemeClr val="tx1"/>
                </a:solidFill>
              </a:rPr>
              <a:t>птицами у кормушки. Знакомство </a:t>
            </a:r>
            <a:r>
              <a:rPr lang="ru-RU" sz="1300" b="1" dirty="0">
                <a:solidFill>
                  <a:schemeClr val="tx1"/>
                </a:solidFill>
              </a:rPr>
              <a:t>с ведением </a:t>
            </a:r>
            <a:r>
              <a:rPr lang="ru-RU" sz="1300" b="1" dirty="0" smtClean="0">
                <a:solidFill>
                  <a:schemeClr val="tx1"/>
                </a:solidFill>
              </a:rPr>
              <a:t>календаря наблюдений за </a:t>
            </a:r>
            <a:br>
              <a:rPr lang="ru-RU" sz="1300" b="1" dirty="0" smtClean="0">
                <a:solidFill>
                  <a:schemeClr val="tx1"/>
                </a:solidFill>
              </a:rPr>
            </a:br>
            <a:r>
              <a:rPr lang="ru-RU" sz="1300" b="1" dirty="0" smtClean="0">
                <a:solidFill>
                  <a:schemeClr val="tx1"/>
                </a:solidFill>
              </a:rPr>
              <a:t> птицами ( Отмечаем 2 </a:t>
            </a:r>
            <a:r>
              <a:rPr lang="ru-RU" sz="1300" b="1" dirty="0">
                <a:solidFill>
                  <a:schemeClr val="tx1"/>
                </a:solidFill>
              </a:rPr>
              <a:t>недели</a:t>
            </a:r>
            <a:r>
              <a:rPr lang="ru-RU" sz="1300" b="1" dirty="0" smtClean="0">
                <a:solidFill>
                  <a:schemeClr val="tx1"/>
                </a:solidFill>
              </a:rPr>
              <a:t>).</a:t>
            </a:r>
            <a:br>
              <a:rPr lang="ru-RU" sz="1300" b="1" dirty="0" smtClean="0">
                <a:solidFill>
                  <a:schemeClr val="tx1"/>
                </a:solidFill>
              </a:rPr>
            </a:br>
            <a:r>
              <a:rPr lang="ru-RU" sz="1400" u="sng" dirty="0">
                <a:solidFill>
                  <a:schemeClr val="tx1"/>
                </a:solidFill>
              </a:rPr>
              <a:t>Наблюдение №</a:t>
            </a:r>
            <a:r>
              <a:rPr lang="ru-RU" sz="1300" dirty="0">
                <a:solidFill>
                  <a:schemeClr val="tx1"/>
                </a:solidFill>
              </a:rPr>
              <a:t>1. </a:t>
            </a:r>
            <a:r>
              <a:rPr lang="ru-RU" sz="1300" dirty="0" smtClean="0">
                <a:solidFill>
                  <a:schemeClr val="tx1"/>
                </a:solidFill>
              </a:rPr>
              <a:t>«Какие птицы прилетают на кормушку?»</a:t>
            </a:r>
            <a:r>
              <a:rPr lang="ru-RU" sz="1300" dirty="0">
                <a:solidFill>
                  <a:schemeClr val="tx1"/>
                </a:solidFill>
              </a:rPr>
              <a:t/>
            </a:r>
            <a:br>
              <a:rPr lang="ru-RU" sz="1300" dirty="0">
                <a:solidFill>
                  <a:schemeClr val="tx1"/>
                </a:solidFill>
              </a:rPr>
            </a:br>
            <a:r>
              <a:rPr lang="ru-RU" sz="1400" u="sng" dirty="0">
                <a:solidFill>
                  <a:schemeClr val="tx1"/>
                </a:solidFill>
              </a:rPr>
              <a:t>Наблюдение №</a:t>
            </a:r>
            <a:r>
              <a:rPr lang="ru-RU" sz="1300" dirty="0">
                <a:solidFill>
                  <a:schemeClr val="tx1"/>
                </a:solidFill>
              </a:rPr>
              <a:t>2. </a:t>
            </a:r>
            <a:r>
              <a:rPr lang="ru-RU" sz="1300" dirty="0" smtClean="0">
                <a:solidFill>
                  <a:schemeClr val="tx1"/>
                </a:solidFill>
              </a:rPr>
              <a:t>«Ищем птичьи следы?»</a:t>
            </a:r>
            <a:r>
              <a:rPr lang="ru-RU" sz="1300" dirty="0">
                <a:solidFill>
                  <a:schemeClr val="tx1"/>
                </a:solidFill>
              </a:rPr>
              <a:t/>
            </a:r>
            <a:br>
              <a:rPr lang="ru-RU" sz="1300" dirty="0">
                <a:solidFill>
                  <a:schemeClr val="tx1"/>
                </a:solidFill>
              </a:rPr>
            </a:br>
            <a:r>
              <a:rPr lang="ru-RU" sz="1400" u="sng" dirty="0">
                <a:solidFill>
                  <a:schemeClr val="tx1"/>
                </a:solidFill>
              </a:rPr>
              <a:t>Наблюдение №</a:t>
            </a:r>
            <a:r>
              <a:rPr lang="ru-RU" sz="1300" dirty="0">
                <a:solidFill>
                  <a:schemeClr val="tx1"/>
                </a:solidFill>
              </a:rPr>
              <a:t>3. </a:t>
            </a:r>
            <a:r>
              <a:rPr lang="ru-RU" sz="1300" dirty="0" smtClean="0">
                <a:solidFill>
                  <a:schemeClr val="tx1"/>
                </a:solidFill>
              </a:rPr>
              <a:t>«Как птицы передвигаются по земле?»</a:t>
            </a:r>
            <a:endParaRPr lang="ru-RU" sz="13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5795" y="3517240"/>
            <a:ext cx="4118205" cy="320601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94821" y="2892296"/>
            <a:ext cx="8352928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ru-RU" sz="1300" dirty="0">
                <a:solidFill>
                  <a:prstClr val="black"/>
                </a:solidFill>
                <a:ea typeface="+mj-ea"/>
                <a:cs typeface="+mj-cs"/>
              </a:rPr>
              <a:t>3 неделя </a:t>
            </a:r>
            <a:r>
              <a:rPr lang="ru-RU" sz="1300" dirty="0" smtClean="0">
                <a:solidFill>
                  <a:prstClr val="black"/>
                </a:solidFill>
                <a:ea typeface="+mj-ea"/>
                <a:cs typeface="+mj-cs"/>
              </a:rPr>
              <a:t>. </a:t>
            </a:r>
            <a:r>
              <a:rPr lang="ru-RU" sz="1200" dirty="0">
                <a:latin typeface="+mj-lt"/>
                <a:ea typeface="+mj-ea"/>
                <a:cs typeface="+mj-cs"/>
              </a:rPr>
              <a:t>Возобновление ежедневных наблюдение за погодой, с занесение в календарь наблюдений.</a:t>
            </a:r>
            <a:br>
              <a:rPr lang="ru-RU" sz="1200" dirty="0">
                <a:latin typeface="+mj-lt"/>
                <a:ea typeface="+mj-ea"/>
                <a:cs typeface="+mj-cs"/>
              </a:rPr>
            </a:br>
            <a:r>
              <a:rPr lang="ru-RU" sz="1200" dirty="0">
                <a:latin typeface="+mj-lt"/>
                <a:ea typeface="+mj-ea"/>
                <a:cs typeface="+mj-cs"/>
              </a:rPr>
              <a:t/>
            </a:r>
            <a:br>
              <a:rPr lang="ru-RU" sz="1200" dirty="0">
                <a:latin typeface="+mj-lt"/>
                <a:ea typeface="+mj-ea"/>
                <a:cs typeface="+mj-cs"/>
              </a:rPr>
            </a:br>
            <a:r>
              <a:rPr lang="ru-RU" sz="1000" dirty="0">
                <a:solidFill>
                  <a:srgbClr val="FFFFFF"/>
                </a:solidFill>
                <a:ea typeface="+mj-ea"/>
                <a:cs typeface="+mj-cs"/>
              </a:rPr>
              <a:t>,</a:t>
            </a:r>
          </a:p>
        </p:txBody>
      </p:sp>
      <p:graphicFrame>
        <p:nvGraphicFramePr>
          <p:cNvPr id="6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1759582"/>
              </p:ext>
            </p:extLst>
          </p:nvPr>
        </p:nvGraphicFramePr>
        <p:xfrm>
          <a:off x="323528" y="3351555"/>
          <a:ext cx="4464496" cy="33717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80"/>
                <a:gridCol w="648072"/>
                <a:gridCol w="864096"/>
                <a:gridCol w="636050"/>
                <a:gridCol w="1596198"/>
              </a:tblGrid>
              <a:tr h="333387">
                <a:tc gridSpan="5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Январь</a:t>
                      </a:r>
                      <a:endParaRPr lang="ru-RU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45624">
                <a:tc>
                  <a:txBody>
                    <a:bodyPr/>
                    <a:lstStyle/>
                    <a:p>
                      <a:r>
                        <a:rPr lang="ru-RU" sz="1000" dirty="0" smtClean="0"/>
                        <a:t>Дни недели</a:t>
                      </a:r>
                      <a:endParaRPr lang="ru-RU" sz="1000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ru-RU" sz="1000" dirty="0" smtClean="0"/>
                        <a:t>                               Погода</a:t>
                      </a:r>
                      <a:endParaRPr lang="ru-RU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 Живая природа</a:t>
                      </a:r>
                      <a:endParaRPr lang="ru-RU" sz="1000" dirty="0"/>
                    </a:p>
                  </a:txBody>
                  <a:tcPr/>
                </a:tc>
              </a:tr>
              <a:tr h="33338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7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3338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3338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3338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3338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3338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3338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23528" y="4149080"/>
            <a:ext cx="722407" cy="36399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4507498"/>
            <a:ext cx="722407" cy="36004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323528" y="4877583"/>
            <a:ext cx="722407" cy="3467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30926" y="5235595"/>
            <a:ext cx="722407" cy="36004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28788" y="5595635"/>
            <a:ext cx="722407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338324" y="6002369"/>
            <a:ext cx="722407" cy="338769"/>
          </a:xfrm>
          <a:prstGeom prst="rect">
            <a:avLst/>
          </a:prstGeom>
          <a:solidFill>
            <a:srgbClr val="F3721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28788" y="6341138"/>
            <a:ext cx="722407" cy="40022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 descr="C:\Users\Nataly\Pictures\2015-10-08 ст гр\i (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7" y="5664100"/>
            <a:ext cx="710655" cy="1024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Nataly\Pictures\2015-10-08 ст гр\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253" y="5688893"/>
            <a:ext cx="809921" cy="1024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Nataly\Pictures\2015-10-16\00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202051"/>
            <a:ext cx="1565326" cy="1437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84141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373014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>
                <a:solidFill>
                  <a:schemeClr val="tx1"/>
                </a:solidFill>
              </a:rPr>
              <a:t>февраль 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1 неделя .Посадка огорода на окне в </a:t>
            </a:r>
            <a:r>
              <a:rPr lang="ru-RU" sz="2000" dirty="0">
                <a:solidFill>
                  <a:schemeClr val="tx1"/>
                </a:solidFill>
              </a:rPr>
              <a:t>ящички с </a:t>
            </a:r>
            <a:r>
              <a:rPr lang="ru-RU" sz="2000" dirty="0" smtClean="0">
                <a:solidFill>
                  <a:schemeClr val="tx1"/>
                </a:solidFill>
              </a:rPr>
              <a:t>землей:  лук, корнеплоды (на выбор )</a:t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посадка для проведения опыта :выращивание </a:t>
            </a:r>
            <a:r>
              <a:rPr lang="ru-RU" sz="2000" u="sng" dirty="0" smtClean="0">
                <a:solidFill>
                  <a:schemeClr val="tx1"/>
                </a:solidFill>
              </a:rPr>
              <a:t>лука</a:t>
            </a:r>
            <a:r>
              <a:rPr lang="ru-RU" sz="2000" dirty="0" smtClean="0">
                <a:solidFill>
                  <a:schemeClr val="tx1"/>
                </a:solidFill>
              </a:rPr>
              <a:t> в разных условия.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(1.тепло вода, свет. 2 нет света ,есть вода и тепло .3 нет тепла ,есть вода и свет.)</a:t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3 неделя. Осуществление наблюдения  за погодой, с занесение в календарь наблюдений. </a:t>
            </a:r>
            <a:r>
              <a:rPr lang="ru-RU" sz="2000" dirty="0">
                <a:solidFill>
                  <a:schemeClr val="tx1"/>
                </a:solidFill>
              </a:rPr>
              <a:t>Измерение глубины </a:t>
            </a:r>
            <a:r>
              <a:rPr lang="ru-RU" sz="2000" dirty="0" smtClean="0">
                <a:solidFill>
                  <a:schemeClr val="tx1"/>
                </a:solidFill>
              </a:rPr>
              <a:t>снега.</a:t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4 неделя. Подкормка птиц. Выращивание огородных культур.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/>
              <a:t>,</a:t>
            </a:r>
            <a:br>
              <a:rPr lang="ru-RU" sz="2000" dirty="0"/>
            </a:br>
            <a:r>
              <a:rPr lang="ru-RU" sz="2000" dirty="0" smtClean="0">
                <a:solidFill>
                  <a:schemeClr val="tx1"/>
                </a:solidFill>
              </a:rPr>
              <a:t/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 </a:t>
            </a:r>
            <a:endParaRPr lang="ru-RU" sz="2000" dirty="0"/>
          </a:p>
        </p:txBody>
      </p:sp>
      <p:pic>
        <p:nvPicPr>
          <p:cNvPr id="4099" name="Picture 3" descr="C:\Users\Nataly\Pictures\2015-10-08 ст гр\podokonni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421" y="2913593"/>
            <a:ext cx="2177446" cy="1236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Nataly\Pictures\2015-10-08 ст гр\01bb314e337bfff9e339d0e8af33745d.jp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219961"/>
            <a:ext cx="1898089" cy="143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Nataly\Pictures\2015-10-08 ст гр\image01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2304" y="5196328"/>
            <a:ext cx="1617851" cy="148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Nataly\Pictures\2015-10-08 ст гр\2013_03_29 ds1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2782858"/>
            <a:ext cx="2081869" cy="1561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Картинки по запросу выращиваем свеклу на подоконник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4" descr="Картинки по запросу выращиваем свеклу на подоконнике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832" y="4817262"/>
            <a:ext cx="2205118" cy="16159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096" y="4725144"/>
            <a:ext cx="2084441" cy="18002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1208" y="2762188"/>
            <a:ext cx="3006080" cy="2254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5864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373014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1800" dirty="0" smtClean="0">
                <a:solidFill>
                  <a:schemeClr val="tx1"/>
                </a:solidFill>
              </a:rPr>
              <a:t>март  </a:t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b="1" dirty="0" smtClean="0">
                <a:solidFill>
                  <a:schemeClr val="tx1"/>
                </a:solidFill>
              </a:rPr>
              <a:t>1 -2 неделя </a:t>
            </a:r>
            <a:r>
              <a:rPr lang="ru-RU" sz="1800" dirty="0" smtClean="0">
                <a:solidFill>
                  <a:schemeClr val="tx1"/>
                </a:solidFill>
              </a:rPr>
              <a:t>.Наблюдение за луком .(с зарисовкой )</a:t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b="1" dirty="0" smtClean="0">
                <a:solidFill>
                  <a:schemeClr val="tx1"/>
                </a:solidFill>
              </a:rPr>
              <a:t>3 неделя</a:t>
            </a:r>
            <a:r>
              <a:rPr lang="ru-RU" sz="1800" dirty="0" smtClean="0">
                <a:solidFill>
                  <a:schemeClr val="tx1"/>
                </a:solidFill>
              </a:rPr>
              <a:t>. Осуществление наблюдения  за погодой, с занесение в календарь наблюдений. Добавляем птиц в общий календарь.</a:t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b="1" dirty="0" smtClean="0">
                <a:solidFill>
                  <a:schemeClr val="tx1"/>
                </a:solidFill>
              </a:rPr>
              <a:t>4 неделя </a:t>
            </a:r>
            <a:r>
              <a:rPr lang="ru-RU" sz="1800" dirty="0" smtClean="0">
                <a:solidFill>
                  <a:schemeClr val="tx1"/>
                </a:solidFill>
              </a:rPr>
              <a:t>Наблюдение за первыми появляющимися  цветами «Мать –и- мачеха»</a:t>
            </a:r>
            <a:r>
              <a:rPr lang="ru-RU" sz="1800" u="sng" dirty="0">
                <a:solidFill>
                  <a:schemeClr val="tx1"/>
                </a:solidFill>
              </a:rPr>
              <a:t> Наблюдение №</a:t>
            </a:r>
            <a:r>
              <a:rPr lang="ru-RU" sz="1800" dirty="0">
                <a:solidFill>
                  <a:schemeClr val="tx1"/>
                </a:solidFill>
              </a:rPr>
              <a:t>1. </a:t>
            </a:r>
            <a:r>
              <a:rPr lang="ru-RU" sz="1800" dirty="0" smtClean="0">
                <a:solidFill>
                  <a:schemeClr val="tx1"/>
                </a:solidFill>
              </a:rPr>
              <a:t>«Где можно найти</a:t>
            </a:r>
            <a:r>
              <a:rPr lang="ru-RU" sz="1800" dirty="0">
                <a:solidFill>
                  <a:schemeClr val="tx1"/>
                </a:solidFill>
              </a:rPr>
              <a:t> Мать </a:t>
            </a:r>
            <a:r>
              <a:rPr lang="ru-RU" sz="1800" dirty="0" smtClean="0">
                <a:solidFill>
                  <a:schemeClr val="tx1"/>
                </a:solidFill>
              </a:rPr>
              <a:t>–и- мачеху?»</a:t>
            </a:r>
            <a:r>
              <a:rPr lang="ru-RU" sz="1800" dirty="0">
                <a:solidFill>
                  <a:schemeClr val="tx1"/>
                </a:solidFill>
              </a:rPr>
              <a:t/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u="sng" dirty="0">
                <a:solidFill>
                  <a:schemeClr val="tx1"/>
                </a:solidFill>
              </a:rPr>
              <a:t>Наблюдение №</a:t>
            </a:r>
            <a:r>
              <a:rPr lang="ru-RU" sz="1800" dirty="0">
                <a:solidFill>
                  <a:schemeClr val="tx1"/>
                </a:solidFill>
              </a:rPr>
              <a:t>2. </a:t>
            </a:r>
            <a:r>
              <a:rPr lang="ru-RU" sz="1800" dirty="0" smtClean="0">
                <a:solidFill>
                  <a:schemeClr val="tx1"/>
                </a:solidFill>
              </a:rPr>
              <a:t>«Сколько цветов мать - и –мачехи на участке ?»</a:t>
            </a:r>
            <a:r>
              <a:rPr lang="ru-RU" sz="1800" dirty="0">
                <a:solidFill>
                  <a:schemeClr val="tx1"/>
                </a:solidFill>
              </a:rPr>
              <a:t/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dirty="0">
                <a:solidFill>
                  <a:schemeClr val="tx1"/>
                </a:solidFill>
              </a:rPr>
              <a:t>  </a:t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2700" dirty="0" smtClean="0">
                <a:solidFill>
                  <a:schemeClr val="tx1"/>
                </a:solidFill>
              </a:rPr>
              <a:t/>
            </a:r>
            <a:br>
              <a:rPr lang="ru-RU" sz="2700" dirty="0" smtClean="0">
                <a:solidFill>
                  <a:schemeClr val="tx1"/>
                </a:solidFill>
              </a:rPr>
            </a:br>
            <a:endParaRPr lang="ru-RU" sz="2200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874" y="2556355"/>
            <a:ext cx="3845836" cy="126609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001808"/>
            <a:ext cx="1941422" cy="153890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532" y="5754344"/>
            <a:ext cx="2330400" cy="9913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4019425"/>
            <a:ext cx="2664296" cy="158203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8227" y="2641540"/>
            <a:ext cx="2808312" cy="189926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2788" y="4677534"/>
            <a:ext cx="2659190" cy="1991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2329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1187624" y="3717032"/>
            <a:ext cx="1952020" cy="667317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404664" y="-99392"/>
            <a:ext cx="10729192" cy="2808312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1600" dirty="0" smtClean="0">
                <a:solidFill>
                  <a:schemeClr val="tx1"/>
                </a:solidFill>
              </a:rPr>
              <a:t>Апрель. </a:t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            1 -2 неделя. Продолжение наблюдения  за ростом и развитием цветов мать-и-мачехи </a:t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u="sng" dirty="0">
                <a:solidFill>
                  <a:schemeClr val="tx1"/>
                </a:solidFill>
              </a:rPr>
              <a:t>Наблюдение </a:t>
            </a:r>
            <a:r>
              <a:rPr lang="ru-RU" sz="1600" u="sng" dirty="0" smtClean="0">
                <a:solidFill>
                  <a:schemeClr val="tx1"/>
                </a:solidFill>
              </a:rPr>
              <a:t>№</a:t>
            </a:r>
            <a:r>
              <a:rPr lang="ru-RU" sz="1600" dirty="0" smtClean="0">
                <a:solidFill>
                  <a:schemeClr val="tx1"/>
                </a:solidFill>
              </a:rPr>
              <a:t>3. «Какие листья у мать-и-мачехи?»</a:t>
            </a: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                             </a:t>
            </a:r>
            <a:r>
              <a:rPr lang="ru-RU" sz="1600" u="sng" dirty="0" smtClean="0">
                <a:solidFill>
                  <a:schemeClr val="tx1"/>
                </a:solidFill>
              </a:rPr>
              <a:t>Наблюдение </a:t>
            </a:r>
            <a:r>
              <a:rPr lang="ru-RU" sz="1600" u="sng" dirty="0">
                <a:solidFill>
                  <a:schemeClr val="tx1"/>
                </a:solidFill>
              </a:rPr>
              <a:t>№</a:t>
            </a:r>
            <a:r>
              <a:rPr lang="ru-RU" sz="1600" dirty="0">
                <a:solidFill>
                  <a:schemeClr val="tx1"/>
                </a:solidFill>
              </a:rPr>
              <a:t>2. </a:t>
            </a:r>
            <a:r>
              <a:rPr lang="ru-RU" sz="1600" dirty="0" smtClean="0">
                <a:solidFill>
                  <a:schemeClr val="tx1"/>
                </a:solidFill>
              </a:rPr>
              <a:t>«Как растут листья и как появляются семена ?»</a:t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2-3 неделя. наблюдение за первыми насекомыми и жучками</a:t>
            </a: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     </a:t>
            </a:r>
            <a:r>
              <a:rPr lang="ru-RU" sz="1600" u="sng" dirty="0">
                <a:solidFill>
                  <a:schemeClr val="tx1"/>
                </a:solidFill>
              </a:rPr>
              <a:t>Наблюдение </a:t>
            </a:r>
            <a:r>
              <a:rPr lang="ru-RU" sz="1600" u="sng" dirty="0" smtClean="0">
                <a:solidFill>
                  <a:schemeClr val="tx1"/>
                </a:solidFill>
              </a:rPr>
              <a:t>№</a:t>
            </a:r>
            <a:r>
              <a:rPr lang="ru-RU" sz="1600" dirty="0" smtClean="0">
                <a:solidFill>
                  <a:schemeClr val="tx1"/>
                </a:solidFill>
              </a:rPr>
              <a:t>1. «Где можно найти божью коровку ?»</a:t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   </a:t>
            </a:r>
            <a:r>
              <a:rPr lang="ru-RU" sz="1600" u="sng" dirty="0">
                <a:solidFill>
                  <a:schemeClr val="tx1"/>
                </a:solidFill>
              </a:rPr>
              <a:t>Наблюдение </a:t>
            </a:r>
            <a:r>
              <a:rPr lang="ru-RU" sz="1600" u="sng" dirty="0" smtClean="0">
                <a:solidFill>
                  <a:schemeClr val="tx1"/>
                </a:solidFill>
              </a:rPr>
              <a:t>№</a:t>
            </a:r>
            <a:r>
              <a:rPr lang="ru-RU" sz="1600" dirty="0" smtClean="0">
                <a:solidFill>
                  <a:schemeClr val="tx1"/>
                </a:solidFill>
              </a:rPr>
              <a:t>2. «Рассматриваем  </a:t>
            </a:r>
            <a:r>
              <a:rPr lang="ru-RU" sz="1600" dirty="0">
                <a:solidFill>
                  <a:schemeClr val="tx1"/>
                </a:solidFill>
              </a:rPr>
              <a:t>божью коровку </a:t>
            </a:r>
            <a:r>
              <a:rPr lang="ru-RU" sz="1600" dirty="0" smtClean="0">
                <a:solidFill>
                  <a:schemeClr val="tx1"/>
                </a:solidFill>
              </a:rPr>
              <a:t>?»</a:t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        </a:t>
            </a:r>
            <a:r>
              <a:rPr lang="ru-RU" sz="1600" u="sng" dirty="0" smtClean="0">
                <a:solidFill>
                  <a:schemeClr val="tx1"/>
                </a:solidFill>
              </a:rPr>
              <a:t>Наблюдение №</a:t>
            </a:r>
            <a:r>
              <a:rPr lang="ru-RU" sz="1600" dirty="0" smtClean="0">
                <a:solidFill>
                  <a:schemeClr val="tx1"/>
                </a:solidFill>
              </a:rPr>
              <a:t>3. «Как  божья коровка передвигается </a:t>
            </a:r>
            <a:r>
              <a:rPr lang="ru-RU" sz="1600" dirty="0">
                <a:solidFill>
                  <a:schemeClr val="tx1"/>
                </a:solidFill>
              </a:rPr>
              <a:t>?»</a:t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u="sng" dirty="0">
                <a:solidFill>
                  <a:schemeClr val="tx1"/>
                </a:solidFill>
              </a:rPr>
              <a:t>Наблюдение </a:t>
            </a:r>
            <a:r>
              <a:rPr lang="ru-RU" sz="1600" u="sng" dirty="0" smtClean="0">
                <a:solidFill>
                  <a:schemeClr val="tx1"/>
                </a:solidFill>
              </a:rPr>
              <a:t>№</a:t>
            </a:r>
            <a:r>
              <a:rPr lang="ru-RU" sz="1600" dirty="0" smtClean="0">
                <a:solidFill>
                  <a:schemeClr val="tx1"/>
                </a:solidFill>
              </a:rPr>
              <a:t>4. «Чем питается   божья коровка </a:t>
            </a:r>
            <a:r>
              <a:rPr lang="ru-RU" sz="1600" dirty="0">
                <a:solidFill>
                  <a:schemeClr val="tx1"/>
                </a:solidFill>
              </a:rPr>
              <a:t>?»</a:t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                   3 </a:t>
            </a:r>
            <a:r>
              <a:rPr lang="ru-RU" sz="1600" dirty="0">
                <a:solidFill>
                  <a:schemeClr val="tx1"/>
                </a:solidFill>
              </a:rPr>
              <a:t>неделя. Осуществление наблюдения  за погодой, с занесение в календарь наблюдений</a:t>
            </a:r>
            <a:r>
              <a:rPr lang="ru-RU" sz="1600" dirty="0" smtClean="0">
                <a:solidFill>
                  <a:schemeClr val="tx1"/>
                </a:solidFill>
              </a:rPr>
              <a:t>.           </a:t>
            </a: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4 неделя. </a:t>
            </a:r>
            <a:r>
              <a:rPr lang="ru-RU" sz="1600" dirty="0" smtClean="0">
                <a:solidFill>
                  <a:schemeClr val="tx1"/>
                </a:solidFill>
              </a:rPr>
              <a:t>Наблюдение </a:t>
            </a:r>
            <a:r>
              <a:rPr lang="ru-RU" sz="1600" dirty="0">
                <a:solidFill>
                  <a:schemeClr val="tx1"/>
                </a:solidFill>
              </a:rPr>
              <a:t>за весенним поведением птиц,  где и как строят гнезда</a:t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800" dirty="0">
                <a:solidFill>
                  <a:schemeClr val="tx1"/>
                </a:solidFill>
              </a:rPr>
              <a:t/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5" name="Picture 2" descr="C:\Users\Nataly\Pictures\2015-10-12\001 - копия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1843" y="5029236"/>
            <a:ext cx="1255235" cy="1626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Nataly\Pictures\2015-10-12\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4948403"/>
            <a:ext cx="1476164" cy="1688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4278069"/>
              </p:ext>
            </p:extLst>
          </p:nvPr>
        </p:nvGraphicFramePr>
        <p:xfrm>
          <a:off x="317128" y="2852937"/>
          <a:ext cx="5551016" cy="38829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325"/>
                <a:gridCol w="805793"/>
                <a:gridCol w="1074390"/>
                <a:gridCol w="790845"/>
                <a:gridCol w="1984663"/>
              </a:tblGrid>
              <a:tr h="391561">
                <a:tc gridSpan="5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Апрель</a:t>
                      </a:r>
                      <a:endParaRPr lang="ru-RU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750491">
                <a:tc>
                  <a:txBody>
                    <a:bodyPr/>
                    <a:lstStyle/>
                    <a:p>
                      <a:r>
                        <a:rPr lang="ru-RU" sz="1000" dirty="0" smtClean="0"/>
                        <a:t>Дни недели</a:t>
                      </a:r>
                      <a:endParaRPr lang="ru-RU" sz="1000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/>
                        <a:t>                            Погода                            птицы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dirty="0" smtClean="0"/>
                    </a:p>
                    <a:p>
                      <a:endParaRPr lang="ru-RU" sz="1000" dirty="0" smtClean="0"/>
                    </a:p>
                    <a:p>
                      <a:r>
                        <a:rPr lang="ru-RU" sz="1000" dirty="0" smtClean="0"/>
                        <a:t>                                                                                                </a:t>
                      </a:r>
                      <a:endParaRPr lang="ru-RU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 Живая природа</a:t>
                      </a:r>
                      <a:endParaRPr lang="ru-RU" sz="1000" dirty="0"/>
                    </a:p>
                  </a:txBody>
                  <a:tcPr/>
                </a:tc>
              </a:tr>
              <a:tr h="39156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7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9156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9156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9156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9156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9156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9156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317128" y="4005065"/>
            <a:ext cx="864096" cy="3600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15528" y="4365105"/>
            <a:ext cx="867296" cy="40327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10728" y="4768383"/>
            <a:ext cx="864096" cy="36004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307528" y="5128423"/>
            <a:ext cx="870496" cy="36004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307528" y="5481228"/>
            <a:ext cx="864096" cy="44201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00938" y="5923238"/>
            <a:ext cx="889885" cy="379925"/>
          </a:xfrm>
          <a:prstGeom prst="rect">
            <a:avLst/>
          </a:prstGeom>
          <a:solidFill>
            <a:srgbClr val="F3721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07528" y="6303163"/>
            <a:ext cx="883296" cy="43820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4007841"/>
            <a:ext cx="1944216" cy="1888886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3059832" y="3212977"/>
            <a:ext cx="864095" cy="792088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000" dirty="0">
              <a:solidFill>
                <a:schemeClr val="tx1"/>
              </a:solidFill>
            </a:endParaRPr>
          </a:p>
          <a:p>
            <a:r>
              <a:rPr lang="ru-RU" sz="1000" dirty="0" smtClean="0">
                <a:solidFill>
                  <a:schemeClr val="tx1"/>
                </a:solidFill>
              </a:rPr>
              <a:t>Насекомые.</a:t>
            </a:r>
            <a:endParaRPr lang="ru-RU" sz="1000" dirty="0">
              <a:solidFill>
                <a:schemeClr val="tx1"/>
              </a:solidFill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3352377"/>
            <a:ext cx="2952328" cy="139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3486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1187624" y="3717032"/>
            <a:ext cx="1952020" cy="667317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404664" y="44624"/>
            <a:ext cx="10729192" cy="2664296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>   </a:t>
            </a:r>
            <a:r>
              <a:rPr lang="ru-RU" sz="2000" dirty="0">
                <a:solidFill>
                  <a:schemeClr val="tx1"/>
                </a:solidFill>
              </a:rPr>
              <a:t>М</a:t>
            </a:r>
            <a:r>
              <a:rPr lang="ru-RU" sz="2000" dirty="0" smtClean="0">
                <a:solidFill>
                  <a:schemeClr val="tx1"/>
                </a:solidFill>
              </a:rPr>
              <a:t>ай </a:t>
            </a: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>            </a:t>
            </a:r>
            <a:r>
              <a:rPr lang="ru-RU" sz="1600" dirty="0" smtClean="0">
                <a:solidFill>
                  <a:schemeClr val="tx1"/>
                </a:solidFill>
              </a:rPr>
              <a:t>1 -2 неделя.  Наблюдения  за ростом и развитием цветов одуванчик сравнение с цветком мать-и-мачеха </a:t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u="sng" dirty="0" smtClean="0">
                <a:solidFill>
                  <a:schemeClr val="tx1"/>
                </a:solidFill>
              </a:rPr>
              <a:t>Наблюдение №</a:t>
            </a:r>
            <a:r>
              <a:rPr lang="ru-RU" sz="1600" dirty="0">
                <a:solidFill>
                  <a:schemeClr val="tx1"/>
                </a:solidFill>
              </a:rPr>
              <a:t>1</a:t>
            </a:r>
            <a:r>
              <a:rPr lang="ru-RU" sz="1600" dirty="0" smtClean="0">
                <a:solidFill>
                  <a:schemeClr val="tx1"/>
                </a:solidFill>
              </a:rPr>
              <a:t>. «Где растут одуванчики?»</a:t>
            </a: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                                            </a:t>
            </a:r>
            <a:r>
              <a:rPr lang="ru-RU" sz="1600" u="sng" dirty="0" smtClean="0">
                <a:solidFill>
                  <a:schemeClr val="tx1"/>
                </a:solidFill>
              </a:rPr>
              <a:t>Наблюдение </a:t>
            </a:r>
            <a:r>
              <a:rPr lang="ru-RU" sz="1600" u="sng" dirty="0">
                <a:solidFill>
                  <a:schemeClr val="tx1"/>
                </a:solidFill>
              </a:rPr>
              <a:t>№</a:t>
            </a:r>
            <a:r>
              <a:rPr lang="ru-RU" sz="1600" dirty="0">
                <a:solidFill>
                  <a:schemeClr val="tx1"/>
                </a:solidFill>
              </a:rPr>
              <a:t>2. </a:t>
            </a:r>
            <a:r>
              <a:rPr lang="ru-RU" sz="1600" dirty="0" smtClean="0">
                <a:solidFill>
                  <a:schemeClr val="tx1"/>
                </a:solidFill>
              </a:rPr>
              <a:t>«Чем одуванчик отличается от мать-и-мачехи ?»</a:t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smtClean="0">
                <a:solidFill>
                  <a:schemeClr val="tx1"/>
                </a:solidFill>
              </a:rPr>
              <a:t>              </a:t>
            </a:r>
            <a:r>
              <a:rPr lang="ru-RU" sz="1600" u="sng" dirty="0" smtClean="0">
                <a:solidFill>
                  <a:schemeClr val="tx1"/>
                </a:solidFill>
              </a:rPr>
              <a:t>Наблюдение №</a:t>
            </a:r>
            <a:r>
              <a:rPr lang="ru-RU" sz="1600" dirty="0" smtClean="0">
                <a:solidFill>
                  <a:schemeClr val="tx1"/>
                </a:solidFill>
              </a:rPr>
              <a:t>3. «Как одуванчики ложатся спать </a:t>
            </a:r>
            <a:r>
              <a:rPr lang="ru-RU" sz="1600" dirty="0">
                <a:solidFill>
                  <a:schemeClr val="tx1"/>
                </a:solidFill>
              </a:rPr>
              <a:t>?»</a:t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smtClean="0">
                <a:solidFill>
                  <a:schemeClr val="tx1"/>
                </a:solidFill>
              </a:rPr>
              <a:t>                                                                                   </a:t>
            </a:r>
            <a:r>
              <a:rPr lang="ru-RU" sz="1600" u="sng" dirty="0" smtClean="0">
                <a:solidFill>
                  <a:schemeClr val="tx1"/>
                </a:solidFill>
              </a:rPr>
              <a:t>Наблюдение №</a:t>
            </a:r>
            <a:r>
              <a:rPr lang="ru-RU" sz="1600" dirty="0" smtClean="0">
                <a:solidFill>
                  <a:schemeClr val="tx1"/>
                </a:solidFill>
              </a:rPr>
              <a:t>4. «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smtClean="0">
                <a:solidFill>
                  <a:schemeClr val="tx1"/>
                </a:solidFill>
              </a:rPr>
              <a:t>Как выглядят одуванчики во время дождя и во влажную погоду ?»</a:t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2 </a:t>
            </a:r>
            <a:r>
              <a:rPr lang="ru-RU" sz="1600" dirty="0">
                <a:solidFill>
                  <a:schemeClr val="tx1"/>
                </a:solidFill>
              </a:rPr>
              <a:t>неделя. Наблюдение за весенним поведением </a:t>
            </a:r>
            <a:r>
              <a:rPr lang="ru-RU" sz="1600" dirty="0" smtClean="0">
                <a:solidFill>
                  <a:schemeClr val="tx1"/>
                </a:solidFill>
              </a:rPr>
              <a:t>птиц(без записей)</a:t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                   3 </a:t>
            </a:r>
            <a:r>
              <a:rPr lang="ru-RU" sz="1600" dirty="0">
                <a:solidFill>
                  <a:schemeClr val="tx1"/>
                </a:solidFill>
              </a:rPr>
              <a:t>неделя. Осуществление наблюдения  за погодой, с занесение в календарь наблюдений</a:t>
            </a:r>
            <a:r>
              <a:rPr lang="ru-RU" sz="1600" dirty="0" smtClean="0">
                <a:solidFill>
                  <a:schemeClr val="tx1"/>
                </a:solidFill>
              </a:rPr>
              <a:t>.</a:t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 4 </a:t>
            </a:r>
            <a:r>
              <a:rPr lang="ru-RU" sz="1600" dirty="0">
                <a:solidFill>
                  <a:schemeClr val="tx1"/>
                </a:solidFill>
              </a:rPr>
              <a:t>неделя. </a:t>
            </a:r>
            <a:r>
              <a:rPr lang="ru-RU" sz="1600" dirty="0" smtClean="0">
                <a:solidFill>
                  <a:schemeClr val="tx1"/>
                </a:solidFill>
              </a:rPr>
              <a:t>Подведение итогов </a:t>
            </a: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800" dirty="0">
                <a:solidFill>
                  <a:schemeClr val="tx1"/>
                </a:solidFill>
              </a:rPr>
              <a:t/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dirty="0">
                <a:solidFill>
                  <a:schemeClr val="tx1"/>
                </a:solidFill>
              </a:rPr>
              <a:t/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endParaRPr lang="ru-RU" sz="1800" dirty="0">
              <a:solidFill>
                <a:schemeClr val="tx1"/>
              </a:solidFill>
            </a:endParaRPr>
          </a:p>
        </p:txBody>
      </p:sp>
      <p:graphicFrame>
        <p:nvGraphicFramePr>
          <p:cNvPr id="7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0741932"/>
              </p:ext>
            </p:extLst>
          </p:nvPr>
        </p:nvGraphicFramePr>
        <p:xfrm>
          <a:off x="317128" y="2852937"/>
          <a:ext cx="5551016" cy="38829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325"/>
                <a:gridCol w="805793"/>
                <a:gridCol w="1074390"/>
                <a:gridCol w="790845"/>
                <a:gridCol w="1984663"/>
              </a:tblGrid>
              <a:tr h="391561">
                <a:tc gridSpan="5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май</a:t>
                      </a:r>
                      <a:endParaRPr lang="ru-RU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750491">
                <a:tc>
                  <a:txBody>
                    <a:bodyPr/>
                    <a:lstStyle/>
                    <a:p>
                      <a:r>
                        <a:rPr lang="ru-RU" sz="1000" dirty="0" smtClean="0"/>
                        <a:t>Дни недели</a:t>
                      </a:r>
                      <a:endParaRPr lang="ru-RU" sz="1000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/>
                        <a:t>                            Погода                            птицы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dirty="0" smtClean="0"/>
                    </a:p>
                    <a:p>
                      <a:endParaRPr lang="ru-RU" sz="1000" dirty="0" smtClean="0"/>
                    </a:p>
                    <a:p>
                      <a:r>
                        <a:rPr lang="ru-RU" sz="1000" dirty="0" smtClean="0"/>
                        <a:t>                                                                                                </a:t>
                      </a:r>
                      <a:endParaRPr lang="ru-RU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 Живая природа</a:t>
                      </a:r>
                      <a:endParaRPr lang="ru-RU" sz="1000" dirty="0"/>
                    </a:p>
                  </a:txBody>
                  <a:tcPr/>
                </a:tc>
              </a:tr>
              <a:tr h="39156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7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9156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9156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9156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9156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9156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9156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317128" y="4005065"/>
            <a:ext cx="864096" cy="3600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15528" y="4365105"/>
            <a:ext cx="867296" cy="40327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10728" y="4768383"/>
            <a:ext cx="864096" cy="36004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307528" y="5128423"/>
            <a:ext cx="870496" cy="36004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307528" y="5481228"/>
            <a:ext cx="864096" cy="44201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00938" y="5923238"/>
            <a:ext cx="889885" cy="379925"/>
          </a:xfrm>
          <a:prstGeom prst="rect">
            <a:avLst/>
          </a:prstGeom>
          <a:solidFill>
            <a:srgbClr val="F3721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07528" y="6303163"/>
            <a:ext cx="883296" cy="43820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3059832" y="3212977"/>
            <a:ext cx="864095" cy="792088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000" dirty="0">
              <a:solidFill>
                <a:schemeClr val="tx1"/>
              </a:solidFill>
            </a:endParaRPr>
          </a:p>
          <a:p>
            <a:r>
              <a:rPr lang="ru-RU" sz="1000" dirty="0" smtClean="0">
                <a:solidFill>
                  <a:schemeClr val="tx1"/>
                </a:solidFill>
              </a:rPr>
              <a:t>Насекомые.</a:t>
            </a:r>
            <a:endParaRPr lang="ru-RU" sz="1000" dirty="0">
              <a:solidFill>
                <a:schemeClr val="tx1"/>
              </a:solidFill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7324" y="4005065"/>
            <a:ext cx="1944217" cy="197228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9699" y="2987724"/>
            <a:ext cx="2952328" cy="1396625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4259" y="4566744"/>
            <a:ext cx="2955641" cy="1955521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6289" y="6006366"/>
            <a:ext cx="837038" cy="713032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0846" y="6113200"/>
            <a:ext cx="912012" cy="642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62800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332656"/>
            <a:ext cx="5472608" cy="1368152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628800"/>
            <a:ext cx="828092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 smtClean="0"/>
              <a:t> </a:t>
            </a:r>
            <a:r>
              <a:rPr lang="ru-RU" sz="4800" dirty="0"/>
              <a:t>Н</a:t>
            </a:r>
            <a:r>
              <a:rPr lang="ru-RU" sz="4800" dirty="0" smtClean="0"/>
              <a:t>аблюдения за растениями и явлениями в природе    в подготовительных группах</a:t>
            </a:r>
          </a:p>
          <a:p>
            <a:pPr algn="ctr"/>
            <a:r>
              <a:rPr lang="ru-RU" sz="4800" dirty="0" smtClean="0"/>
              <a:t>(по Николаевой С .Н.) </a:t>
            </a:r>
            <a:br>
              <a:rPr lang="ru-RU" sz="4800" dirty="0" smtClean="0"/>
            </a:b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61195129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sz="31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67544" y="188640"/>
            <a:ext cx="8352928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</a:pPr>
            <a:endParaRPr lang="ru-RU" sz="1600" dirty="0" smtClean="0">
              <a:ea typeface="+mj-ea"/>
              <a:cs typeface="+mj-cs"/>
            </a:endParaRPr>
          </a:p>
          <a:p>
            <a:pPr lvl="0" algn="ctr">
              <a:spcBef>
                <a:spcPct val="0"/>
              </a:spcBef>
            </a:pPr>
            <a:r>
              <a:rPr lang="ru-RU" sz="1600" b="1" dirty="0" smtClean="0">
                <a:ea typeface="+mj-ea"/>
                <a:cs typeface="+mj-cs"/>
              </a:rPr>
              <a:t>В течении года читают книгу «Экология в картинках»</a:t>
            </a:r>
            <a:r>
              <a:rPr lang="ru-RU" sz="1600" b="1" dirty="0"/>
              <a:t> В. </a:t>
            </a:r>
            <a:r>
              <a:rPr lang="ru-RU" sz="1600" b="1" dirty="0" err="1"/>
              <a:t>Танасийчука</a:t>
            </a:r>
            <a:r>
              <a:rPr lang="ru-RU" sz="1600" b="1" dirty="0"/>
              <a:t> </a:t>
            </a:r>
            <a:r>
              <a:rPr lang="ru-RU" sz="1600" b="1" dirty="0" smtClean="0">
                <a:ea typeface="+mj-ea"/>
                <a:cs typeface="+mj-cs"/>
              </a:rPr>
              <a:t> , по одному рассказу, рисуют картинки ,делают книгу.</a:t>
            </a:r>
            <a:r>
              <a:rPr lang="ru-RU" sz="1600" b="1" dirty="0"/>
              <a:t> </a:t>
            </a:r>
            <a:endParaRPr lang="ru-RU" sz="1600" b="1" dirty="0" smtClean="0">
              <a:ea typeface="+mj-ea"/>
              <a:cs typeface="+mj-cs"/>
            </a:endParaRPr>
          </a:p>
          <a:p>
            <a:pPr lvl="0" algn="ctr">
              <a:spcBef>
                <a:spcPct val="0"/>
              </a:spcBef>
            </a:pPr>
            <a:r>
              <a:rPr lang="ru-RU" sz="1600" dirty="0" smtClean="0">
                <a:ea typeface="+mj-ea"/>
                <a:cs typeface="+mj-cs"/>
              </a:rPr>
              <a:t>  1-2неделя сентября: Ухаживают за предметами и растениями уголка природы. Знакомятся со свойствами песка (из чего состоит ,где применяется).</a:t>
            </a:r>
          </a:p>
          <a:p>
            <a:pPr lvl="0" algn="ctr">
              <a:spcBef>
                <a:spcPct val="0"/>
              </a:spcBef>
            </a:pPr>
            <a:r>
              <a:rPr lang="ru-RU" sz="1600" dirty="0" smtClean="0">
                <a:ea typeface="+mj-ea"/>
                <a:cs typeface="+mj-cs"/>
              </a:rPr>
              <a:t> 3 неделя сентября :Начало ежедневных наблюдений за сезонными изменениями в природе, работа с календарем природы.</a:t>
            </a:r>
          </a:p>
          <a:p>
            <a:pPr lvl="0" algn="ctr">
              <a:spcBef>
                <a:spcPct val="0"/>
              </a:spcBef>
            </a:pPr>
            <a:r>
              <a:rPr lang="ru-RU" sz="1600" dirty="0">
                <a:ea typeface="+mj-ea"/>
                <a:cs typeface="+mj-cs"/>
              </a:rPr>
              <a:t> </a:t>
            </a:r>
            <a:r>
              <a:rPr lang="ru-RU" sz="1600" dirty="0" smtClean="0">
                <a:ea typeface="+mj-ea"/>
                <a:cs typeface="+mj-cs"/>
              </a:rPr>
              <a:t>закрепление условных обозначений и заполнение календаря природы.</a:t>
            </a:r>
          </a:p>
          <a:p>
            <a:pPr lvl="0" algn="ctr">
              <a:spcBef>
                <a:spcPct val="0"/>
              </a:spcBef>
            </a:pPr>
            <a:r>
              <a:rPr lang="ru-RU" sz="1600" dirty="0" smtClean="0">
                <a:ea typeface="+mj-ea"/>
                <a:cs typeface="+mj-cs"/>
              </a:rPr>
              <a:t>«Живая природа» –рисунок детей (куст и дерево)</a:t>
            </a:r>
          </a:p>
          <a:p>
            <a:pPr lvl="0" algn="ctr">
              <a:spcBef>
                <a:spcPct val="0"/>
              </a:spcBef>
            </a:pPr>
            <a:r>
              <a:rPr lang="ru-RU" sz="1600" dirty="0" smtClean="0">
                <a:ea typeface="+mj-ea"/>
                <a:cs typeface="+mj-cs"/>
              </a:rPr>
              <a:t>4 неделя сентября . Долгота дня. Световой день уменьшается. Тень и солнце.</a:t>
            </a:r>
          </a:p>
          <a:p>
            <a:pPr lvl="0" algn="ctr">
              <a:spcBef>
                <a:spcPct val="0"/>
              </a:spcBef>
            </a:pPr>
            <a:endParaRPr lang="ru-RU" sz="3200" dirty="0">
              <a:ea typeface="+mj-ea"/>
              <a:cs typeface="+mj-cs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429000"/>
            <a:ext cx="3729820" cy="280981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522" y="3417585"/>
            <a:ext cx="4111752" cy="2950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05773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2852935"/>
            <a:ext cx="8496943" cy="327322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18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sz="18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sz="18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1800" b="1" dirty="0" smtClean="0">
                <a:solidFill>
                  <a:schemeClr val="tx1"/>
                </a:solidFill>
              </a:rPr>
              <a:t>4-я  </a:t>
            </a:r>
            <a:r>
              <a:rPr lang="ru-RU" sz="1800" b="1" dirty="0">
                <a:solidFill>
                  <a:schemeClr val="tx1"/>
                </a:solidFill>
              </a:rPr>
              <a:t>неделя октября</a:t>
            </a:r>
            <a:br>
              <a:rPr lang="ru-RU" sz="1800" b="1" dirty="0">
                <a:solidFill>
                  <a:schemeClr val="tx1"/>
                </a:solidFill>
              </a:rPr>
            </a:br>
            <a:r>
              <a:rPr lang="ru-RU" sz="1800" dirty="0">
                <a:solidFill>
                  <a:schemeClr val="tx1"/>
                </a:solidFill>
              </a:rPr>
              <a:t>Говорим с детьми о долготе дня. День длинный ,но все время уменьшается. Наблюдение о перемещении тени от солнца (сделать «солнечные часы» </a:t>
            </a:r>
            <a:r>
              <a:rPr lang="ru-RU" sz="1800" dirty="0" smtClean="0">
                <a:solidFill>
                  <a:schemeClr val="tx1"/>
                </a:solidFill>
              </a:rPr>
              <a:t>и поставить на подоконник)</a:t>
            </a:r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332656"/>
            <a:ext cx="8352928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                                                                    Октябрь</a:t>
            </a:r>
          </a:p>
          <a:p>
            <a:r>
              <a:rPr lang="ru-RU" b="1" dirty="0" smtClean="0"/>
              <a:t>1-я  </a:t>
            </a:r>
            <a:r>
              <a:rPr lang="ru-RU" b="1" dirty="0"/>
              <a:t>неделя октября</a:t>
            </a:r>
          </a:p>
          <a:p>
            <a:r>
              <a:rPr lang="ru-RU" dirty="0"/>
              <a:t> Составление коллекции  и беседа «Простые и ценные камни в природе»</a:t>
            </a:r>
          </a:p>
          <a:p>
            <a:r>
              <a:rPr lang="ru-RU" dirty="0" smtClean="0"/>
              <a:t> Знакомство </a:t>
            </a:r>
            <a:r>
              <a:rPr lang="ru-RU" dirty="0"/>
              <a:t>со свойствами глины (отличие от песка)</a:t>
            </a:r>
            <a:br>
              <a:rPr lang="ru-RU" dirty="0"/>
            </a:br>
            <a:endParaRPr lang="ru-RU" dirty="0" smtClean="0"/>
          </a:p>
          <a:p>
            <a:r>
              <a:rPr lang="ru-RU" b="1" dirty="0" smtClean="0"/>
              <a:t>2-я  </a:t>
            </a:r>
            <a:r>
              <a:rPr lang="ru-RU" b="1" dirty="0"/>
              <a:t>неделя октября</a:t>
            </a:r>
          </a:p>
          <a:p>
            <a:r>
              <a:rPr lang="ru-RU" dirty="0"/>
              <a:t>Цикл наблюдений и бесед о аквариумных рыбах (Как дышат, чем питаются ,как едят, как плавают и </a:t>
            </a:r>
            <a:r>
              <a:rPr lang="ru-RU" dirty="0" smtClean="0"/>
              <a:t>спят? В каких слоях воды любят обитать.)</a:t>
            </a:r>
          </a:p>
          <a:p>
            <a:endParaRPr lang="ru-RU" b="1" dirty="0" smtClean="0"/>
          </a:p>
          <a:p>
            <a:r>
              <a:rPr lang="ru-RU" b="1" dirty="0" smtClean="0"/>
              <a:t>3-я неделя октября </a:t>
            </a:r>
          </a:p>
          <a:p>
            <a:r>
              <a:rPr lang="ru-RU" dirty="0" smtClean="0"/>
              <a:t>Наблюдение за сезонными изменениями в природе . Работа с календарем.</a:t>
            </a:r>
          </a:p>
          <a:p>
            <a:endParaRPr lang="ru-RU" b="1" dirty="0" smtClean="0"/>
          </a:p>
          <a:p>
            <a:endParaRPr lang="ru-RU" b="1" dirty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/>
          </a:p>
          <a:p>
            <a:endParaRPr lang="ru-RU" b="1" dirty="0" smtClean="0"/>
          </a:p>
          <a:p>
            <a:endParaRPr lang="ru-RU" b="1" dirty="0"/>
          </a:p>
          <a:p>
            <a:endParaRPr lang="ru-RU" b="1" dirty="0" smtClean="0"/>
          </a:p>
          <a:p>
            <a:endParaRPr lang="ru-RU" b="1" dirty="0"/>
          </a:p>
          <a:p>
            <a:endParaRPr lang="ru-RU" b="1" dirty="0" smtClean="0"/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6657395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4795127"/>
              </p:ext>
            </p:extLst>
          </p:nvPr>
        </p:nvGraphicFramePr>
        <p:xfrm>
          <a:off x="400654" y="2392391"/>
          <a:ext cx="8229600" cy="348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0464"/>
                <a:gridCol w="1969479"/>
                <a:gridCol w="1800200"/>
                <a:gridCol w="3369457"/>
              </a:tblGrid>
              <a:tr h="370840">
                <a:tc gridSpan="4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Сентябрь</a:t>
                      </a:r>
                      <a:endParaRPr lang="ru-RU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Дни недели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Погода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Каких насекомых и птиц видели.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Живая природа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7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310550" cy="1728192"/>
          </a:xfrm>
        </p:spPr>
        <p:txBody>
          <a:bodyPr>
            <a:normAutofit fontScale="90000"/>
          </a:bodyPr>
          <a:lstStyle/>
          <a:p>
            <a:pPr lvl="0" algn="l"/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smtClean="0">
                <a:solidFill>
                  <a:prstClr val="black"/>
                </a:solidFill>
              </a:rPr>
              <a:t/>
            </a:r>
            <a:br>
              <a:rPr lang="ru-RU" sz="2000" dirty="0" smtClean="0">
                <a:solidFill>
                  <a:prstClr val="black"/>
                </a:solidFill>
              </a:rPr>
            </a:br>
            <a:r>
              <a:rPr lang="ru-RU" sz="2000" dirty="0">
                <a:solidFill>
                  <a:prstClr val="black"/>
                </a:solidFill>
              </a:rPr>
              <a:t/>
            </a:r>
            <a:br>
              <a:rPr lang="ru-RU" sz="2000" dirty="0">
                <a:solidFill>
                  <a:prstClr val="black"/>
                </a:solidFill>
              </a:rPr>
            </a:br>
            <a:r>
              <a:rPr lang="ru-RU" sz="2000" dirty="0" smtClean="0">
                <a:solidFill>
                  <a:prstClr val="black"/>
                </a:solidFill>
              </a:rPr>
              <a:t>                                                       </a:t>
            </a:r>
            <a:br>
              <a:rPr lang="ru-RU" sz="2000" dirty="0" smtClean="0">
                <a:solidFill>
                  <a:prstClr val="black"/>
                </a:solidFill>
              </a:rPr>
            </a:b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smtClean="0">
                <a:solidFill>
                  <a:prstClr val="black"/>
                </a:solidFill>
              </a:rPr>
              <a:t>                                                       </a:t>
            </a:r>
            <a:br>
              <a:rPr lang="ru-RU" sz="2000" dirty="0" smtClean="0">
                <a:solidFill>
                  <a:prstClr val="black"/>
                </a:solidFill>
              </a:rPr>
            </a:b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smtClean="0">
                <a:solidFill>
                  <a:prstClr val="black"/>
                </a:solidFill>
              </a:rPr>
              <a:t>                                         </a:t>
            </a:r>
            <a:br>
              <a:rPr lang="ru-RU" sz="2000" dirty="0" smtClean="0">
                <a:solidFill>
                  <a:prstClr val="black"/>
                </a:solidFill>
              </a:rPr>
            </a:br>
            <a:r>
              <a:rPr lang="ru-RU" sz="2000" dirty="0" smtClean="0">
                <a:solidFill>
                  <a:prstClr val="black"/>
                </a:solidFill>
              </a:rPr>
              <a:t>                                       </a:t>
            </a:r>
            <a:br>
              <a:rPr lang="ru-RU" sz="2000" dirty="0" smtClean="0">
                <a:solidFill>
                  <a:prstClr val="black"/>
                </a:solidFill>
              </a:rPr>
            </a:br>
            <a:r>
              <a:rPr lang="ru-RU" sz="2000" dirty="0" smtClean="0">
                <a:solidFill>
                  <a:prstClr val="black"/>
                </a:solidFill>
              </a:rPr>
              <a:t>                                                       </a:t>
            </a:r>
            <a:r>
              <a:rPr lang="ru-RU" sz="2000" b="1" dirty="0" smtClean="0">
                <a:solidFill>
                  <a:schemeClr val="tx1"/>
                </a:solidFill>
                <a:latin typeface="+mn-lt"/>
              </a:rPr>
              <a:t>3-я  неделя октября</a:t>
            </a:r>
            <a:r>
              <a:rPr lang="ru-RU" sz="2000" b="1" dirty="0">
                <a:solidFill>
                  <a:schemeClr val="tx1"/>
                </a:solidFill>
                <a:latin typeface="+mn-lt"/>
              </a:rPr>
              <a:t/>
            </a:r>
            <a:br>
              <a:rPr lang="ru-RU" sz="2000" b="1" dirty="0">
                <a:solidFill>
                  <a:schemeClr val="tx1"/>
                </a:solidFill>
                <a:latin typeface="+mn-lt"/>
              </a:rPr>
            </a:br>
            <a:r>
              <a:rPr lang="ru-RU" sz="2000" b="1" dirty="0">
                <a:solidFill>
                  <a:schemeClr val="tx1"/>
                </a:solidFill>
                <a:latin typeface="+mn-lt"/>
              </a:rPr>
              <a:t>                            Заполнением календаря(дневника) наблюдений за погодой </a:t>
            </a:r>
            <a:r>
              <a:rPr lang="ru-RU" sz="2000" dirty="0"/>
              <a:t> </a:t>
            </a:r>
            <a:r>
              <a:rPr lang="ru-RU" sz="2000" dirty="0" smtClean="0"/>
              <a:t>                                            </a:t>
            </a:r>
            <a:r>
              <a:rPr lang="ru-RU" sz="1300" b="1" dirty="0">
                <a:solidFill>
                  <a:schemeClr val="tx1"/>
                </a:solidFill>
              </a:rPr>
              <a:t>З</a:t>
            </a:r>
            <a:r>
              <a:rPr lang="ru-RU" sz="1300" b="1" dirty="0" smtClean="0">
                <a:solidFill>
                  <a:schemeClr val="tx1"/>
                </a:solidFill>
              </a:rPr>
              <a:t>акрепление </a:t>
            </a:r>
            <a:r>
              <a:rPr lang="ru-RU" sz="1300" b="1" dirty="0">
                <a:solidFill>
                  <a:schemeClr val="tx1"/>
                </a:solidFill>
              </a:rPr>
              <a:t>условных обозначений и заполнение календаря </a:t>
            </a:r>
            <a:r>
              <a:rPr lang="ru-RU" sz="1300" b="1" dirty="0" smtClean="0">
                <a:solidFill>
                  <a:schemeClr val="tx1"/>
                </a:solidFill>
              </a:rPr>
              <a:t>природы: какое небо? Какая погода? Есть ли ветер ?Во что одеты дети? </a:t>
            </a:r>
            <a:r>
              <a:rPr lang="ru-RU" sz="1300" b="1" dirty="0">
                <a:solidFill>
                  <a:schemeClr val="tx1"/>
                </a:solidFill>
              </a:rPr>
              <a:t/>
            </a:r>
            <a:br>
              <a:rPr lang="ru-RU" sz="1300" b="1" dirty="0">
                <a:solidFill>
                  <a:schemeClr val="tx1"/>
                </a:solidFill>
              </a:rPr>
            </a:br>
            <a:r>
              <a:rPr lang="ru-RU" sz="1300" b="1" dirty="0" smtClean="0">
                <a:solidFill>
                  <a:schemeClr val="tx1"/>
                </a:solidFill>
              </a:rPr>
              <a:t>Наблюдение за сезонными изменениями:</a:t>
            </a:r>
            <a:br>
              <a:rPr lang="ru-RU" sz="1300" b="1" dirty="0" smtClean="0">
                <a:solidFill>
                  <a:schemeClr val="tx1"/>
                </a:solidFill>
              </a:rPr>
            </a:br>
            <a:r>
              <a:rPr lang="ru-RU" sz="1300" b="1" dirty="0" smtClean="0">
                <a:solidFill>
                  <a:schemeClr val="tx1"/>
                </a:solidFill>
              </a:rPr>
              <a:t>-растительность участка,</a:t>
            </a:r>
            <a:r>
              <a:rPr lang="ru-RU" sz="1300" b="1" dirty="0">
                <a:solidFill>
                  <a:schemeClr val="tx1"/>
                </a:solidFill>
              </a:rPr>
              <a:t> покров </a:t>
            </a:r>
            <a:r>
              <a:rPr lang="ru-RU" sz="1300" b="1" dirty="0" smtClean="0">
                <a:solidFill>
                  <a:schemeClr val="tx1"/>
                </a:solidFill>
              </a:rPr>
              <a:t>земли (какие растения цветут, как выглядит трава)</a:t>
            </a:r>
            <a:br>
              <a:rPr lang="ru-RU" sz="1300" b="1" dirty="0" smtClean="0">
                <a:solidFill>
                  <a:schemeClr val="tx1"/>
                </a:solidFill>
              </a:rPr>
            </a:br>
            <a:r>
              <a:rPr lang="ru-RU" sz="1300" b="1" dirty="0" smtClean="0">
                <a:solidFill>
                  <a:schemeClr val="tx1"/>
                </a:solidFill>
              </a:rPr>
              <a:t>-осмотр дерева и куста для зарисовки в календаре «Живая природа»</a:t>
            </a:r>
            <a:br>
              <a:rPr lang="ru-RU" sz="1300" b="1" dirty="0" smtClean="0">
                <a:solidFill>
                  <a:schemeClr val="tx1"/>
                </a:solidFill>
              </a:rPr>
            </a:br>
            <a:r>
              <a:rPr lang="ru-RU" sz="1300" b="1" dirty="0" smtClean="0">
                <a:solidFill>
                  <a:schemeClr val="tx1"/>
                </a:solidFill>
              </a:rPr>
              <a:t>-животный мир(птицы, насекомые, места зимовки)</a:t>
            </a:r>
            <a:br>
              <a:rPr lang="ru-RU" sz="1300" b="1" dirty="0" smtClean="0">
                <a:solidFill>
                  <a:schemeClr val="tx1"/>
                </a:solidFill>
              </a:rPr>
            </a:br>
            <a:r>
              <a:rPr lang="ru-RU" sz="1300" b="1" dirty="0" smtClean="0">
                <a:solidFill>
                  <a:schemeClr val="tx1"/>
                </a:solidFill>
              </a:rPr>
              <a:t>– уменьшение светового дня.</a:t>
            </a:r>
            <a:r>
              <a:rPr lang="ru-RU" sz="1300" b="1" dirty="0">
                <a:solidFill>
                  <a:schemeClr val="tx1"/>
                </a:solidFill>
                <a:latin typeface="+mn-lt"/>
              </a:rPr>
              <a:t/>
            </a:r>
            <a:br>
              <a:rPr lang="ru-RU" sz="1300" b="1" dirty="0">
                <a:solidFill>
                  <a:schemeClr val="tx1"/>
                </a:solidFill>
                <a:latin typeface="+mn-lt"/>
              </a:rPr>
            </a:br>
            <a:r>
              <a:rPr lang="ru-RU" sz="1300" dirty="0" smtClean="0">
                <a:solidFill>
                  <a:prstClr val="black"/>
                </a:solidFill>
              </a:rPr>
              <a:t>.</a:t>
            </a:r>
            <a:r>
              <a:rPr lang="ru-RU" sz="1300" dirty="0">
                <a:solidFill>
                  <a:prstClr val="black"/>
                </a:solidFill>
              </a:rPr>
              <a:t/>
            </a:r>
            <a:br>
              <a:rPr lang="ru-RU" sz="1300" dirty="0">
                <a:solidFill>
                  <a:prstClr val="black"/>
                </a:solidFill>
              </a:rPr>
            </a:br>
            <a:r>
              <a:rPr lang="ru-RU" sz="1400" dirty="0">
                <a:solidFill>
                  <a:prstClr val="black"/>
                </a:solidFill>
              </a:rPr>
              <a:t/>
            </a:r>
            <a:br>
              <a:rPr lang="ru-RU" sz="1400" dirty="0">
                <a:solidFill>
                  <a:prstClr val="black"/>
                </a:solidFill>
              </a:rPr>
            </a:br>
            <a:r>
              <a:rPr lang="ru-RU" sz="1400" dirty="0">
                <a:solidFill>
                  <a:prstClr val="black"/>
                </a:solidFill>
              </a:rPr>
              <a:t/>
            </a:r>
            <a:br>
              <a:rPr lang="ru-RU" sz="1400" dirty="0">
                <a:solidFill>
                  <a:prstClr val="black"/>
                </a:solidFill>
              </a:rPr>
            </a:b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8555" y="3297455"/>
            <a:ext cx="2014090" cy="256338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314724" y="3383215"/>
            <a:ext cx="1296144" cy="118362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Детские </a:t>
            </a:r>
          </a:p>
          <a:p>
            <a:pPr algn="ctr"/>
            <a:r>
              <a:rPr lang="ru-RU" dirty="0" smtClean="0"/>
              <a:t>рисунки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314724" y="4725144"/>
            <a:ext cx="1296144" cy="11192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7813" y="4749404"/>
            <a:ext cx="1312406" cy="109501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725" y="3300743"/>
            <a:ext cx="1296143" cy="134856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23528" y="6021288"/>
            <a:ext cx="856895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00" b="1" dirty="0">
                <a:solidFill>
                  <a:prstClr val="black"/>
                </a:solidFill>
                <a:latin typeface="+mj-lt"/>
                <a:ea typeface="+mj-ea"/>
                <a:cs typeface="+mj-cs"/>
              </a:rPr>
              <a:t>Так выглядит дневник в конце недели наблюдений. Суббота и воскресенье заполняется в понедельник после выходных по «домашним» наблюдениям  воспитанников. </a:t>
            </a:r>
            <a:r>
              <a:rPr lang="ru-RU" sz="1600" b="1" dirty="0">
                <a:solidFill>
                  <a:prstClr val="black"/>
                </a:solidFill>
              </a:rPr>
              <a:t/>
            </a:r>
            <a:br>
              <a:rPr lang="ru-RU" sz="1600" b="1" dirty="0">
                <a:solidFill>
                  <a:prstClr val="black"/>
                </a:solidFill>
              </a:rPr>
            </a:br>
            <a:r>
              <a:rPr lang="ru-RU" sz="1300" dirty="0">
                <a:solidFill>
                  <a:prstClr val="black"/>
                </a:solidFill>
                <a:latin typeface="+mj-lt"/>
                <a:ea typeface="+mj-ea"/>
                <a:cs typeface="+mj-cs"/>
              </a:rPr>
              <a:t>В ноябре подводим итог наблюдениям за погодными </a:t>
            </a:r>
            <a:r>
              <a:rPr lang="ru-RU" sz="1300" dirty="0" smtClean="0">
                <a:solidFill>
                  <a:prstClr val="black"/>
                </a:solidFill>
                <a:latin typeface="+mj-lt"/>
                <a:ea typeface="+mj-ea"/>
                <a:cs typeface="+mj-cs"/>
              </a:rPr>
              <a:t>и природными изменениями </a:t>
            </a:r>
            <a:r>
              <a:rPr lang="ru-RU" sz="1300" dirty="0">
                <a:solidFill>
                  <a:prstClr val="black"/>
                </a:solidFill>
                <a:latin typeface="+mj-lt"/>
                <a:ea typeface="+mj-ea"/>
                <a:cs typeface="+mj-cs"/>
              </a:rPr>
              <a:t>осенних месяцев начиная с сентября </a:t>
            </a:r>
            <a:r>
              <a:rPr lang="ru-RU" sz="1300" dirty="0" smtClean="0">
                <a:solidFill>
                  <a:prstClr val="black"/>
                </a:solidFill>
                <a:latin typeface="+mj-lt"/>
                <a:ea typeface="+mj-ea"/>
                <a:cs typeface="+mj-cs"/>
              </a:rPr>
              <a:t> (</a:t>
            </a:r>
            <a:r>
              <a:rPr lang="ru-RU" sz="1300" dirty="0">
                <a:solidFill>
                  <a:prstClr val="black"/>
                </a:solidFill>
                <a:latin typeface="+mj-lt"/>
                <a:ea typeface="+mj-ea"/>
                <a:cs typeface="+mj-cs"/>
              </a:rPr>
              <a:t>с показом заполненных  страничек </a:t>
            </a:r>
            <a:r>
              <a:rPr lang="ru-RU" sz="1300" dirty="0" smtClean="0">
                <a:solidFill>
                  <a:prstClr val="black"/>
                </a:solidFill>
                <a:latin typeface="+mj-lt"/>
                <a:ea typeface="+mj-ea"/>
                <a:cs typeface="+mj-cs"/>
              </a:rPr>
              <a:t> дневника  наблюдений и </a:t>
            </a:r>
            <a:r>
              <a:rPr lang="ru-RU" sz="1300" dirty="0">
                <a:solidFill>
                  <a:prstClr val="black"/>
                </a:solidFill>
                <a:latin typeface="+mj-lt"/>
                <a:ea typeface="+mj-ea"/>
                <a:cs typeface="+mj-cs"/>
              </a:rPr>
              <a:t>рисунками </a:t>
            </a:r>
            <a:r>
              <a:rPr lang="ru-RU" sz="1300" dirty="0" smtClean="0">
                <a:solidFill>
                  <a:prstClr val="black"/>
                </a:solidFill>
                <a:latin typeface="+mj-lt"/>
                <a:ea typeface="+mj-ea"/>
                <a:cs typeface="+mj-cs"/>
              </a:rPr>
              <a:t>детей).</a:t>
            </a:r>
            <a:endParaRPr lang="ru-RU" sz="1300" dirty="0">
              <a:solidFill>
                <a:prstClr val="black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95536" y="3281029"/>
            <a:ext cx="1080120" cy="36399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95536" y="3682726"/>
            <a:ext cx="1080120" cy="36004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95536" y="4064428"/>
            <a:ext cx="1080120" cy="3467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95536" y="4437112"/>
            <a:ext cx="1080120" cy="36004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95536" y="4797152"/>
            <a:ext cx="1080120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403051" y="5178463"/>
            <a:ext cx="1072605" cy="338769"/>
          </a:xfrm>
          <a:prstGeom prst="rect">
            <a:avLst/>
          </a:prstGeom>
          <a:solidFill>
            <a:srgbClr val="F3721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403051" y="5541046"/>
            <a:ext cx="1072605" cy="33622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3281028"/>
            <a:ext cx="1944216" cy="2596243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7681" y="3356632"/>
            <a:ext cx="552760" cy="288391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614" y="3695951"/>
            <a:ext cx="474426" cy="335519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3710949"/>
            <a:ext cx="515536" cy="303593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228" y="4110938"/>
            <a:ext cx="479873" cy="253726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8850" y="4830884"/>
            <a:ext cx="651282" cy="303593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834" y="5224905"/>
            <a:ext cx="478686" cy="245883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1919" y="4472936"/>
            <a:ext cx="552760" cy="288391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7244" y="5224905"/>
            <a:ext cx="483844" cy="252436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0671" y="5224415"/>
            <a:ext cx="366754" cy="245480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486" y="5629741"/>
            <a:ext cx="483844" cy="252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88632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83287" y="188640"/>
            <a:ext cx="8229600" cy="593752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>
              <a:ea typeface="+mj-ea"/>
              <a:cs typeface="+mj-cs"/>
            </a:endParaRPr>
          </a:p>
          <a:p>
            <a:endParaRPr lang="ru-RU" dirty="0" smtClean="0">
              <a:ea typeface="+mj-ea"/>
              <a:cs typeface="+mj-cs"/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98376" cy="490066"/>
          </a:xfrm>
        </p:spPr>
        <p:txBody>
          <a:bodyPr>
            <a:normAutofit fontScale="90000"/>
          </a:bodyPr>
          <a:lstStyle/>
          <a:p>
            <a:pPr lvl="0"/>
            <a:r>
              <a:rPr lang="ru-RU" sz="2200" dirty="0" smtClean="0">
                <a:ea typeface="+mj-ea"/>
                <a:cs typeface="+mj-cs"/>
              </a:rPr>
              <a:t/>
            </a:r>
            <a:br>
              <a:rPr lang="ru-RU" sz="2200" dirty="0" smtClean="0">
                <a:ea typeface="+mj-ea"/>
                <a:cs typeface="+mj-cs"/>
              </a:rPr>
            </a:br>
            <a:r>
              <a:rPr lang="ru-RU" sz="2200" dirty="0" smtClean="0">
                <a:ea typeface="+mj-ea"/>
                <a:cs typeface="+mj-cs"/>
              </a:rPr>
              <a:t/>
            </a:r>
            <a:br>
              <a:rPr lang="ru-RU" sz="2200" dirty="0" smtClean="0">
                <a:ea typeface="+mj-ea"/>
                <a:cs typeface="+mj-cs"/>
              </a:rPr>
            </a:br>
            <a:endParaRPr lang="ru-RU" sz="2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3970094"/>
            <a:ext cx="4392488" cy="21602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67544" y="3970094"/>
            <a:ext cx="2196244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35197" y="4437112"/>
            <a:ext cx="4392488" cy="21602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620688"/>
            <a:ext cx="8496944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                                                                    </a:t>
            </a:r>
            <a:r>
              <a:rPr lang="ru-RU" sz="2800" dirty="0" smtClean="0"/>
              <a:t>Ноябрь</a:t>
            </a:r>
          </a:p>
          <a:p>
            <a:r>
              <a:rPr lang="ru-RU" b="1" dirty="0" smtClean="0"/>
              <a:t>1-я -2 недели ноября </a:t>
            </a:r>
            <a:r>
              <a:rPr lang="ru-RU" dirty="0" smtClean="0"/>
              <a:t>. </a:t>
            </a:r>
            <a:r>
              <a:rPr lang="ru-RU" u="sng" dirty="0" smtClean="0"/>
              <a:t>Вывешиваем кормушки</a:t>
            </a:r>
            <a:r>
              <a:rPr lang="ru-RU" dirty="0" smtClean="0"/>
              <a:t>, обсуждаем каким кормом подкармливать птиц .Кто  из птиц что ест? Как  собирать и хранить корм. В какое время выкладывать корм.</a:t>
            </a:r>
            <a:br>
              <a:rPr lang="ru-RU" dirty="0" smtClean="0"/>
            </a:br>
            <a:r>
              <a:rPr lang="ru-RU" b="1" dirty="0" smtClean="0"/>
              <a:t>Беседа </a:t>
            </a:r>
            <a:r>
              <a:rPr lang="ru-RU" dirty="0" smtClean="0"/>
              <a:t>с детьми на тему сравнения песка, глины и камней.</a:t>
            </a:r>
            <a:br>
              <a:rPr lang="ru-RU" dirty="0" smtClean="0"/>
            </a:br>
            <a:r>
              <a:rPr lang="ru-RU" b="1" dirty="0" smtClean="0"/>
              <a:t>3 неделя ноября. </a:t>
            </a:r>
            <a:r>
              <a:rPr lang="ru-RU" dirty="0" smtClean="0"/>
              <a:t>Календарь наблюдений за погодой </a:t>
            </a:r>
            <a:r>
              <a:rPr lang="ru-RU" dirty="0"/>
              <a:t>. (аналогично работе в сентябре и октябре). Параметры</a:t>
            </a:r>
            <a:r>
              <a:rPr lang="ru-RU" dirty="0" smtClean="0"/>
              <a:t>: Небо, ветер, степень тепла и холода. Осмотр дерева и куста с зарисовкой, покров земли. Поиск насекомых .</a:t>
            </a:r>
            <a:br>
              <a:rPr lang="ru-RU" dirty="0" smtClean="0"/>
            </a:br>
            <a:r>
              <a:rPr lang="ru-RU" dirty="0" smtClean="0"/>
              <a:t>В календаре добавляем модель световых суточных изменений </a:t>
            </a:r>
            <a:r>
              <a:rPr lang="ru-RU" b="1" dirty="0" smtClean="0"/>
              <a:t>по месяцам.</a:t>
            </a:r>
          </a:p>
          <a:p>
            <a:endParaRPr lang="ru-RU" dirty="0"/>
          </a:p>
          <a:p>
            <a:r>
              <a:rPr lang="ru-RU" sz="1600" dirty="0" smtClean="0"/>
              <a:t>Темно                                                          светло</a:t>
            </a:r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r>
              <a:rPr lang="ru-RU" dirty="0" smtClean="0"/>
              <a:t>                                              </a:t>
            </a:r>
          </a:p>
          <a:p>
            <a:r>
              <a:rPr lang="ru-RU" dirty="0" smtClean="0"/>
              <a:t>4 неделя ноября. Наблюдение за птицами во время кормления. Отметить где сидят птицы когда ждут корм. Какие птицы посмелее ,какие подлетают к кормушке только после того как дети уйдут с участка.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37322" y="4448460"/>
            <a:ext cx="2681935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343283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354368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</a:rPr>
              <a:t>Декабрь 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692696"/>
            <a:ext cx="8784976" cy="5760640"/>
          </a:xfrm>
        </p:spPr>
        <p:txBody>
          <a:bodyPr>
            <a:normAutofit fontScale="70000" lnSpcReduction="20000"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Введение «</a:t>
            </a:r>
            <a:r>
              <a:rPr lang="ru-RU" sz="2000" dirty="0">
                <a:solidFill>
                  <a:schemeClr val="tx1"/>
                </a:solidFill>
              </a:rPr>
              <a:t>Панорамы добрых дел</a:t>
            </a:r>
            <a:r>
              <a:rPr lang="ru-RU" sz="2000" dirty="0" smtClean="0">
                <a:solidFill>
                  <a:schemeClr val="tx1"/>
                </a:solidFill>
              </a:rPr>
              <a:t>» </a:t>
            </a:r>
            <a:r>
              <a:rPr lang="ru-RU" sz="2000" dirty="0">
                <a:solidFill>
                  <a:schemeClr val="tx1"/>
                </a:solidFill>
              </a:rPr>
              <a:t> </a:t>
            </a:r>
            <a:r>
              <a:rPr lang="ru-RU" sz="2000" dirty="0" smtClean="0">
                <a:solidFill>
                  <a:schemeClr val="tx1"/>
                </a:solidFill>
              </a:rPr>
              <a:t>(это </a:t>
            </a:r>
            <a:r>
              <a:rPr lang="ru-RU" sz="2000" dirty="0">
                <a:solidFill>
                  <a:schemeClr val="tx1"/>
                </a:solidFill>
              </a:rPr>
              <a:t>информационный стенд, где фиксируются и прослеживаются любые </a:t>
            </a:r>
            <a:r>
              <a:rPr lang="ru-RU" sz="2000" b="1" dirty="0">
                <a:solidFill>
                  <a:schemeClr val="tx1"/>
                </a:solidFill>
              </a:rPr>
              <a:t>хорошие</a:t>
            </a:r>
            <a:r>
              <a:rPr lang="ru-RU" sz="2000" dirty="0">
                <a:solidFill>
                  <a:schemeClr val="tx1"/>
                </a:solidFill>
              </a:rPr>
              <a:t> проявления детей по отношению к </a:t>
            </a:r>
            <a:r>
              <a:rPr lang="ru-RU" sz="2000" dirty="0" smtClean="0">
                <a:solidFill>
                  <a:schemeClr val="tx1"/>
                </a:solidFill>
              </a:rPr>
              <a:t>природе).</a:t>
            </a:r>
            <a:endParaRPr lang="ru-RU" sz="2000" dirty="0">
              <a:solidFill>
                <a:schemeClr val="tx1"/>
              </a:solidFill>
            </a:endParaRPr>
          </a:p>
          <a:p>
            <a:r>
              <a:rPr lang="ru-RU" sz="2000" dirty="0" smtClean="0">
                <a:solidFill>
                  <a:schemeClr val="tx1"/>
                </a:solidFill>
              </a:rPr>
              <a:t>Начало ознакомления детей </a:t>
            </a:r>
            <a:r>
              <a:rPr lang="ru-RU" sz="2000" dirty="0">
                <a:solidFill>
                  <a:schemeClr val="tx1"/>
                </a:solidFill>
              </a:rPr>
              <a:t>с </a:t>
            </a:r>
            <a:r>
              <a:rPr lang="ru-RU" sz="2000" dirty="0" smtClean="0">
                <a:solidFill>
                  <a:schemeClr val="tx1"/>
                </a:solidFill>
              </a:rPr>
              <a:t>пищевой цепочкой в лесной экосистеме. </a:t>
            </a:r>
          </a:p>
          <a:p>
            <a:r>
              <a:rPr lang="ru-RU" sz="2000" u="sng" dirty="0" smtClean="0">
                <a:solidFill>
                  <a:schemeClr val="tx1"/>
                </a:solidFill>
              </a:rPr>
              <a:t>Цикл наблюдений за луной </a:t>
            </a:r>
            <a:r>
              <a:rPr lang="ru-RU" sz="2000" dirty="0" smtClean="0">
                <a:solidFill>
                  <a:schemeClr val="tx1"/>
                </a:solidFill>
              </a:rPr>
              <a:t>(фазы луны –новолуние серп, половинка луны, полнолуние, исчезновение. В  дневнике наблюдений рисуем модель лунного </a:t>
            </a:r>
            <a:r>
              <a:rPr lang="ru-RU" sz="2000" dirty="0">
                <a:solidFill>
                  <a:schemeClr val="tx1"/>
                </a:solidFill>
              </a:rPr>
              <a:t>месяца. </a:t>
            </a:r>
            <a:r>
              <a:rPr lang="ru-RU" sz="2000" dirty="0" smtClean="0">
                <a:solidFill>
                  <a:schemeClr val="tx1"/>
                </a:solidFill>
              </a:rPr>
              <a:t>Обращаем </a:t>
            </a:r>
            <a:r>
              <a:rPr lang="ru-RU" sz="2000" dirty="0">
                <a:solidFill>
                  <a:schemeClr val="tx1"/>
                </a:solidFill>
              </a:rPr>
              <a:t>внимание детей  на </a:t>
            </a:r>
            <a:r>
              <a:rPr lang="ru-RU" sz="2000" dirty="0" smtClean="0">
                <a:solidFill>
                  <a:schemeClr val="tx1"/>
                </a:solidFill>
              </a:rPr>
              <a:t>звезды и их </a:t>
            </a:r>
          </a:p>
          <a:p>
            <a:r>
              <a:rPr lang="ru-RU" sz="2000" dirty="0" smtClean="0">
                <a:solidFill>
                  <a:schemeClr val="tx1"/>
                </a:solidFill>
              </a:rPr>
              <a:t>мерцание.</a:t>
            </a:r>
            <a:endParaRPr lang="ru-RU" sz="20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1900" b="1" u="sng" dirty="0" smtClean="0">
                <a:solidFill>
                  <a:schemeClr val="tx1"/>
                </a:solidFill>
              </a:rPr>
              <a:t>1 -2 неделя декабря </a:t>
            </a:r>
            <a:r>
              <a:rPr lang="ru-RU" sz="1900" dirty="0" smtClean="0">
                <a:solidFill>
                  <a:schemeClr val="tx1"/>
                </a:solidFill>
              </a:rPr>
              <a:t>.Наблюдение за птицами на участке</a:t>
            </a:r>
          </a:p>
          <a:p>
            <a:pPr marL="0" indent="0">
              <a:buNone/>
            </a:pPr>
            <a:r>
              <a:rPr lang="ru-RU" sz="1900" dirty="0" smtClean="0">
                <a:solidFill>
                  <a:schemeClr val="tx1"/>
                </a:solidFill>
              </a:rPr>
              <a:t>  после кормления (прилетают ли? Какие именно?</a:t>
            </a:r>
          </a:p>
          <a:p>
            <a:pPr marL="0" indent="0">
              <a:buNone/>
            </a:pPr>
            <a:r>
              <a:rPr lang="ru-RU" sz="1900" dirty="0" smtClean="0">
                <a:solidFill>
                  <a:schemeClr val="tx1"/>
                </a:solidFill>
              </a:rPr>
              <a:t> Какие летают в близи и не подлетают?)</a:t>
            </a:r>
          </a:p>
          <a:p>
            <a:r>
              <a:rPr lang="ru-RU" sz="1900" dirty="0">
                <a:solidFill>
                  <a:schemeClr val="tx1"/>
                </a:solidFill>
              </a:rPr>
              <a:t>–</a:t>
            </a:r>
            <a:r>
              <a:rPr lang="ru-RU" sz="1900" u="sng" dirty="0">
                <a:solidFill>
                  <a:schemeClr val="tx1"/>
                </a:solidFill>
              </a:rPr>
              <a:t>наблюдение за </a:t>
            </a:r>
            <a:r>
              <a:rPr lang="ru-RU" sz="1900" u="sng" dirty="0" smtClean="0">
                <a:solidFill>
                  <a:schemeClr val="tx1"/>
                </a:solidFill>
              </a:rPr>
              <a:t>елью во время прогулки:</a:t>
            </a:r>
          </a:p>
          <a:p>
            <a:r>
              <a:rPr lang="ru-RU" sz="1900" dirty="0" smtClean="0">
                <a:solidFill>
                  <a:schemeClr val="tx1"/>
                </a:solidFill>
              </a:rPr>
              <a:t> </a:t>
            </a:r>
            <a:r>
              <a:rPr lang="ru-RU" sz="1900" dirty="0" smtClean="0">
                <a:solidFill>
                  <a:schemeClr val="tx1"/>
                </a:solidFill>
                <a:sym typeface="Wingdings" panose="05000000000000000000" pitchFamily="2" charset="2"/>
              </a:rPr>
              <a:t>чем похожа и чем отличается от сосны и лиственницы?,</a:t>
            </a:r>
          </a:p>
          <a:p>
            <a:r>
              <a:rPr lang="ru-RU" sz="1900" dirty="0" smtClean="0">
                <a:solidFill>
                  <a:schemeClr val="tx1"/>
                </a:solidFill>
                <a:sym typeface="Wingdings" panose="05000000000000000000" pitchFamily="2" charset="2"/>
              </a:rPr>
              <a:t>-Чем полезна ель , как определить сколько  дереву лет?</a:t>
            </a:r>
          </a:p>
          <a:p>
            <a:r>
              <a:rPr lang="ru-RU" sz="1900" b="1" u="sng" dirty="0" smtClean="0">
                <a:solidFill>
                  <a:schemeClr val="tx1"/>
                </a:solidFill>
                <a:sym typeface="Wingdings" panose="05000000000000000000" pitchFamily="2" charset="2"/>
              </a:rPr>
              <a:t>3 неделя декабря</a:t>
            </a:r>
            <a:r>
              <a:rPr lang="ru-RU" sz="1900" dirty="0" smtClean="0">
                <a:solidFill>
                  <a:schemeClr val="tx1"/>
                </a:solidFill>
                <a:sym typeface="Wingdings" panose="05000000000000000000" pitchFamily="2" charset="2"/>
              </a:rPr>
              <a:t>.</a:t>
            </a:r>
            <a:r>
              <a:rPr lang="ru-RU" sz="1900" dirty="0">
                <a:solidFill>
                  <a:schemeClr val="tx1"/>
                </a:solidFill>
              </a:rPr>
              <a:t> Продолжаются зимняя подкормка птиц, </a:t>
            </a:r>
          </a:p>
          <a:p>
            <a:r>
              <a:rPr lang="ru-RU" sz="1900" dirty="0" smtClean="0">
                <a:solidFill>
                  <a:schemeClr val="tx1"/>
                </a:solidFill>
              </a:rPr>
              <a:t>дети </a:t>
            </a:r>
            <a:r>
              <a:rPr lang="ru-RU" sz="1900" dirty="0">
                <a:solidFill>
                  <a:schemeClr val="tx1"/>
                </a:solidFill>
              </a:rPr>
              <a:t>ежедневно наблюдают за погодой, фиксируют ее в календаре. </a:t>
            </a:r>
            <a:endParaRPr lang="ru-RU" sz="1900" dirty="0" smtClean="0">
              <a:solidFill>
                <a:schemeClr val="tx1"/>
              </a:solidFill>
            </a:endParaRPr>
          </a:p>
          <a:p>
            <a:r>
              <a:rPr lang="ru-RU" sz="1900" dirty="0" smtClean="0">
                <a:solidFill>
                  <a:schemeClr val="tx1"/>
                </a:solidFill>
              </a:rPr>
              <a:t>В </a:t>
            </a:r>
            <a:r>
              <a:rPr lang="ru-RU" sz="1900" dirty="0">
                <a:solidFill>
                  <a:schemeClr val="tx1"/>
                </a:solidFill>
              </a:rPr>
              <a:t>конце недели рисуют картину живой природы. </a:t>
            </a:r>
          </a:p>
          <a:p>
            <a:r>
              <a:rPr lang="ru-RU" sz="1900" dirty="0" smtClean="0">
                <a:solidFill>
                  <a:schemeClr val="tx1"/>
                </a:solidFill>
              </a:rPr>
              <a:t>воспитатель </a:t>
            </a:r>
            <a:r>
              <a:rPr lang="ru-RU" sz="1900" dirty="0">
                <a:solidFill>
                  <a:schemeClr val="tx1"/>
                </a:solidFill>
              </a:rPr>
              <a:t>привлекает внимание ребят к следам на снегу на участке детского сада. Вместе находят и обсуждают следы людей (детские, взрослые, мужские, женские), направление их движения, следы животных (кошек, собак, птиц, мышей), следы </a:t>
            </a:r>
            <a:r>
              <a:rPr lang="ru-RU" sz="1900" dirty="0" smtClean="0">
                <a:solidFill>
                  <a:schemeClr val="tx1"/>
                </a:solidFill>
              </a:rPr>
              <a:t>санок</a:t>
            </a:r>
            <a:r>
              <a:rPr lang="ru-RU" sz="1900" dirty="0">
                <a:solidFill>
                  <a:schemeClr val="tx1"/>
                </a:solidFill>
              </a:rPr>
              <a:t>, колясок, лыж и т. д</a:t>
            </a:r>
            <a:r>
              <a:rPr lang="ru-RU" sz="1900" dirty="0" smtClean="0">
                <a:solidFill>
                  <a:schemeClr val="tx1"/>
                </a:solidFill>
              </a:rPr>
              <a:t>.  </a:t>
            </a:r>
            <a:r>
              <a:rPr lang="ru-RU" sz="1900" dirty="0">
                <a:solidFill>
                  <a:schemeClr val="tx1"/>
                </a:solidFill>
              </a:rPr>
              <a:t>Обсуждают, где и на каком снегу следы заметны лучше, а где хуже.</a:t>
            </a:r>
          </a:p>
          <a:p>
            <a:pPr marL="0" indent="0">
              <a:buNone/>
            </a:pPr>
            <a:endParaRPr lang="ru-RU" sz="1900" dirty="0" smtClean="0">
              <a:solidFill>
                <a:schemeClr val="tx1"/>
              </a:solidFill>
              <a:sym typeface="Wingdings" panose="05000000000000000000" pitchFamily="2" charset="2"/>
            </a:endParaRPr>
          </a:p>
          <a:p>
            <a:r>
              <a:rPr lang="ru-RU" sz="1900" b="1" u="sng" dirty="0" smtClean="0">
                <a:solidFill>
                  <a:schemeClr val="tx1"/>
                </a:solidFill>
              </a:rPr>
              <a:t>4 неделя </a:t>
            </a:r>
            <a:r>
              <a:rPr lang="ru-RU" sz="1900" dirty="0" smtClean="0">
                <a:solidFill>
                  <a:schemeClr val="tx1"/>
                </a:solidFill>
              </a:rPr>
              <a:t>:Начинается </a:t>
            </a:r>
            <a:r>
              <a:rPr lang="ru-RU" sz="1900" dirty="0">
                <a:solidFill>
                  <a:schemeClr val="tx1"/>
                </a:solidFill>
              </a:rPr>
              <a:t>цикл наблюдений за водой, снегом.</a:t>
            </a:r>
          </a:p>
          <a:p>
            <a:r>
              <a:rPr lang="ru-RU" sz="1900" dirty="0">
                <a:solidFill>
                  <a:schemeClr val="tx1"/>
                </a:solidFill>
              </a:rPr>
              <a:t>Наблюдение 1. «Какая вода льется из крана?»</a:t>
            </a:r>
          </a:p>
          <a:p>
            <a:r>
              <a:rPr lang="ru-RU" sz="1900" dirty="0">
                <a:solidFill>
                  <a:schemeClr val="tx1"/>
                </a:solidFill>
              </a:rPr>
              <a:t>В водопроводе, который имеется во всех домах в городе, вода бывает разная: холодная, горячая. И та и другая вода чистая, прозрачная, льется, принимает форму любого сосуда. В прозрачной посуде (стакане, банке) через воду все видно.</a:t>
            </a:r>
          </a:p>
          <a:p>
            <a:r>
              <a:rPr lang="ru-RU" sz="1900" dirty="0">
                <a:solidFill>
                  <a:schemeClr val="tx1"/>
                </a:solidFill>
              </a:rPr>
              <a:t>Наблюдение 2. «Как из снега получить воду?»</a:t>
            </a:r>
          </a:p>
          <a:p>
            <a:r>
              <a:rPr lang="ru-RU" sz="1900" dirty="0">
                <a:solidFill>
                  <a:schemeClr val="tx1"/>
                </a:solidFill>
              </a:rPr>
              <a:t>Снег – это тоже вода, только замерзшая в виде кристаллов-снежинок. Из снега можно получить воду, если его нагреть: он растает и получится вода. Согреть снег можно по-разному: подержать в горячей руке, подышать на снежинки, можно принести в группу, согреть в посуде на огне. В любом случае от нагревания снег превратится в воду.</a:t>
            </a:r>
          </a:p>
          <a:p>
            <a:endParaRPr lang="ru-RU" sz="1900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348880"/>
            <a:ext cx="2537158" cy="9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4064" y="4221088"/>
            <a:ext cx="933461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667461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354368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</a:rPr>
              <a:t>январь 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692696"/>
            <a:ext cx="8784976" cy="5760640"/>
          </a:xfrm>
        </p:spPr>
        <p:txBody>
          <a:bodyPr>
            <a:normAutofit fontScale="32500" lnSpcReduction="20000"/>
          </a:bodyPr>
          <a:lstStyle/>
          <a:p>
            <a:endParaRPr lang="ru-RU" sz="1400" dirty="0"/>
          </a:p>
          <a:p>
            <a:r>
              <a:rPr lang="ru-RU" sz="3000" b="1" dirty="0" smtClean="0"/>
              <a:t>  </a:t>
            </a:r>
            <a:r>
              <a:rPr lang="ru-RU" sz="2500" b="1" dirty="0" smtClean="0">
                <a:solidFill>
                  <a:schemeClr val="tx1"/>
                </a:solidFill>
              </a:rPr>
              <a:t>Продолжается </a:t>
            </a:r>
            <a:r>
              <a:rPr lang="ru-RU" sz="2500" b="1" dirty="0">
                <a:solidFill>
                  <a:schemeClr val="tx1"/>
                </a:solidFill>
              </a:rPr>
              <a:t>цикл наблюдений за водой, снегом, льдом.</a:t>
            </a:r>
          </a:p>
          <a:p>
            <a:r>
              <a:rPr lang="ru-RU" sz="2500" b="1" dirty="0">
                <a:solidFill>
                  <a:schemeClr val="tx1"/>
                </a:solidFill>
              </a:rPr>
              <a:t>Наблюдение 3. «Снег – он какой?»</a:t>
            </a:r>
          </a:p>
          <a:p>
            <a:r>
              <a:rPr lang="ru-RU" sz="2500" dirty="0">
                <a:solidFill>
                  <a:schemeClr val="tx1"/>
                </a:solidFill>
              </a:rPr>
              <a:t>Снег бывает разный. Цвет снега зависит от чистоты: белый – это чистый снег; серый, бурый – очень грязный, такой бывает на проезжих дорогах; цветной – от цветного дыма из заводской трубы, это ядовитый снег. В морозную погоду снег пушистый, легкий, искрится на солнце, скрипит под ногами; в оттепель снег тяжелый, мокрый, липнет к ногам и лыжам, из него можно лепить снежки и скульптуры.</a:t>
            </a:r>
          </a:p>
          <a:p>
            <a:r>
              <a:rPr lang="ru-RU" sz="2500" b="1" dirty="0">
                <a:solidFill>
                  <a:schemeClr val="tx1"/>
                </a:solidFill>
              </a:rPr>
              <a:t>Наблюдение 4. «Можно ли пить талую воду?»</a:t>
            </a:r>
          </a:p>
          <a:p>
            <a:r>
              <a:rPr lang="ru-RU" sz="2500" dirty="0" smtClean="0">
                <a:solidFill>
                  <a:schemeClr val="tx1"/>
                </a:solidFill>
              </a:rPr>
              <a:t>Проводится </a:t>
            </a:r>
            <a:r>
              <a:rPr lang="ru-RU" sz="2500" dirty="0">
                <a:solidFill>
                  <a:schemeClr val="tx1"/>
                </a:solidFill>
              </a:rPr>
              <a:t>опыт: в две белые тарелки кладут снег и наливают воду. Через два часа дети рассматривают воду в тарелках, сравнивают ее, отгадывают, в которой из них был снег (по мусору на дне). Убеждаются, что чистый снег – это грязная талая вода, непригодная для питья человеку. </a:t>
            </a:r>
          </a:p>
          <a:p>
            <a:r>
              <a:rPr lang="ru-RU" sz="2500" b="1" dirty="0">
                <a:solidFill>
                  <a:schemeClr val="tx1"/>
                </a:solidFill>
              </a:rPr>
              <a:t>Наблюдение 5. «Если воду замораживать</a:t>
            </a:r>
            <a:r>
              <a:rPr lang="ru-RU" sz="2500" dirty="0">
                <a:solidFill>
                  <a:schemeClr val="tx1"/>
                </a:solidFill>
              </a:rPr>
              <a:t>…»</a:t>
            </a:r>
          </a:p>
          <a:p>
            <a:r>
              <a:rPr lang="ru-RU" sz="2500" dirty="0">
                <a:solidFill>
                  <a:schemeClr val="tx1"/>
                </a:solidFill>
              </a:rPr>
              <a:t>Воду можно заморозить  </a:t>
            </a:r>
            <a:r>
              <a:rPr lang="ru-RU" sz="2500" dirty="0" smtClean="0">
                <a:solidFill>
                  <a:schemeClr val="tx1"/>
                </a:solidFill>
              </a:rPr>
              <a:t>она </a:t>
            </a:r>
            <a:r>
              <a:rPr lang="ru-RU" sz="2500" dirty="0">
                <a:solidFill>
                  <a:schemeClr val="tx1"/>
                </a:solidFill>
              </a:rPr>
              <a:t>превращается в лед. Он твердый, холодный, прозрачный, имеет форму сосуда; он хрупкий, как стекло, легко раскалывается от удара. Замораживая воду разной окраски в песочных формочках, можно сделать красивые цветные льдинки.</a:t>
            </a:r>
          </a:p>
          <a:p>
            <a:r>
              <a:rPr lang="ru-RU" sz="2500" b="1" dirty="0">
                <a:solidFill>
                  <a:schemeClr val="tx1"/>
                </a:solidFill>
              </a:rPr>
              <a:t>Наблюдение 6. «Что такое пар и когда его можно увидеть</a:t>
            </a:r>
            <a:r>
              <a:rPr lang="ru-RU" sz="2500" dirty="0">
                <a:solidFill>
                  <a:schemeClr val="tx1"/>
                </a:solidFill>
              </a:rPr>
              <a:t>?»</a:t>
            </a:r>
          </a:p>
          <a:p>
            <a:r>
              <a:rPr lang="ru-RU" sz="2500" dirty="0">
                <a:solidFill>
                  <a:schemeClr val="tx1"/>
                </a:solidFill>
              </a:rPr>
              <a:t>Пар – это тоже вода: очень-очень маленькие капельки. Они легче воздуха, поэтому водяной пар поднимается вверх. Вода в тепле превращается в пар – испаряется. Когда воду нагревают сильно, она испаряется быстро.</a:t>
            </a:r>
          </a:p>
          <a:p>
            <a:r>
              <a:rPr lang="ru-RU" sz="2500" b="1" dirty="0">
                <a:solidFill>
                  <a:schemeClr val="tx1"/>
                </a:solidFill>
              </a:rPr>
              <a:t>Наблюдение 7. «Пар не всегда можно увидеть»</a:t>
            </a:r>
          </a:p>
          <a:p>
            <a:r>
              <a:rPr lang="ru-RU" sz="2500" dirty="0">
                <a:solidFill>
                  <a:schemeClr val="tx1"/>
                </a:solidFill>
              </a:rPr>
              <a:t>Пар становится заметным, когда его много или когда рядом холодные предметы.</a:t>
            </a:r>
          </a:p>
          <a:p>
            <a:r>
              <a:rPr lang="ru-RU" sz="2500" dirty="0">
                <a:solidFill>
                  <a:schemeClr val="tx1"/>
                </a:solidFill>
              </a:rPr>
              <a:t>Перед прогулкой воспитатель рассматривает с детьми банку с водой. По цветной полоске обнаруживают, что воды стало меньше. Обсуждают: она испарилась (превратилась в пар, потому что в группе тепло). Она испарялась медленно – струек и клубов пара никто не видел.</a:t>
            </a:r>
          </a:p>
          <a:p>
            <a:r>
              <a:rPr lang="ru-RU" sz="2500" b="1" dirty="0">
                <a:solidFill>
                  <a:schemeClr val="tx1"/>
                </a:solidFill>
              </a:rPr>
              <a:t>Наблюдение 8</a:t>
            </a:r>
            <a:r>
              <a:rPr lang="ru-RU" sz="2500" b="1" dirty="0" smtClean="0">
                <a:solidFill>
                  <a:schemeClr val="tx1"/>
                </a:solidFill>
              </a:rPr>
              <a:t>. </a:t>
            </a:r>
            <a:r>
              <a:rPr lang="ru-RU" sz="2500" b="1" dirty="0">
                <a:solidFill>
                  <a:schemeClr val="tx1"/>
                </a:solidFill>
              </a:rPr>
              <a:t>«Что бывает с паром при охлаждении?»</a:t>
            </a:r>
          </a:p>
          <a:p>
            <a:r>
              <a:rPr lang="ru-RU" sz="2500" dirty="0">
                <a:solidFill>
                  <a:schemeClr val="tx1"/>
                </a:solidFill>
              </a:rPr>
              <a:t>В помещении пар, охлаждаясь, превращается в капельки воды. На улице (на морозе) он становится инеем на ветках деревьев и кустов.</a:t>
            </a:r>
          </a:p>
          <a:p>
            <a:endParaRPr lang="ru-RU" sz="2500" dirty="0">
              <a:solidFill>
                <a:schemeClr val="tx1"/>
              </a:solidFill>
            </a:endParaRPr>
          </a:p>
          <a:p>
            <a:r>
              <a:rPr lang="ru-RU" sz="2500" b="1" u="sng" dirty="0">
                <a:solidFill>
                  <a:schemeClr val="tx1"/>
                </a:solidFill>
              </a:rPr>
              <a:t>2 -3 </a:t>
            </a:r>
            <a:r>
              <a:rPr lang="ru-RU" sz="2500" b="1" u="sng" dirty="0" smtClean="0">
                <a:solidFill>
                  <a:schemeClr val="tx1"/>
                </a:solidFill>
              </a:rPr>
              <a:t>-4 неделя </a:t>
            </a:r>
            <a:r>
              <a:rPr lang="ru-RU" sz="2500" b="1" u="sng" dirty="0">
                <a:solidFill>
                  <a:schemeClr val="tx1"/>
                </a:solidFill>
              </a:rPr>
              <a:t>января </a:t>
            </a:r>
            <a:r>
              <a:rPr lang="ru-RU" sz="2500" u="sng" dirty="0">
                <a:solidFill>
                  <a:schemeClr val="tx1"/>
                </a:solidFill>
              </a:rPr>
              <a:t>. </a:t>
            </a:r>
            <a:r>
              <a:rPr lang="ru-RU" sz="2500" dirty="0">
                <a:solidFill>
                  <a:schemeClr val="tx1"/>
                </a:solidFill>
              </a:rPr>
              <a:t>Продолжается подкормка птиц на участке детского сада. Выкладываются разные корма: для синиц – сало, семечки; для снегирей – рябина; для воробьев, голубей – разные зерна, крошит хлеба. Содержанием наблюдений за птицами на кормушке могут быть следующие моменты: сравнение птиц по внешнему облику; их особенности поедания корма – едят на кормушке, под кормушкой, улетают с кормом; особенности взаимоотношений в стае – кормятся рядом, ссорятся, отгоняют друг друга или нет; выявление птиц, летающих вблизи, но не садящихся на кормушку; выяснение, какой корм едят охотнее, что остается в кормушке, одинаково ли птицы кормятся в разную погоду; установление, как разные пернатые кричат, передвигаются по земле и другим местам, как делают взлет и посадку.</a:t>
            </a:r>
          </a:p>
          <a:p>
            <a:r>
              <a:rPr lang="ru-RU" sz="2500" dirty="0">
                <a:solidFill>
                  <a:schemeClr val="tx1"/>
                </a:solidFill>
              </a:rPr>
              <a:t> </a:t>
            </a:r>
            <a:endParaRPr lang="ru-RU" sz="2500" dirty="0">
              <a:solidFill>
                <a:schemeClr val="tx1"/>
              </a:solidFill>
              <a:sym typeface="Wingdings" panose="05000000000000000000" pitchFamily="2" charset="2"/>
            </a:endParaRPr>
          </a:p>
          <a:p>
            <a:r>
              <a:rPr lang="ru-RU" sz="2500" b="1" u="sng" dirty="0">
                <a:solidFill>
                  <a:schemeClr val="tx1"/>
                </a:solidFill>
                <a:sym typeface="Wingdings" panose="05000000000000000000" pitchFamily="2" charset="2"/>
              </a:rPr>
              <a:t>3 неделя декабря</a:t>
            </a:r>
            <a:r>
              <a:rPr lang="ru-RU" sz="2500" dirty="0">
                <a:solidFill>
                  <a:schemeClr val="tx1"/>
                </a:solidFill>
                <a:sym typeface="Wingdings" panose="05000000000000000000" pitchFamily="2" charset="2"/>
              </a:rPr>
              <a:t>.</a:t>
            </a:r>
            <a:r>
              <a:rPr lang="ru-RU" sz="2500" dirty="0">
                <a:solidFill>
                  <a:schemeClr val="tx1"/>
                </a:solidFill>
              </a:rPr>
              <a:t> Дети ежедневно наблюдают за погодой, фиксируют ее в </a:t>
            </a:r>
            <a:r>
              <a:rPr lang="ru-RU" sz="2500" dirty="0" smtClean="0">
                <a:solidFill>
                  <a:schemeClr val="tx1"/>
                </a:solidFill>
              </a:rPr>
              <a:t>календаре, </a:t>
            </a:r>
            <a:r>
              <a:rPr lang="ru-RU" sz="2500" dirty="0">
                <a:solidFill>
                  <a:schemeClr val="tx1"/>
                </a:solidFill>
              </a:rPr>
              <a:t>конце недели рисуют картину живой природы</a:t>
            </a:r>
            <a:r>
              <a:rPr lang="ru-RU" sz="2500" dirty="0" smtClean="0">
                <a:solidFill>
                  <a:schemeClr val="tx1"/>
                </a:solidFill>
              </a:rPr>
              <a:t>.</a:t>
            </a:r>
          </a:p>
          <a:p>
            <a:r>
              <a:rPr lang="ru-RU" sz="2500" dirty="0" smtClean="0">
                <a:solidFill>
                  <a:schemeClr val="tx1"/>
                </a:solidFill>
              </a:rPr>
              <a:t> Выносят снегомер ,всю ,измерять </a:t>
            </a:r>
            <a:r>
              <a:rPr lang="ru-RU" sz="2500" dirty="0">
                <a:solidFill>
                  <a:schemeClr val="tx1"/>
                </a:solidFill>
              </a:rPr>
              <a:t>глубину снега в разных местах по мерным делениям</a:t>
            </a:r>
            <a:r>
              <a:rPr lang="ru-RU" sz="2500" dirty="0" smtClean="0">
                <a:solidFill>
                  <a:schemeClr val="tx1"/>
                </a:solidFill>
              </a:rPr>
              <a:t>.</a:t>
            </a:r>
            <a:r>
              <a:rPr lang="ru-RU" sz="2500" dirty="0">
                <a:solidFill>
                  <a:schemeClr val="tx1"/>
                </a:solidFill>
              </a:rPr>
              <a:t> </a:t>
            </a:r>
            <a:r>
              <a:rPr lang="ru-RU" sz="2500" dirty="0" smtClean="0">
                <a:solidFill>
                  <a:schemeClr val="tx1"/>
                </a:solidFill>
              </a:rPr>
              <a:t>Наблюдают </a:t>
            </a:r>
            <a:r>
              <a:rPr lang="ru-RU" sz="2500" dirty="0">
                <a:solidFill>
                  <a:schemeClr val="tx1"/>
                </a:solidFill>
              </a:rPr>
              <a:t>«Следы на снегу</a:t>
            </a:r>
            <a:r>
              <a:rPr lang="ru-RU" sz="2500" dirty="0" smtClean="0">
                <a:solidFill>
                  <a:schemeClr val="tx1"/>
                </a:solidFill>
              </a:rPr>
              <a:t>»</a:t>
            </a:r>
            <a:r>
              <a:rPr lang="ru-RU" sz="2500" dirty="0">
                <a:solidFill>
                  <a:schemeClr val="tx1"/>
                </a:solidFill>
              </a:rPr>
              <a:t> </a:t>
            </a:r>
            <a:r>
              <a:rPr lang="ru-RU" sz="2500" dirty="0" smtClean="0">
                <a:solidFill>
                  <a:schemeClr val="tx1"/>
                </a:solidFill>
              </a:rPr>
              <a:t>.</a:t>
            </a:r>
          </a:p>
          <a:p>
            <a:r>
              <a:rPr lang="ru-RU" sz="2500" dirty="0" smtClean="0">
                <a:solidFill>
                  <a:schemeClr val="tx1"/>
                </a:solidFill>
              </a:rPr>
              <a:t>Можно </a:t>
            </a:r>
            <a:r>
              <a:rPr lang="ru-RU" sz="2500" dirty="0">
                <a:solidFill>
                  <a:schemeClr val="tx1"/>
                </a:solidFill>
              </a:rPr>
              <a:t>узнать, были ли птицы на  </a:t>
            </a:r>
            <a:r>
              <a:rPr lang="ru-RU" sz="2500" dirty="0" smtClean="0">
                <a:solidFill>
                  <a:schemeClr val="tx1"/>
                </a:solidFill>
              </a:rPr>
              <a:t>участке, </a:t>
            </a:r>
            <a:r>
              <a:rPr lang="ru-RU" sz="2500" dirty="0">
                <a:solidFill>
                  <a:schemeClr val="tx1"/>
                </a:solidFill>
              </a:rPr>
              <a:t>какие зверьки бегали по </a:t>
            </a:r>
            <a:r>
              <a:rPr lang="ru-RU" sz="2500" dirty="0" smtClean="0">
                <a:solidFill>
                  <a:schemeClr val="tx1"/>
                </a:solidFill>
              </a:rPr>
              <a:t>снегу (кошки ,собаки, мыши). </a:t>
            </a:r>
          </a:p>
          <a:p>
            <a:r>
              <a:rPr lang="ru-RU" sz="2500" dirty="0" smtClean="0">
                <a:solidFill>
                  <a:schemeClr val="tx1"/>
                </a:solidFill>
              </a:rPr>
              <a:t>Можно </a:t>
            </a:r>
            <a:r>
              <a:rPr lang="ru-RU" sz="2500" dirty="0">
                <a:solidFill>
                  <a:schemeClr val="tx1"/>
                </a:solidFill>
              </a:rPr>
              <a:t>самим </a:t>
            </a:r>
            <a:r>
              <a:rPr lang="ru-RU" sz="2500" dirty="0" smtClean="0">
                <a:solidFill>
                  <a:schemeClr val="tx1"/>
                </a:solidFill>
              </a:rPr>
              <a:t>попробовать делать следы</a:t>
            </a:r>
            <a:r>
              <a:rPr lang="ru-RU" sz="2500" dirty="0">
                <a:solidFill>
                  <a:schemeClr val="tx1"/>
                </a:solidFill>
              </a:rPr>
              <a:t> </a:t>
            </a:r>
            <a:r>
              <a:rPr lang="ru-RU" sz="2500" dirty="0" smtClean="0">
                <a:solidFill>
                  <a:schemeClr val="tx1"/>
                </a:solidFill>
              </a:rPr>
              <a:t>палочками.</a:t>
            </a:r>
            <a:endParaRPr lang="ru-RU" sz="2500" dirty="0">
              <a:solidFill>
                <a:schemeClr val="tx1"/>
              </a:solidFill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ru-RU" sz="2500" dirty="0" smtClean="0">
                <a:solidFill>
                  <a:schemeClr val="tx1"/>
                </a:solidFill>
              </a:rPr>
              <a:t>             </a:t>
            </a:r>
            <a:endParaRPr lang="ru-RU" sz="25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sz="25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2500" dirty="0" smtClean="0">
                <a:solidFill>
                  <a:schemeClr val="tx1"/>
                </a:solidFill>
              </a:rPr>
              <a:t>                    </a:t>
            </a:r>
            <a:r>
              <a:rPr lang="ru-RU" sz="2500" b="1" u="sng" dirty="0" smtClean="0">
                <a:solidFill>
                  <a:schemeClr val="tx1"/>
                </a:solidFill>
              </a:rPr>
              <a:t>Дополнительно </a:t>
            </a:r>
            <a:r>
              <a:rPr lang="ru-RU" sz="2500" b="1" u="sng" dirty="0">
                <a:solidFill>
                  <a:schemeClr val="tx1"/>
                </a:solidFill>
              </a:rPr>
              <a:t>вводится ежедневная работа с календарем наблюдений за птицами </a:t>
            </a:r>
            <a:r>
              <a:rPr lang="ru-RU" sz="2500" dirty="0">
                <a:solidFill>
                  <a:schemeClr val="tx1"/>
                </a:solidFill>
              </a:rPr>
              <a:t>во время зимней подкормки.</a:t>
            </a:r>
          </a:p>
          <a:p>
            <a:r>
              <a:rPr lang="ru-RU" sz="2500" dirty="0">
                <a:solidFill>
                  <a:schemeClr val="tx1"/>
                </a:solidFill>
              </a:rPr>
              <a:t>  (календарь ведется 2-3 недели ). Свои наблюдения дети под руководством воспитателя ежедневно заносят в календарь: </a:t>
            </a:r>
            <a:endParaRPr lang="ru-RU" sz="2500" dirty="0" smtClean="0">
              <a:solidFill>
                <a:schemeClr val="tx1"/>
              </a:solidFill>
            </a:endParaRPr>
          </a:p>
          <a:p>
            <a:r>
              <a:rPr lang="ru-RU" sz="2500" dirty="0" smtClean="0">
                <a:solidFill>
                  <a:schemeClr val="tx1"/>
                </a:solidFill>
              </a:rPr>
              <a:t>галочками </a:t>
            </a:r>
            <a:r>
              <a:rPr lang="ru-RU" sz="2500" dirty="0">
                <a:solidFill>
                  <a:schemeClr val="tx1"/>
                </a:solidFill>
              </a:rPr>
              <a:t>разного цвета в клеточках соответствующего дня отмечают птиц, которых они </a:t>
            </a:r>
            <a:r>
              <a:rPr lang="ru-RU" sz="2500" dirty="0" smtClean="0">
                <a:solidFill>
                  <a:schemeClr val="tx1"/>
                </a:solidFill>
              </a:rPr>
              <a:t>видели. Содержанием наблюдений</a:t>
            </a:r>
          </a:p>
          <a:p>
            <a:r>
              <a:rPr lang="ru-RU" sz="2500" dirty="0" smtClean="0">
                <a:solidFill>
                  <a:schemeClr val="tx1"/>
                </a:solidFill>
              </a:rPr>
              <a:t> </a:t>
            </a:r>
            <a:r>
              <a:rPr lang="ru-RU" sz="2500" dirty="0">
                <a:solidFill>
                  <a:schemeClr val="tx1"/>
                </a:solidFill>
              </a:rPr>
              <a:t>за птицами на кормушке могут быть следующие моменты: сравнение птиц по внешнему облику; их особенности поедания </a:t>
            </a:r>
            <a:endParaRPr lang="ru-RU" sz="2500" dirty="0" smtClean="0">
              <a:solidFill>
                <a:schemeClr val="tx1"/>
              </a:solidFill>
            </a:endParaRPr>
          </a:p>
          <a:p>
            <a:r>
              <a:rPr lang="ru-RU" sz="2500" dirty="0" smtClean="0">
                <a:solidFill>
                  <a:schemeClr val="tx1"/>
                </a:solidFill>
              </a:rPr>
              <a:t>корма </a:t>
            </a:r>
            <a:r>
              <a:rPr lang="ru-RU" sz="2500" dirty="0">
                <a:solidFill>
                  <a:schemeClr val="tx1"/>
                </a:solidFill>
              </a:rPr>
              <a:t>– едят на кормушке, под кормушкой, улетают с кормом; особенности взаимоотношений в стае – кормятся рядом, </a:t>
            </a:r>
            <a:endParaRPr lang="ru-RU" sz="2500" dirty="0" smtClean="0">
              <a:solidFill>
                <a:schemeClr val="tx1"/>
              </a:solidFill>
            </a:endParaRPr>
          </a:p>
          <a:p>
            <a:r>
              <a:rPr lang="ru-RU" sz="2500" dirty="0" smtClean="0">
                <a:solidFill>
                  <a:schemeClr val="tx1"/>
                </a:solidFill>
              </a:rPr>
              <a:t>ссорятся</a:t>
            </a:r>
            <a:r>
              <a:rPr lang="ru-RU" sz="2500" dirty="0">
                <a:solidFill>
                  <a:schemeClr val="tx1"/>
                </a:solidFill>
              </a:rPr>
              <a:t>, отгоняют друг друга или нет; выявление птиц, летающих вблизи, но не садящихся на кормушку; выяснение, </a:t>
            </a:r>
            <a:endParaRPr lang="ru-RU" sz="2500" dirty="0" smtClean="0">
              <a:solidFill>
                <a:schemeClr val="tx1"/>
              </a:solidFill>
            </a:endParaRPr>
          </a:p>
          <a:p>
            <a:r>
              <a:rPr lang="ru-RU" sz="2500" dirty="0" smtClean="0">
                <a:solidFill>
                  <a:schemeClr val="tx1"/>
                </a:solidFill>
              </a:rPr>
              <a:t>какой </a:t>
            </a:r>
            <a:r>
              <a:rPr lang="ru-RU" sz="2500" dirty="0">
                <a:solidFill>
                  <a:schemeClr val="tx1"/>
                </a:solidFill>
              </a:rPr>
              <a:t>корм едят охотнее, что остается в кормушке, одинаково ли птицы кормятся в разную погоду; установление, </a:t>
            </a:r>
            <a:endParaRPr lang="ru-RU" sz="2500" dirty="0" smtClean="0">
              <a:solidFill>
                <a:schemeClr val="tx1"/>
              </a:solidFill>
            </a:endParaRPr>
          </a:p>
          <a:p>
            <a:r>
              <a:rPr lang="ru-RU" sz="2500" dirty="0" smtClean="0">
                <a:solidFill>
                  <a:schemeClr val="tx1"/>
                </a:solidFill>
              </a:rPr>
              <a:t>как </a:t>
            </a:r>
            <a:r>
              <a:rPr lang="ru-RU" sz="2500" dirty="0">
                <a:solidFill>
                  <a:schemeClr val="tx1"/>
                </a:solidFill>
              </a:rPr>
              <a:t>разные пернатые кричат, передвигаются по земле и другим местам, как делают взлет и посадку.</a:t>
            </a:r>
          </a:p>
          <a:p>
            <a:pPr marL="0" indent="0">
              <a:buNone/>
            </a:pPr>
            <a:endParaRPr lang="ru-RU" sz="2500" dirty="0">
              <a:solidFill>
                <a:schemeClr val="tx1"/>
              </a:solidFill>
            </a:endParaRPr>
          </a:p>
          <a:p>
            <a:r>
              <a:rPr lang="ru-RU" sz="2500" dirty="0" smtClean="0">
                <a:solidFill>
                  <a:schemeClr val="tx1"/>
                </a:solidFill>
              </a:rPr>
              <a:t>,</a:t>
            </a:r>
            <a:endParaRPr lang="ru-RU" sz="2500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Users\Nataly\Pictures\2015-10-19\2015-10-12\0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380240"/>
            <a:ext cx="1752128" cy="136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5922218"/>
            <a:ext cx="2448272" cy="669251"/>
          </a:xfrm>
          <a:prstGeom prst="rect">
            <a:avLst/>
          </a:prstGeo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4295" y="3804909"/>
            <a:ext cx="1628026" cy="1208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494124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354368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</a:rPr>
              <a:t>февраль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692696"/>
            <a:ext cx="8784976" cy="5760640"/>
          </a:xfrm>
        </p:spPr>
        <p:txBody>
          <a:bodyPr>
            <a:normAutofit fontScale="32500" lnSpcReduction="20000"/>
          </a:bodyPr>
          <a:lstStyle/>
          <a:p>
            <a:endParaRPr lang="ru-RU" sz="1400" dirty="0"/>
          </a:p>
          <a:p>
            <a:r>
              <a:rPr lang="ru-RU" sz="3000" b="1" dirty="0" smtClean="0"/>
              <a:t>                        Начинаются 2 новых цикла наблюдения (за луком  и воздухом)</a:t>
            </a:r>
            <a:endParaRPr lang="ru-RU" sz="3000" b="1" dirty="0"/>
          </a:p>
          <a:p>
            <a:endParaRPr lang="ru-RU" sz="3000" b="1" dirty="0"/>
          </a:p>
          <a:p>
            <a:r>
              <a:rPr lang="ru-RU" sz="2100" b="1" u="sng" dirty="0" smtClean="0">
                <a:solidFill>
                  <a:schemeClr val="tx1"/>
                </a:solidFill>
              </a:rPr>
              <a:t>Наблюдение первого цикла  </a:t>
            </a:r>
            <a:r>
              <a:rPr lang="ru-RU" sz="2000" b="1" u="sng" dirty="0" smtClean="0">
                <a:solidFill>
                  <a:schemeClr val="tx1"/>
                </a:solidFill>
              </a:rPr>
              <a:t> «Наблюдение </a:t>
            </a:r>
            <a:r>
              <a:rPr lang="ru-RU" sz="2000" b="1" u="sng" dirty="0">
                <a:solidFill>
                  <a:schemeClr val="tx1"/>
                </a:solidFill>
              </a:rPr>
              <a:t>за </a:t>
            </a:r>
            <a:r>
              <a:rPr lang="ru-RU" sz="2000" b="1" u="sng" dirty="0" smtClean="0">
                <a:solidFill>
                  <a:schemeClr val="tx1"/>
                </a:solidFill>
              </a:rPr>
              <a:t>луком» (рост и развитие растения ,взаимосвязь с внешней средой</a:t>
            </a:r>
            <a:r>
              <a:rPr lang="ru-RU" sz="2000" b="1" dirty="0" smtClean="0">
                <a:solidFill>
                  <a:schemeClr val="tx1"/>
                </a:solidFill>
              </a:rPr>
              <a:t>)</a:t>
            </a:r>
            <a:endParaRPr lang="ru-RU" sz="2000" b="1" dirty="0">
              <a:solidFill>
                <a:schemeClr val="tx1"/>
              </a:solidFill>
            </a:endParaRPr>
          </a:p>
          <a:p>
            <a:endParaRPr lang="ru-RU" sz="2000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2800" u="sng" dirty="0" smtClean="0">
                <a:solidFill>
                  <a:schemeClr val="tx1"/>
                </a:solidFill>
              </a:rPr>
              <a:t>Первая неделя</a:t>
            </a:r>
            <a:r>
              <a:rPr lang="ru-RU" sz="2800" dirty="0" smtClean="0">
                <a:solidFill>
                  <a:schemeClr val="tx1"/>
                </a:solidFill>
              </a:rPr>
              <a:t>: проращиваем лук в разных условиях.</a:t>
            </a:r>
          </a:p>
          <a:p>
            <a:r>
              <a:rPr lang="ru-RU" sz="2800" dirty="0">
                <a:solidFill>
                  <a:schemeClr val="tx1"/>
                </a:solidFill>
              </a:rPr>
              <a:t>А) есть </a:t>
            </a:r>
            <a:r>
              <a:rPr lang="ru-RU" sz="2800" dirty="0" err="1">
                <a:solidFill>
                  <a:schemeClr val="tx1"/>
                </a:solidFill>
              </a:rPr>
              <a:t>свет,тепло,вода</a:t>
            </a:r>
            <a:r>
              <a:rPr lang="ru-RU" sz="2800" dirty="0">
                <a:solidFill>
                  <a:schemeClr val="tx1"/>
                </a:solidFill>
              </a:rPr>
              <a:t>,</a:t>
            </a:r>
          </a:p>
          <a:p>
            <a:r>
              <a:rPr lang="ru-RU" sz="2800" dirty="0">
                <a:solidFill>
                  <a:schemeClr val="tx1"/>
                </a:solidFill>
              </a:rPr>
              <a:t>Б)есть вода, тепло, но нет света (в темноте)</a:t>
            </a:r>
          </a:p>
          <a:p>
            <a:r>
              <a:rPr lang="ru-RU" sz="2800" dirty="0">
                <a:solidFill>
                  <a:schemeClr val="tx1"/>
                </a:solidFill>
              </a:rPr>
              <a:t>В) есть свет ,тепло, но нет воды.</a:t>
            </a:r>
          </a:p>
          <a:p>
            <a:r>
              <a:rPr lang="ru-RU" sz="2800" b="1" u="sng" dirty="0">
                <a:solidFill>
                  <a:schemeClr val="tx1"/>
                </a:solidFill>
              </a:rPr>
              <a:t>Вторая неделя: </a:t>
            </a:r>
            <a:r>
              <a:rPr lang="ru-RU" sz="2800" b="1" dirty="0" smtClean="0">
                <a:solidFill>
                  <a:schemeClr val="tx1"/>
                </a:solidFill>
              </a:rPr>
              <a:t>продолжаем наблюдение за проращиваемым  луком</a:t>
            </a:r>
            <a:r>
              <a:rPr lang="ru-RU" sz="2800" dirty="0" smtClean="0">
                <a:solidFill>
                  <a:schemeClr val="tx1"/>
                </a:solidFill>
              </a:rPr>
              <a:t>. </a:t>
            </a:r>
            <a:endParaRPr lang="ru-RU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              </a:t>
            </a:r>
            <a:r>
              <a:rPr lang="ru-RU" sz="2800" dirty="0">
                <a:solidFill>
                  <a:schemeClr val="tx1"/>
                </a:solidFill>
              </a:rPr>
              <a:t>Цель. Выявить изменения, которые произошли с луковицами за неделю, зарисовать увиденное в календаре.</a:t>
            </a:r>
          </a:p>
          <a:p>
            <a:r>
              <a:rPr lang="ru-RU" sz="2800" dirty="0">
                <a:solidFill>
                  <a:schemeClr val="tx1"/>
                </a:solidFill>
              </a:rPr>
              <a:t>Воспитатель сажает детей за общий стол, ставит на стол одну баночку с луковицей. По цветным кружкам на банке уточняет, какие условия были созданы этой луковице. Затем предлагает детям внимательно осмотреть луковицу со всех сторон, выявить изменения, которые с ней произошли. Дети обнаруживают появившиеся корни (возможно, и проклюнувшуюся зелень), зарисовывают луковицу на странице календаря в полном соответствии с увиденным.</a:t>
            </a:r>
          </a:p>
          <a:p>
            <a:r>
              <a:rPr lang="ru-RU" sz="2800" b="1" u="sng" dirty="0">
                <a:solidFill>
                  <a:schemeClr val="tx1"/>
                </a:solidFill>
              </a:rPr>
              <a:t>Наблюдение за луком третья неделя.</a:t>
            </a:r>
          </a:p>
          <a:p>
            <a:r>
              <a:rPr lang="ru-RU" sz="2800" dirty="0">
                <a:solidFill>
                  <a:schemeClr val="tx1"/>
                </a:solidFill>
              </a:rPr>
              <a:t>Цель. Обнаружить изменения в состоянии луковицы, рост корней и зелени; связать эти изменения с наличием нужных для роста условий (тепла, воды, света). Сравнить луковицы и обнаружить различия в их состоянии. Зарисовать результаты наблюдения в календаре.</a:t>
            </a:r>
          </a:p>
          <a:p>
            <a:endParaRPr lang="ru-RU" sz="2000" dirty="0" smtClean="0">
              <a:solidFill>
                <a:schemeClr val="tx1"/>
              </a:solidFill>
            </a:endParaRPr>
          </a:p>
          <a:p>
            <a:r>
              <a:rPr lang="ru-RU" sz="2800" b="1" u="sng" dirty="0" smtClean="0">
                <a:solidFill>
                  <a:schemeClr val="tx1"/>
                </a:solidFill>
              </a:rPr>
              <a:t>Наблюдение второго цикла   </a:t>
            </a:r>
            <a:r>
              <a:rPr lang="ru-RU" sz="2800" b="1" u="sng" dirty="0">
                <a:solidFill>
                  <a:schemeClr val="tx1"/>
                </a:solidFill>
              </a:rPr>
              <a:t>«Как обнаружить воздух в помещении?»</a:t>
            </a:r>
          </a:p>
          <a:p>
            <a:r>
              <a:rPr lang="ru-RU" sz="2800" dirty="0">
                <a:solidFill>
                  <a:schemeClr val="tx1"/>
                </a:solidFill>
              </a:rPr>
              <a:t>Цель. Показать детям, что воздух легко обнаружить, если создать его движение; его можно почувствовать кожей лица – это будет легкий ветерок.</a:t>
            </a:r>
          </a:p>
          <a:p>
            <a:r>
              <a:rPr lang="ru-RU" sz="2800" dirty="0">
                <a:solidFill>
                  <a:schemeClr val="tx1"/>
                </a:solidFill>
              </a:rPr>
              <a:t>Педагог показывает, как рукой можно обмахивать лицо, чтобы почувствовать движение воздуха. Предлагает детям сделать то же самое. Спрашивает: что вы почувствовали? Какой воздух? При ветерке стало холоднее или теплее? Демонстрирует бумажный веер, дает детям самим помахать и почувствовать прохладу. (Старшие дошкольники могут сделать веер самостоятельно.)</a:t>
            </a:r>
          </a:p>
          <a:p>
            <a:r>
              <a:rPr lang="ru-RU" sz="2800" b="1" dirty="0">
                <a:solidFill>
                  <a:schemeClr val="tx1"/>
                </a:solidFill>
              </a:rPr>
              <a:t>Наблюдение </a:t>
            </a:r>
            <a:r>
              <a:rPr lang="ru-RU" sz="2800" b="1" dirty="0" smtClean="0">
                <a:solidFill>
                  <a:schemeClr val="tx1"/>
                </a:solidFill>
              </a:rPr>
              <a:t> </a:t>
            </a:r>
            <a:r>
              <a:rPr lang="ru-RU" sz="2800" b="1" dirty="0">
                <a:solidFill>
                  <a:schemeClr val="tx1"/>
                </a:solidFill>
              </a:rPr>
              <a:t>«Воздух есть во всех предметах»</a:t>
            </a:r>
          </a:p>
          <a:p>
            <a:r>
              <a:rPr lang="ru-RU" sz="2800" dirty="0">
                <a:solidFill>
                  <a:schemeClr val="tx1"/>
                </a:solidFill>
              </a:rPr>
              <a:t>Цель. Показать детям, что воздух есть повсюду, во всех предметах и материалах, его легко обнаружить, если опускать предметы в воду.</a:t>
            </a:r>
          </a:p>
          <a:p>
            <a:r>
              <a:rPr lang="ru-RU" sz="2800" b="1" u="sng" dirty="0">
                <a:solidFill>
                  <a:schemeClr val="tx1"/>
                </a:solidFill>
              </a:rPr>
              <a:t>Наблюдение 3. «Воздух упругий»</a:t>
            </a:r>
          </a:p>
          <a:p>
            <a:r>
              <a:rPr lang="ru-RU" sz="2800" dirty="0">
                <a:solidFill>
                  <a:schemeClr val="tx1"/>
                </a:solidFill>
              </a:rPr>
              <a:t>Цель. Познакомить детей с тем, что воздухом можно надувать разные предметы (шары, мешочки), воздух заполняет их, предметы становятся упругими, а бесформенные – приобретают форму.</a:t>
            </a:r>
          </a:p>
          <a:p>
            <a:r>
              <a:rPr lang="ru-RU" sz="2800" b="1" u="sng" dirty="0">
                <a:solidFill>
                  <a:schemeClr val="tx1"/>
                </a:solidFill>
              </a:rPr>
              <a:t>Наблюдение 4. «Дуем – играем»</a:t>
            </a:r>
          </a:p>
          <a:p>
            <a:r>
              <a:rPr lang="ru-RU" sz="2800" dirty="0">
                <a:solidFill>
                  <a:schemeClr val="tx1"/>
                </a:solidFill>
              </a:rPr>
              <a:t>Цель. Показать детям, что с воздухом можно по-разному играть, если научиться сильно дуть.</a:t>
            </a:r>
          </a:p>
          <a:p>
            <a:r>
              <a:rPr lang="ru-RU" sz="2800" dirty="0">
                <a:solidFill>
                  <a:schemeClr val="tx1"/>
                </a:solidFill>
              </a:rPr>
              <a:t>Воспитатель показывает игры: как пушинку или легкое перышко можно удержать в воздухе, как получаются мыльные пузыри, как можно гнать по волнам маленький парусник, сделанный из скорлупы грецкого ореха. Дает всем предметы для игры с воздухом.</a:t>
            </a:r>
          </a:p>
          <a:p>
            <a:r>
              <a:rPr lang="ru-RU" sz="2800" b="1" dirty="0">
                <a:solidFill>
                  <a:schemeClr val="tx1"/>
                </a:solidFill>
              </a:rPr>
              <a:t>Наблюдение 5. «Воздух нужен для жизни»</a:t>
            </a:r>
          </a:p>
          <a:p>
            <a:r>
              <a:rPr lang="ru-RU" sz="2800" dirty="0" smtClean="0">
                <a:solidFill>
                  <a:schemeClr val="tx1"/>
                </a:solidFill>
              </a:rPr>
              <a:t> </a:t>
            </a:r>
            <a:r>
              <a:rPr lang="ru-RU" sz="2800" dirty="0">
                <a:solidFill>
                  <a:schemeClr val="tx1"/>
                </a:solidFill>
              </a:rPr>
              <a:t>воспитатель продолжает наблюдения за воздухом и опыты с ним – выясняет с детьми значение воздуха для жизни человека, животных.</a:t>
            </a:r>
          </a:p>
          <a:p>
            <a:r>
              <a:rPr lang="ru-RU" sz="2800" b="1" dirty="0">
                <a:solidFill>
                  <a:schemeClr val="tx1"/>
                </a:solidFill>
              </a:rPr>
              <a:t>Наблюдение 6. «Чем пахнет воздух?»</a:t>
            </a:r>
          </a:p>
          <a:p>
            <a:r>
              <a:rPr lang="ru-RU" sz="2800" dirty="0">
                <a:solidFill>
                  <a:schemeClr val="tx1"/>
                </a:solidFill>
              </a:rPr>
              <a:t>Цель. Учить детей различать запахи, узнавать запахи знакомых предметов, наслаждаться хорошим ароматом.</a:t>
            </a:r>
          </a:p>
          <a:p>
            <a:pPr marL="0" indent="0">
              <a:buNone/>
            </a:pPr>
            <a:endParaRPr lang="ru-RU" sz="2800" u="sng" dirty="0">
              <a:solidFill>
                <a:schemeClr val="accent5">
                  <a:lumMod val="75000"/>
                </a:schemeClr>
              </a:solidFill>
              <a:sym typeface="Wingdings" panose="05000000000000000000" pitchFamily="2" charset="2"/>
            </a:endParaRPr>
          </a:p>
          <a:p>
            <a:r>
              <a:rPr lang="ru-RU" sz="2800" b="1" u="sng" dirty="0">
                <a:solidFill>
                  <a:schemeClr val="tx1"/>
                </a:solidFill>
                <a:sym typeface="Wingdings" panose="05000000000000000000" pitchFamily="2" charset="2"/>
              </a:rPr>
              <a:t>3 неделя </a:t>
            </a:r>
            <a:r>
              <a:rPr lang="ru-RU" sz="2800" b="1" u="sng" dirty="0" smtClean="0">
                <a:solidFill>
                  <a:schemeClr val="tx1"/>
                </a:solidFill>
                <a:sym typeface="Wingdings" panose="05000000000000000000" pitchFamily="2" charset="2"/>
              </a:rPr>
              <a:t>февраля</a:t>
            </a:r>
            <a:r>
              <a:rPr lang="ru-RU" sz="2800" u="sng" dirty="0" smtClean="0">
                <a:solidFill>
                  <a:schemeClr val="tx1"/>
                </a:solidFill>
                <a:sym typeface="Wingdings" panose="05000000000000000000" pitchFamily="2" charset="2"/>
              </a:rPr>
              <a:t>. </a:t>
            </a:r>
            <a:r>
              <a:rPr lang="ru-RU" sz="2800" b="1" u="sng" dirty="0" smtClean="0">
                <a:solidFill>
                  <a:schemeClr val="tx1"/>
                </a:solidFill>
                <a:sym typeface="Wingdings" panose="05000000000000000000" pitchFamily="2" charset="2"/>
              </a:rPr>
              <a:t>Работа с календарем наблюдений</a:t>
            </a:r>
            <a:r>
              <a:rPr lang="ru-RU" sz="2800" dirty="0" smtClean="0">
                <a:solidFill>
                  <a:schemeClr val="tx1"/>
                </a:solidFill>
                <a:sym typeface="Wingdings" panose="05000000000000000000" pitchFamily="2" charset="2"/>
              </a:rPr>
              <a:t>.</a:t>
            </a:r>
            <a:r>
              <a:rPr lang="ru-RU" sz="2800" dirty="0" smtClean="0">
                <a:solidFill>
                  <a:schemeClr val="tx1"/>
                </a:solidFill>
              </a:rPr>
              <a:t> </a:t>
            </a:r>
            <a:r>
              <a:rPr lang="ru-RU" sz="2800" dirty="0">
                <a:solidFill>
                  <a:schemeClr val="tx1"/>
                </a:solidFill>
              </a:rPr>
              <a:t>Дети ежедневно наблюдают за погодой, фиксируют ее в календаре.</a:t>
            </a:r>
          </a:p>
          <a:p>
            <a:r>
              <a:rPr lang="ru-RU" sz="2800" dirty="0">
                <a:solidFill>
                  <a:schemeClr val="tx1"/>
                </a:solidFill>
              </a:rPr>
              <a:t>Считают мерные деления  снегомера и изображают толщину снежного покрова в календаре. В конце недели рисуют картину живой природы. На этой неделе во время наблюдений за погодой воспитатель выясняет с детьми, есть ли воздух на улице, где он находится, что такое ветер, как его можно заметить. Демонстрирует самодельные ветряки, парашюты, дает их ребятам для игры, обсуждает с ними, как вертится ветряк, почему получается ветер, когда дети бегут, как парашют замедляет падение.</a:t>
            </a:r>
          </a:p>
          <a:p>
            <a:endParaRPr lang="ru-RU" sz="2800" dirty="0">
              <a:solidFill>
                <a:schemeClr val="tx1"/>
              </a:solidFill>
            </a:endParaRPr>
          </a:p>
          <a:p>
            <a:endParaRPr lang="ru-RU" sz="2500" b="1" dirty="0">
              <a:solidFill>
                <a:schemeClr val="tx1"/>
              </a:solidFill>
              <a:sym typeface="Wingdings" panose="05000000000000000000" pitchFamily="2" charset="2"/>
            </a:endParaRPr>
          </a:p>
          <a:p>
            <a:endParaRPr lang="ru-RU" sz="2000" dirty="0">
              <a:solidFill>
                <a:schemeClr val="tx1"/>
              </a:solidFill>
            </a:endParaRPr>
          </a:p>
          <a:p>
            <a:endParaRPr lang="ru-RU" sz="21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050" name="Picture 2" descr="C:\Users\Nataly\Pictures\2015-10-19\2015-10-12\002 - копия - копия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9793" y="1135031"/>
            <a:ext cx="1443698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4653136"/>
            <a:ext cx="1224136" cy="84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1244" y="404664"/>
            <a:ext cx="1440160" cy="730367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2282" y="404665"/>
            <a:ext cx="1408191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928650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354368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tx1"/>
                </a:solidFill>
              </a:rPr>
              <a:t>март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692696"/>
            <a:ext cx="8784976" cy="576064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15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1400" b="1" dirty="0" smtClean="0">
                <a:solidFill>
                  <a:schemeClr val="tx1"/>
                </a:solidFill>
              </a:rPr>
              <a:t>1 неделя марта </a:t>
            </a:r>
          </a:p>
          <a:p>
            <a:pPr marL="0" indent="0">
              <a:buNone/>
            </a:pPr>
            <a:r>
              <a:rPr lang="ru-RU" sz="1400" b="1" dirty="0" smtClean="0">
                <a:solidFill>
                  <a:schemeClr val="tx1"/>
                </a:solidFill>
              </a:rPr>
              <a:t>Наблюдение </a:t>
            </a:r>
            <a:r>
              <a:rPr lang="ru-RU" sz="1400" b="1" dirty="0">
                <a:solidFill>
                  <a:schemeClr val="tx1"/>
                </a:solidFill>
              </a:rPr>
              <a:t>за луком </a:t>
            </a:r>
            <a:r>
              <a:rPr lang="ru-RU" sz="1400" dirty="0" smtClean="0">
                <a:solidFill>
                  <a:schemeClr val="tx1"/>
                </a:solidFill>
              </a:rPr>
              <a:t>(окончание, подведение </a:t>
            </a:r>
            <a:r>
              <a:rPr lang="ru-RU" sz="1400" dirty="0">
                <a:solidFill>
                  <a:schemeClr val="tx1"/>
                </a:solidFill>
              </a:rPr>
              <a:t>итогов </a:t>
            </a:r>
            <a:r>
              <a:rPr lang="ru-RU" sz="1400" dirty="0" smtClean="0">
                <a:solidFill>
                  <a:schemeClr val="tx1"/>
                </a:solidFill>
              </a:rPr>
              <a:t>)</a:t>
            </a:r>
            <a:endParaRPr lang="ru-RU" sz="14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1400" dirty="0" smtClean="0">
                <a:solidFill>
                  <a:schemeClr val="tx1"/>
                </a:solidFill>
              </a:rPr>
              <a:t>Цель</a:t>
            </a:r>
            <a:r>
              <a:rPr lang="ru-RU" sz="1400" dirty="0">
                <a:solidFill>
                  <a:schemeClr val="tx1"/>
                </a:solidFill>
              </a:rPr>
              <a:t>. Обнаружить дальнейшие изменения в росте луковиц, разницу в состоянии зелени, </a:t>
            </a:r>
            <a:r>
              <a:rPr lang="ru-RU" sz="1400" dirty="0" err="1">
                <a:solidFill>
                  <a:schemeClr val="tx1"/>
                </a:solidFill>
              </a:rPr>
              <a:t>вызваную</a:t>
            </a:r>
            <a:r>
              <a:rPr lang="ru-RU" sz="1400" dirty="0">
                <a:solidFill>
                  <a:schemeClr val="tx1"/>
                </a:solidFill>
              </a:rPr>
              <a:t> неодинаковыми условиями. Обобщить результаты опытного проращивания лука: самая хорошая зелень у той луковицы, которая имеет все необходимые условия (воду, тепло, свет).</a:t>
            </a:r>
          </a:p>
          <a:p>
            <a:pPr marL="0" indent="0">
              <a:buNone/>
            </a:pPr>
            <a:endParaRPr lang="ru-RU" sz="14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1200" b="1" dirty="0">
                <a:solidFill>
                  <a:schemeClr val="tx1"/>
                </a:solidFill>
              </a:rPr>
              <a:t>Ц</a:t>
            </a:r>
            <a:r>
              <a:rPr lang="ru-RU" sz="1200" b="1" dirty="0" smtClean="0">
                <a:solidFill>
                  <a:schemeClr val="tx1"/>
                </a:solidFill>
              </a:rPr>
              <a:t>икла </a:t>
            </a:r>
            <a:r>
              <a:rPr lang="ru-RU" sz="1200" b="1" dirty="0">
                <a:solidFill>
                  <a:schemeClr val="tx1"/>
                </a:solidFill>
              </a:rPr>
              <a:t>наблюдения 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b="1" dirty="0">
                <a:solidFill>
                  <a:schemeClr val="tx1"/>
                </a:solidFill>
              </a:rPr>
              <a:t>за ветками </a:t>
            </a:r>
            <a:r>
              <a:rPr lang="ru-RU" sz="1200" dirty="0"/>
              <a:t>с </a:t>
            </a:r>
            <a:r>
              <a:rPr lang="ru-RU" sz="1200" dirty="0">
                <a:solidFill>
                  <a:schemeClr val="tx1"/>
                </a:solidFill>
              </a:rPr>
              <a:t>сирени или яблони, </a:t>
            </a:r>
            <a:r>
              <a:rPr lang="ru-RU" sz="1200" dirty="0" smtClean="0">
                <a:solidFill>
                  <a:schemeClr val="tx1"/>
                </a:solidFill>
              </a:rPr>
              <a:t>черемухи ( </a:t>
            </a:r>
            <a:r>
              <a:rPr lang="ru-RU" sz="1200" dirty="0">
                <a:solidFill>
                  <a:schemeClr val="tx1"/>
                </a:solidFill>
              </a:rPr>
              <a:t>в вазе с зарисовкой в дневнике наблюдений).</a:t>
            </a:r>
          </a:p>
          <a:p>
            <a:pPr marL="0" indent="0"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1 неделя</a:t>
            </a:r>
            <a:r>
              <a:rPr lang="ru-RU" sz="1200" dirty="0" smtClean="0"/>
              <a:t> </a:t>
            </a:r>
            <a:r>
              <a:rPr lang="ru-RU" sz="1200" dirty="0" smtClean="0">
                <a:solidFill>
                  <a:schemeClr val="tx1"/>
                </a:solidFill>
              </a:rPr>
              <a:t>Показать </a:t>
            </a:r>
            <a:r>
              <a:rPr lang="ru-RU" sz="1200" dirty="0">
                <a:solidFill>
                  <a:schemeClr val="tx1"/>
                </a:solidFill>
              </a:rPr>
              <a:t>детям, что для срезанных веток создаются благоприятные условия (теплое помещение, теплая вода). Свет на первых порах не нужен. Эти условия должны повлиять на состояние веток. Зарисовать 2—3 ветки в вазе, точно передавая особенности их строения.</a:t>
            </a:r>
          </a:p>
          <a:p>
            <a:pPr marL="0" indent="0"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2 неделя </a:t>
            </a:r>
            <a:r>
              <a:rPr lang="ru-RU" sz="1200" b="1" dirty="0" err="1" smtClean="0">
                <a:solidFill>
                  <a:schemeClr val="tx1"/>
                </a:solidFill>
              </a:rPr>
              <a:t>набл.за</a:t>
            </a:r>
            <a:r>
              <a:rPr lang="ru-RU" sz="1200" b="1" dirty="0" smtClean="0">
                <a:solidFill>
                  <a:schemeClr val="tx1"/>
                </a:solidFill>
              </a:rPr>
              <a:t> ветками </a:t>
            </a:r>
            <a:r>
              <a:rPr lang="ru-RU" sz="1200" dirty="0" smtClean="0">
                <a:solidFill>
                  <a:schemeClr val="tx1"/>
                </a:solidFill>
              </a:rPr>
              <a:t>Цель</a:t>
            </a:r>
            <a:r>
              <a:rPr lang="ru-RU" sz="1200" dirty="0">
                <a:solidFill>
                  <a:schemeClr val="tx1"/>
                </a:solidFill>
              </a:rPr>
              <a:t>. Обнаружить изменения в состоянии веток – набухшие почки; уточнить условия жизни веток, поставить их на свет, добавить питательные вещества. Зарисовать ветки.</a:t>
            </a:r>
          </a:p>
          <a:p>
            <a:pPr marL="0" indent="0">
              <a:buNone/>
            </a:pPr>
            <a:r>
              <a:rPr lang="ru-RU" sz="1200" b="1" dirty="0">
                <a:solidFill>
                  <a:schemeClr val="tx1"/>
                </a:solidFill>
              </a:rPr>
              <a:t>3 неделя </a:t>
            </a:r>
            <a:r>
              <a:rPr lang="ru-RU" sz="1200" b="1" dirty="0" smtClean="0">
                <a:solidFill>
                  <a:schemeClr val="tx1"/>
                </a:solidFill>
              </a:rPr>
              <a:t>набл. за ветками </a:t>
            </a:r>
            <a:r>
              <a:rPr lang="ru-RU" sz="1200" dirty="0" smtClean="0">
                <a:solidFill>
                  <a:schemeClr val="tx1"/>
                </a:solidFill>
              </a:rPr>
              <a:t>Цель</a:t>
            </a:r>
            <a:r>
              <a:rPr lang="ru-RU" sz="1200" dirty="0">
                <a:solidFill>
                  <a:schemeClr val="tx1"/>
                </a:solidFill>
              </a:rPr>
              <a:t>. Отметить изменения в состоянии веток (раскрывающиеся почки цветов, листьев), улучшить условия, добавив подслащенной </a:t>
            </a:r>
            <a:r>
              <a:rPr lang="ru-RU" sz="1200" dirty="0" smtClean="0">
                <a:solidFill>
                  <a:schemeClr val="tx1"/>
                </a:solidFill>
              </a:rPr>
              <a:t>воды</a:t>
            </a:r>
          </a:p>
          <a:p>
            <a:pPr marL="0" indent="0"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На 3 неделе  </a:t>
            </a:r>
            <a:r>
              <a:rPr lang="ru-RU" sz="1200" b="1" dirty="0" smtClean="0">
                <a:solidFill>
                  <a:schemeClr val="tx1"/>
                </a:solidFill>
                <a:sym typeface="Wingdings" panose="05000000000000000000" pitchFamily="2" charset="2"/>
              </a:rPr>
              <a:t>работа </a:t>
            </a:r>
            <a:r>
              <a:rPr lang="ru-RU" sz="1200" b="1" dirty="0">
                <a:solidFill>
                  <a:schemeClr val="tx1"/>
                </a:solidFill>
                <a:sym typeface="Wingdings" panose="05000000000000000000" pitchFamily="2" charset="2"/>
              </a:rPr>
              <a:t>с календарем наблюдений за погодой</a:t>
            </a:r>
            <a:r>
              <a:rPr lang="ru-RU" sz="1200" dirty="0">
                <a:solidFill>
                  <a:schemeClr val="tx1"/>
                </a:solidFill>
                <a:sym typeface="Wingdings" panose="05000000000000000000" pitchFamily="2" charset="2"/>
              </a:rPr>
              <a:t>.</a:t>
            </a:r>
            <a:r>
              <a:rPr lang="ru-RU" sz="1200" dirty="0"/>
              <a:t> </a:t>
            </a:r>
            <a:r>
              <a:rPr lang="ru-RU" sz="1200" dirty="0">
                <a:solidFill>
                  <a:schemeClr val="tx1"/>
                </a:solidFill>
              </a:rPr>
              <a:t>Продолжается наблюдение за водой и ее превращениями, как растут сосульки? Откуда берется капель и как она звенит? Откуда берутся ручьи и как они журчат?</a:t>
            </a:r>
            <a:r>
              <a:rPr lang="ru-RU" sz="1500" dirty="0">
                <a:solidFill>
                  <a:schemeClr val="tx1"/>
                </a:solidFill>
              </a:rPr>
              <a:t>     </a:t>
            </a:r>
          </a:p>
          <a:p>
            <a:pPr marL="0" indent="0">
              <a:buNone/>
            </a:pPr>
            <a:endParaRPr lang="ru-RU" sz="1200" dirty="0">
              <a:solidFill>
                <a:schemeClr val="tx1"/>
              </a:solidFill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ru-RU" sz="12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4 </a:t>
            </a:r>
            <a:r>
              <a:rPr lang="ru-RU" sz="1200" b="1" dirty="0">
                <a:solidFill>
                  <a:schemeClr val="tx1"/>
                </a:solidFill>
              </a:rPr>
              <a:t>неделя </a:t>
            </a:r>
            <a:r>
              <a:rPr lang="ru-RU" sz="1200" b="1" dirty="0" smtClean="0">
                <a:solidFill>
                  <a:schemeClr val="tx1"/>
                </a:solidFill>
              </a:rPr>
              <a:t>набл. за </a:t>
            </a:r>
            <a:r>
              <a:rPr lang="ru-RU" sz="1200" b="1" dirty="0" err="1" smtClean="0">
                <a:solidFill>
                  <a:schemeClr val="tx1"/>
                </a:solidFill>
              </a:rPr>
              <a:t>ветками.</a:t>
            </a:r>
            <a:r>
              <a:rPr lang="ru-RU" sz="1200" dirty="0" err="1" smtClean="0">
                <a:solidFill>
                  <a:schemeClr val="tx1"/>
                </a:solidFill>
              </a:rPr>
              <a:t>Цель</a:t>
            </a:r>
            <a:r>
              <a:rPr lang="ru-RU" sz="1200" dirty="0">
                <a:solidFill>
                  <a:schemeClr val="tx1"/>
                </a:solidFill>
              </a:rPr>
              <a:t>. Обнаружить изменения в состоянии веток, появление цветов, листьев, корешков. Долить воду с питательными веществами. </a:t>
            </a:r>
            <a:r>
              <a:rPr lang="ru-RU" sz="1200" dirty="0" smtClean="0">
                <a:solidFill>
                  <a:schemeClr val="tx1"/>
                </a:solidFill>
              </a:rPr>
              <a:t>Зарисовать </a:t>
            </a:r>
            <a:r>
              <a:rPr lang="ru-RU" sz="1200" dirty="0">
                <a:solidFill>
                  <a:schemeClr val="tx1"/>
                </a:solidFill>
              </a:rPr>
              <a:t>ветки на странице </a:t>
            </a:r>
            <a:r>
              <a:rPr lang="ru-RU" sz="1200" dirty="0" smtClean="0">
                <a:solidFill>
                  <a:schemeClr val="tx1"/>
                </a:solidFill>
              </a:rPr>
              <a:t>календаря.</a:t>
            </a:r>
            <a:r>
              <a:rPr lang="ru-RU" sz="1200" dirty="0">
                <a:solidFill>
                  <a:schemeClr val="tx1"/>
                </a:solidFill>
              </a:rPr>
              <a:t> Сравнить страницы календаря и обсудить: </a:t>
            </a:r>
          </a:p>
          <a:p>
            <a:pPr marL="0" indent="0">
              <a:buFont typeface="Symbol" pitchFamily="18" charset="2"/>
              <a:buNone/>
            </a:pPr>
            <a:endParaRPr lang="ru-RU" sz="1200" dirty="0"/>
          </a:p>
          <a:p>
            <a:pPr marL="0" indent="0">
              <a:buNone/>
            </a:pPr>
            <a:endParaRPr lang="ru-RU" sz="2000" dirty="0">
              <a:solidFill>
                <a:schemeClr val="tx1"/>
              </a:solidFill>
              <a:sym typeface="Wingdings" panose="05000000000000000000" pitchFamily="2" charset="2"/>
            </a:endParaRPr>
          </a:p>
          <a:p>
            <a:endParaRPr lang="ru-RU" sz="2000" dirty="0">
              <a:solidFill>
                <a:srgbClr val="FF0000"/>
              </a:solidFill>
            </a:endParaRPr>
          </a:p>
          <a:p>
            <a:endParaRPr lang="ru-RU" sz="2000" dirty="0">
              <a:solidFill>
                <a:srgbClr val="FF0000"/>
              </a:solidFill>
            </a:endParaRPr>
          </a:p>
          <a:p>
            <a:endParaRPr lang="ru-RU" sz="2000" b="1" dirty="0">
              <a:solidFill>
                <a:schemeClr val="tx1"/>
              </a:solidFill>
              <a:sym typeface="Wingdings" panose="05000000000000000000" pitchFamily="2" charset="2"/>
            </a:endParaRPr>
          </a:p>
          <a:p>
            <a:endParaRPr lang="ru-RU" sz="2000" dirty="0">
              <a:solidFill>
                <a:schemeClr val="tx1"/>
              </a:solidFill>
            </a:endParaRPr>
          </a:p>
          <a:p>
            <a:endParaRPr lang="ru-RU" sz="21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026" name="Picture 2" descr="C:\Users\Nataly\Pictures\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589240"/>
            <a:ext cx="1514624" cy="932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Nataly\Pictures\Фото017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624512"/>
            <a:ext cx="852315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Прямая со стрелкой 4"/>
          <p:cNvCxnSpPr/>
          <p:nvPr/>
        </p:nvCxnSpPr>
        <p:spPr>
          <a:xfrm>
            <a:off x="2195736" y="2556555"/>
            <a:ext cx="36004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7225" y="260648"/>
            <a:ext cx="1712208" cy="868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08181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35436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</a:rPr>
              <a:t>апрель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692696"/>
            <a:ext cx="8784976" cy="5760640"/>
          </a:xfrm>
        </p:spPr>
        <p:txBody>
          <a:bodyPr>
            <a:normAutofit fontScale="70000" lnSpcReduction="20000"/>
          </a:bodyPr>
          <a:lstStyle/>
          <a:p>
            <a:endParaRPr lang="ru-RU" sz="1400" dirty="0"/>
          </a:p>
          <a:p>
            <a:pPr marL="0" indent="0">
              <a:buFont typeface="Symbol" pitchFamily="18" charset="2"/>
              <a:buNone/>
            </a:pPr>
            <a:r>
              <a:rPr lang="ru-RU" sz="1200" b="1" dirty="0">
                <a:solidFill>
                  <a:schemeClr val="tx1"/>
                </a:solidFill>
              </a:rPr>
              <a:t> </a:t>
            </a:r>
            <a:r>
              <a:rPr lang="ru-RU" sz="1500" b="1" dirty="0">
                <a:solidFill>
                  <a:schemeClr val="tx1"/>
                </a:solidFill>
              </a:rPr>
              <a:t>1 неделя : Весенний уход за комнатными растениями</a:t>
            </a:r>
          </a:p>
          <a:p>
            <a:pPr marL="0" indent="0">
              <a:buFont typeface="Symbol" pitchFamily="18" charset="2"/>
              <a:buNone/>
            </a:pPr>
            <a:r>
              <a:rPr lang="ru-RU" sz="1500" dirty="0">
                <a:solidFill>
                  <a:schemeClr val="tx1"/>
                </a:solidFill>
              </a:rPr>
              <a:t>В этом месяце  проводится посадка, пересадка и размножением растений. воспитатель проводит с детьми посадку любого комнатного растения. (Это может быть заранее проращенный черенок с корнями или растение, требующее пересадки.) Воспитатель показывает, как надо осторожно и правильно сажать черенки молодых растений, как бережно с ними обращаться. Педагог может поручить каждой паре детей посадить одно растение, если они готовы действовать осторожно</a:t>
            </a:r>
            <a:r>
              <a:rPr lang="ru-RU" sz="1500" dirty="0" smtClean="0">
                <a:solidFill>
                  <a:schemeClr val="tx1"/>
                </a:solidFill>
              </a:rPr>
              <a:t>.</a:t>
            </a:r>
          </a:p>
          <a:p>
            <a:pPr marL="0" indent="0">
              <a:buFont typeface="Symbol" pitchFamily="18" charset="2"/>
              <a:buNone/>
            </a:pPr>
            <a:endParaRPr lang="ru-RU" sz="1500" dirty="0"/>
          </a:p>
          <a:p>
            <a:pPr marL="0" indent="0">
              <a:buFont typeface="Symbol" pitchFamily="18" charset="2"/>
              <a:buNone/>
            </a:pPr>
            <a:endParaRPr lang="ru-RU" sz="1500" dirty="0" smtClean="0"/>
          </a:p>
          <a:p>
            <a:pPr marL="0" indent="0">
              <a:buFont typeface="Symbol" pitchFamily="18" charset="2"/>
              <a:buNone/>
            </a:pPr>
            <a:endParaRPr lang="ru-RU" sz="1500" dirty="0"/>
          </a:p>
          <a:p>
            <a:pPr marL="0" indent="0">
              <a:buFont typeface="Symbol" pitchFamily="18" charset="2"/>
              <a:buNone/>
            </a:pPr>
            <a:endParaRPr lang="ru-RU" sz="1500" dirty="0"/>
          </a:p>
          <a:p>
            <a:pPr marL="0" indent="0">
              <a:buFont typeface="Symbol" pitchFamily="18" charset="2"/>
              <a:buNone/>
            </a:pPr>
            <a:endParaRPr lang="ru-RU" sz="1500" b="1" dirty="0"/>
          </a:p>
          <a:p>
            <a:pPr marL="0" indent="0">
              <a:buNone/>
            </a:pPr>
            <a:endParaRPr lang="ru-RU" sz="1200" dirty="0">
              <a:solidFill>
                <a:schemeClr val="accent5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    </a:t>
            </a:r>
          </a:p>
          <a:p>
            <a:pPr marL="0" indent="0">
              <a:buNone/>
            </a:pPr>
            <a:r>
              <a:rPr lang="ru-RU" sz="1500" b="1" dirty="0" smtClean="0">
                <a:solidFill>
                  <a:schemeClr val="tx1"/>
                </a:solidFill>
              </a:rPr>
              <a:t>2 </a:t>
            </a:r>
            <a:r>
              <a:rPr lang="ru-RU" sz="1500" b="1" dirty="0">
                <a:solidFill>
                  <a:schemeClr val="tx1"/>
                </a:solidFill>
              </a:rPr>
              <a:t>неделя апреля  </a:t>
            </a:r>
          </a:p>
          <a:p>
            <a:r>
              <a:rPr lang="ru-RU" sz="1500" dirty="0">
                <a:solidFill>
                  <a:schemeClr val="tx1"/>
                </a:solidFill>
              </a:rPr>
              <a:t>Наблюдение </a:t>
            </a:r>
            <a:r>
              <a:rPr lang="ru-RU" sz="1500" dirty="0" smtClean="0">
                <a:solidFill>
                  <a:schemeClr val="tx1"/>
                </a:solidFill>
              </a:rPr>
              <a:t>  </a:t>
            </a:r>
            <a:r>
              <a:rPr lang="ru-RU" sz="1500" dirty="0">
                <a:solidFill>
                  <a:schemeClr val="tx1"/>
                </a:solidFill>
              </a:rPr>
              <a:t>на участке за первоцветом « Мать и мачеха» </a:t>
            </a:r>
          </a:p>
          <a:p>
            <a:r>
              <a:rPr lang="ru-RU" sz="1500" dirty="0">
                <a:solidFill>
                  <a:schemeClr val="tx1"/>
                </a:solidFill>
              </a:rPr>
              <a:t>Цель. Найти на участке детского сада места, где появился первоцвет мать-и-мачеха. Определить, что это солнечные – более сухие и теплые – места на газонах.</a:t>
            </a:r>
          </a:p>
          <a:p>
            <a:endParaRPr lang="ru-RU" sz="15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sz="1500" dirty="0" smtClean="0">
                <a:solidFill>
                  <a:schemeClr val="tx1"/>
                </a:solidFill>
              </a:rPr>
              <a:t> </a:t>
            </a:r>
            <a:r>
              <a:rPr lang="ru-RU" sz="1500" b="1" dirty="0" smtClean="0">
                <a:solidFill>
                  <a:schemeClr val="tx1"/>
                </a:solidFill>
              </a:rPr>
              <a:t>2-3 неделя  апреля </a:t>
            </a:r>
          </a:p>
          <a:p>
            <a:pPr marL="0" indent="0">
              <a:buNone/>
            </a:pPr>
            <a:r>
              <a:rPr lang="ru-RU" sz="1500" b="1" dirty="0" smtClean="0">
                <a:solidFill>
                  <a:schemeClr val="tx1"/>
                </a:solidFill>
              </a:rPr>
              <a:t>Наблюдение №2 за первым насекомым </a:t>
            </a:r>
            <a:r>
              <a:rPr lang="ru-RU" sz="1600" dirty="0" smtClean="0"/>
              <a:t>«</a:t>
            </a:r>
            <a:r>
              <a:rPr lang="ru-RU" sz="1600" dirty="0">
                <a:solidFill>
                  <a:schemeClr val="tx1"/>
                </a:solidFill>
              </a:rPr>
              <a:t>Какая божья коровка и где ее можно найти?»</a:t>
            </a:r>
          </a:p>
          <a:p>
            <a:pPr marL="0" indent="0">
              <a:buNone/>
            </a:pPr>
            <a:r>
              <a:rPr lang="ru-RU" sz="1600" dirty="0">
                <a:solidFill>
                  <a:schemeClr val="tx1"/>
                </a:solidFill>
              </a:rPr>
              <a:t>В апреле на солнечных местах (на ветках кустарников, на заборе, стене дома, пнях и т. д.) можно увидеть маленького жучка – божью коровку. У нее круглая выпуклая спинка яркой окраски (красная, оранжевая, желтая) с черными или белыми точками – ее легко заметить. Жучок греется на солнечных местах после зимней спячки.</a:t>
            </a:r>
          </a:p>
          <a:p>
            <a:pPr marL="0" indent="0">
              <a:buNone/>
            </a:pPr>
            <a:r>
              <a:rPr lang="ru-RU" sz="1600" b="1" dirty="0">
                <a:solidFill>
                  <a:schemeClr val="tx1"/>
                </a:solidFill>
              </a:rPr>
              <a:t>Наблюдение 2. «Как ползает и летает жучок?»</a:t>
            </a:r>
          </a:p>
          <a:p>
            <a:pPr marL="0" indent="0">
              <a:buNone/>
            </a:pPr>
            <a:r>
              <a:rPr lang="ru-RU" sz="1600" dirty="0">
                <a:solidFill>
                  <a:schemeClr val="tx1"/>
                </a:solidFill>
              </a:rPr>
              <a:t>Цель. У божьей коровки шесть лапок, два мягких прозрачных крылышка и два твердых надкрылья. При помощи лапок она быстро бегает по листьям, коре, камням, руке. Крылья позволяют ей летать. Когда она готовится взлететь, то раскрывает надкрылья, приподнимает их, выпускает прозрачные крылышки и летит.</a:t>
            </a:r>
          </a:p>
          <a:p>
            <a:pPr marL="0" indent="0">
              <a:buNone/>
            </a:pPr>
            <a:r>
              <a:rPr lang="ru-RU" sz="1600" b="1" dirty="0">
                <a:solidFill>
                  <a:schemeClr val="tx1"/>
                </a:solidFill>
              </a:rPr>
              <a:t>Наблюдение 3. «Что ест божья коровка?»</a:t>
            </a:r>
          </a:p>
          <a:p>
            <a:pPr marL="0" indent="0">
              <a:buNone/>
            </a:pPr>
            <a:r>
              <a:rPr lang="ru-RU" sz="1600" dirty="0">
                <a:solidFill>
                  <a:schemeClr val="tx1"/>
                </a:solidFill>
              </a:rPr>
              <a:t>Цель. Дать представление о том, что в разных местах жучок питается еще более мелкими, чем он сам, </a:t>
            </a:r>
          </a:p>
          <a:p>
            <a:pPr marL="0" indent="0">
              <a:buNone/>
            </a:pPr>
            <a:r>
              <a:rPr lang="ru-RU" sz="1600" b="1" dirty="0">
                <a:solidFill>
                  <a:schemeClr val="tx1"/>
                </a:solidFill>
              </a:rPr>
              <a:t>Наблюдение   на участке за первоцветом « Мать и мачеха» </a:t>
            </a:r>
          </a:p>
          <a:p>
            <a:pPr marL="0" indent="0">
              <a:buNone/>
            </a:pPr>
            <a:r>
              <a:rPr lang="ru-RU" sz="1600" dirty="0" smtClean="0">
                <a:solidFill>
                  <a:schemeClr val="tx1"/>
                </a:solidFill>
              </a:rPr>
              <a:t> </a:t>
            </a:r>
            <a:r>
              <a:rPr lang="ru-RU" sz="1600" dirty="0">
                <a:solidFill>
                  <a:schemeClr val="tx1"/>
                </a:solidFill>
              </a:rPr>
              <a:t>Цель. Отметить изменения в росте растения: цветов стало больше; оно выросло, стало выше. Мать-и-мачеха появилась на новых местах.</a:t>
            </a:r>
            <a:endParaRPr lang="ru-RU" sz="1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1500" b="1" dirty="0">
                <a:solidFill>
                  <a:schemeClr val="tx1"/>
                </a:solidFill>
              </a:rPr>
              <a:t>3 неделя  </a:t>
            </a:r>
            <a:r>
              <a:rPr lang="ru-RU" sz="1500" b="1" dirty="0">
                <a:solidFill>
                  <a:schemeClr val="tx1"/>
                </a:solidFill>
                <a:sym typeface="Wingdings" panose="05000000000000000000" pitchFamily="2" charset="2"/>
              </a:rPr>
              <a:t>Работа с календарем наблюдений</a:t>
            </a:r>
            <a:r>
              <a:rPr lang="ru-RU" sz="2000" b="1" dirty="0">
                <a:solidFill>
                  <a:schemeClr val="tx1"/>
                </a:solidFill>
                <a:sym typeface="Wingdings" panose="05000000000000000000" pitchFamily="2" charset="2"/>
              </a:rPr>
              <a:t>.</a:t>
            </a:r>
          </a:p>
          <a:p>
            <a:pPr marL="0" indent="0">
              <a:buNone/>
            </a:pPr>
            <a:endParaRPr lang="ru-RU" sz="1500" dirty="0">
              <a:solidFill>
                <a:schemeClr val="accent5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ru-RU" sz="15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</a:rPr>
              <a:t> </a:t>
            </a:r>
            <a:endParaRPr lang="ru-RU" sz="2000" dirty="0">
              <a:solidFill>
                <a:schemeClr val="tx1"/>
              </a:solidFill>
              <a:sym typeface="Wingdings" panose="05000000000000000000" pitchFamily="2" charset="2"/>
            </a:endParaRPr>
          </a:p>
          <a:p>
            <a:endParaRPr lang="ru-RU" sz="2000" dirty="0">
              <a:solidFill>
                <a:srgbClr val="FF0000"/>
              </a:solidFill>
            </a:endParaRPr>
          </a:p>
          <a:p>
            <a:endParaRPr lang="ru-RU" sz="2000" dirty="0">
              <a:solidFill>
                <a:srgbClr val="FF0000"/>
              </a:solidFill>
            </a:endParaRPr>
          </a:p>
          <a:p>
            <a:endParaRPr lang="ru-RU" sz="2000" b="1" dirty="0">
              <a:solidFill>
                <a:schemeClr val="tx1"/>
              </a:solidFill>
              <a:sym typeface="Wingdings" panose="05000000000000000000" pitchFamily="2" charset="2"/>
            </a:endParaRPr>
          </a:p>
          <a:p>
            <a:endParaRPr lang="ru-RU" sz="2000" dirty="0">
              <a:solidFill>
                <a:schemeClr val="tx1"/>
              </a:solidFill>
            </a:endParaRPr>
          </a:p>
          <a:p>
            <a:endParaRPr lang="ru-RU" sz="21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8124" y="5635215"/>
            <a:ext cx="936104" cy="107066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1700809"/>
            <a:ext cx="1123873" cy="8433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1105" y="1700808"/>
            <a:ext cx="1055303" cy="79189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1700809"/>
            <a:ext cx="1224136" cy="91858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9989" y="1700809"/>
            <a:ext cx="1124468" cy="84335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1515601"/>
            <a:ext cx="1732859" cy="12137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9525" y="5733256"/>
            <a:ext cx="1416911" cy="874589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4507" y="3212976"/>
            <a:ext cx="923349" cy="623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579513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49548" y="1196752"/>
            <a:ext cx="7812856" cy="4929411"/>
          </a:xfrm>
        </p:spPr>
        <p:txBody>
          <a:bodyPr>
            <a:normAutofit/>
          </a:bodyPr>
          <a:lstStyle/>
          <a:p>
            <a:r>
              <a:rPr lang="ru-RU" sz="1200" b="1" dirty="0" smtClean="0"/>
              <a:t>1-2-3  </a:t>
            </a:r>
            <a:r>
              <a:rPr lang="ru-RU" sz="1200" b="1" dirty="0" err="1" smtClean="0"/>
              <a:t>неделя</a:t>
            </a:r>
            <a:r>
              <a:rPr lang="ru-RU" sz="1200" dirty="0" err="1" smtClean="0"/>
              <a:t>:Наблюдение</a:t>
            </a:r>
            <a:r>
              <a:rPr lang="ru-RU" sz="1200" dirty="0" smtClean="0"/>
              <a:t> </a:t>
            </a:r>
            <a:r>
              <a:rPr lang="ru-RU" sz="1200" dirty="0"/>
              <a:t>за мать-и-мачехой и одуванчиком </a:t>
            </a:r>
          </a:p>
          <a:p>
            <a:r>
              <a:rPr lang="ru-RU" sz="1200" dirty="0"/>
              <a:t>Цель. Обнаружить изменения в состоянии мать-и-мачехи (появление пушков-семян, начало отрастания листьев), сравнить с появляющимися цветами одуванчика, выявить различия между растениями.</a:t>
            </a:r>
          </a:p>
          <a:p>
            <a:pPr marL="0" indent="0">
              <a:buNone/>
            </a:pPr>
            <a:r>
              <a:rPr lang="ru-RU" sz="1200" b="1" dirty="0"/>
              <a:t> </a:t>
            </a:r>
            <a:r>
              <a:rPr lang="ru-RU" sz="1200" b="1" dirty="0" smtClean="0"/>
              <a:t>        Наблюдение </a:t>
            </a:r>
            <a:r>
              <a:rPr lang="ru-RU" sz="1200" b="1" dirty="0"/>
              <a:t>за мать-и-мачехой и одуванчиком </a:t>
            </a:r>
            <a:r>
              <a:rPr lang="ru-RU" sz="1200" b="1" dirty="0" smtClean="0"/>
              <a:t>№2</a:t>
            </a:r>
            <a:endParaRPr lang="ru-RU" sz="1200" b="1" dirty="0"/>
          </a:p>
          <a:p>
            <a:r>
              <a:rPr lang="ru-RU" sz="1200" dirty="0">
                <a:solidFill>
                  <a:schemeClr val="tx1"/>
                </a:solidFill>
              </a:rPr>
              <a:t>Цель. Показать массовое цветение одуванчиков, красоту маленьких «солнышек» среди «моря» зеленой травы. Сравнить места цветения одуванчиков с куртинами мать-и-мачехи, установить разницу стадий в развитии растений. Рассмотреть пушистые семена мать-и-мачехи, наблюдать, как они летают от дуновения ветра.</a:t>
            </a:r>
          </a:p>
          <a:p>
            <a:pPr marL="0" indent="0">
              <a:buNone/>
            </a:pPr>
            <a:r>
              <a:rPr lang="ru-RU" sz="1200" dirty="0"/>
              <a:t> </a:t>
            </a:r>
            <a:r>
              <a:rPr lang="ru-RU" sz="1200" dirty="0" smtClean="0"/>
              <a:t>        </a:t>
            </a:r>
            <a:r>
              <a:rPr lang="ru-RU" sz="1200" b="1" dirty="0" smtClean="0"/>
              <a:t>Наблюдение </a:t>
            </a:r>
            <a:r>
              <a:rPr lang="ru-RU" sz="1200" b="1" dirty="0"/>
              <a:t>за мать-и-мачехой и одуванчиком </a:t>
            </a:r>
            <a:r>
              <a:rPr lang="ru-RU" sz="1200" b="1" dirty="0" smtClean="0"/>
              <a:t>№ 3</a:t>
            </a:r>
            <a:endParaRPr lang="ru-RU" sz="1200" b="1" dirty="0"/>
          </a:p>
          <a:p>
            <a:r>
              <a:rPr lang="ru-RU" sz="1200" dirty="0">
                <a:solidFill>
                  <a:schemeClr val="tx1"/>
                </a:solidFill>
              </a:rPr>
              <a:t>Цель. Сравнить листья растений по форме, окраске, характеру поверхности. Показать, что листья мать-и-мачехи продолжают расти и увеличиваться. Рассмотреть их нижнюю и верхнюю поверхности, выявить различия, предложить детям объяснить название растения (мать – теплая и мягкая сторона листа, мачеха – холодная и гладкая его сторона). </a:t>
            </a:r>
          </a:p>
          <a:p>
            <a:r>
              <a:rPr lang="ru-RU" sz="1200" b="1" dirty="0"/>
              <a:t>Наблюдение за мать-и-мачехой и </a:t>
            </a:r>
            <a:r>
              <a:rPr lang="ru-RU" sz="1200" b="1" dirty="0" smtClean="0"/>
              <a:t>одуванчиком № 4</a:t>
            </a:r>
            <a:endParaRPr lang="ru-RU" sz="1200" b="1" dirty="0"/>
          </a:p>
          <a:p>
            <a:r>
              <a:rPr lang="ru-RU" sz="1200" dirty="0">
                <a:solidFill>
                  <a:schemeClr val="tx1"/>
                </a:solidFill>
              </a:rPr>
              <a:t>Цель. Познакомить детей с тем, что оба растения – лекарственные, полезные травы. Крупные листья мать-и-мачехи собирают, сушат, затем заваривают, как чай, и пьют при кашле. У одуванчика в лечебных целях </a:t>
            </a:r>
            <a:r>
              <a:rPr lang="ru-RU" sz="1200" dirty="0" smtClean="0">
                <a:solidFill>
                  <a:schemeClr val="tx1"/>
                </a:solidFill>
              </a:rPr>
              <a:t>и</a:t>
            </a:r>
          </a:p>
          <a:p>
            <a:r>
              <a:rPr lang="ru-RU" sz="1200" dirty="0" smtClean="0">
                <a:solidFill>
                  <a:schemeClr val="tx1"/>
                </a:solidFill>
              </a:rPr>
              <a:t>используют корневища</a:t>
            </a:r>
            <a:r>
              <a:rPr lang="ru-RU" sz="1200" dirty="0">
                <a:solidFill>
                  <a:schemeClr val="tx1"/>
                </a:solidFill>
              </a:rPr>
              <a:t>, молодые листья иногда употребляют в </a:t>
            </a:r>
            <a:r>
              <a:rPr lang="ru-RU" sz="1200" dirty="0" smtClean="0">
                <a:solidFill>
                  <a:schemeClr val="tx1"/>
                </a:solidFill>
              </a:rPr>
              <a:t>салат.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498384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chemeClr val="tx1"/>
                </a:solidFill>
              </a:rPr>
              <a:t>май</a:t>
            </a:r>
            <a:endParaRPr lang="ru-RU" sz="3600" b="1" dirty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248944"/>
            <a:ext cx="1728192" cy="126191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5307691"/>
            <a:ext cx="1665536" cy="124754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272254"/>
            <a:ext cx="1944216" cy="1215298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248944"/>
            <a:ext cx="1963855" cy="1302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121157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2004</TotalTime>
  <Words>1739</Words>
  <Application>Microsoft Office PowerPoint</Application>
  <PresentationFormat>Экран (4:3)</PresentationFormat>
  <Paragraphs>302</Paragraphs>
  <Slides>41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2" baseType="lpstr">
      <vt:lpstr>Волна</vt:lpstr>
      <vt:lpstr>   Система работы с календарями наблюдений в младших группах </vt:lpstr>
      <vt:lpstr> Календарь природы  в младших группах, это набор цветных карточек с изображением явлений не живой природы + плоскостная кукла (или просто кукла с набором одежды) </vt:lpstr>
      <vt:lpstr> 3 неделя октября, ноября Добавляется наблюдение за ветром, осадки. </vt:lpstr>
      <vt:lpstr>  3 неделя декабря Добавляем картинку ветер(в виде двух деревьев) Организуется участие в подкормке птиц. </vt:lpstr>
      <vt:lpstr> Январь 1 неделя. Организуется цикл наблюдений за  птицами у кормушки Участие в подкормке птиц. 3 неделя. Наблюдение за погодой . 4 неделя. Вводится календарь наблюдений за птицами.  (длительность 2 недели)  </vt:lpstr>
      <vt:lpstr>                                                   февраль 1 неделя. календарь наблюдений за птицами у кормушки . 2 неделя. Посадка лука в землю. В банку с водой(зарисовка воспитателем). 3 неделя. Наблюдение за погодой .  </vt:lpstr>
      <vt:lpstr>                                                   март 1 неделя.  Наблюдение за ростом луковицы . 3 неделя. Наблюдение за погодой . 4 неделя.  Знакомство с новым деревом- тополь. Срезают ветки ставят в воду.(наблюдают )  </vt:lpstr>
      <vt:lpstr>                                                   Апрель 1 неделя. Наблюдение за срезанными ветками.(набухли почки) 3 неделя. Наблюдение за погодой . 4 неделя. Наблюдение за появляющейся травкой и растением  Мать и мачеха.  </vt:lpstr>
      <vt:lpstr>                                                   май 1 неделя. Наблюдение за срезанными ветками.(набухли почки) 3 неделя. Наблюдение за погодой . 4 неделя. Наблюдение за появляющейся травкой и растением  Мать и мачеха.  </vt:lpstr>
      <vt:lpstr>Система работы с календарями наблюдений в  средних группах Календарь природы  в  средних группах, это набор цветных карточек-картинок. </vt:lpstr>
      <vt:lpstr> </vt:lpstr>
      <vt:lpstr>   ноябрь  1 неделя. Организуется  подкормка  птиц  (развесить   кормушки!). 3 неделя . Наблюдение за погодой .       </vt:lpstr>
      <vt:lpstr>   декабрь 1 -4 неделю . Организуется  подкормка  птиц в кормушках. 3 неделя . Наблюдение за погодой .       </vt:lpstr>
      <vt:lpstr> Январь 2 неделя. Вводится календарь наблюдений за птицами у кормушки  (3 недели). Участие в подкормке птиц. 3 неделя. Наблюдение за погодой . 4 неделя. Наблюдение за глубиной снега   </vt:lpstr>
      <vt:lpstr> февраль 1 неделя. Заполняется  календарь наблюдений за птицами у кормушки  . Участие в подкормке птиц. 2 неделя. Посадка лука в ящики с землей , в банку с водой и без воды. (Ведение календаря наблюдения за ростом и развития лука) 3 неделя. Наблюдение за погодой + лук 4 неделя. Наблюдение за глубиной снега  снегомером + лук   </vt:lpstr>
      <vt:lpstr> март 1 неделя.   Подкормка птиц. 2 неделя. Осмотр  лука в ящики с землей , в банке с водой и без воды. (Ведение календаря наблюдения за ростом и развития лука) 3 неделя. Наблюдение за погодой + лук 4 неделя. Срезают ветки ставят в воду.(наблюдают,зарисовывают )   </vt:lpstr>
      <vt:lpstr>                                                                                                        апрель 1 неделя. Наблюдение за срезанными ветками.(набухли почки)                    Посадка  семян в землю,  в блюдце с водой и без воды. 3 неделя. Наблюдение за погодой . 4 неделя. Наблюдение за появляющейся травкой и растением  Мать и мачеха. (птиц не подкармливаем)     </vt:lpstr>
      <vt:lpstr>                                                                                                          май 1 неделя. Наблюдение за срезанными ветками.(набухли почки)  Наблюдение  за ростом  семян в ящике с землей ,  в блюдце с водой и без воды. 3 неделя. Наблюдение за погодой . 4 неделя. Наблюдение за появляющейся травкой и растением  Мать и мачеха.  </vt:lpstr>
      <vt:lpstr> Система работы с календарями наблюдений в  старших  группах.   Календарь наблюдений (дневник наблюдений) дети заполняют    условными обозначениями под руководством воспитателя. </vt:lpstr>
      <vt:lpstr> </vt:lpstr>
      <vt:lpstr>                                                                                                                                                               3-я  неделя сентября ,октября и ноября                             Заполнением календаря(дневника) наблюдений за погодой  1.Уточнять последовательность дней недели, закрашивать цвет каждого дня. В раздел «живая природа» помещают рисунки детей в которых отражены  деревья , кусты, покров на земле.  2. Отмечаем погоду 1) по состоянию неба: пасмурная ,солнечная, дождливая. 2) в соответствии с одеждой: теплая, прохладная ,холодная ,морозная. 3)  есть ли ветер (ветреная ,тихая),                        : добавляем при необходимости  дополнительные увиденные  явления :туман ,иней;   2. Отмечаем каких птиц или насекомых   видели на участке.   </vt:lpstr>
      <vt:lpstr>                                                                                                                                                               3-я  неделя сентября ,октября и ноября                             Заполнением календаря(дневника) наблюдений за погодой  1.Уточнять последовательность дней недели, закрашивать цвет каждого дня. В раздел «живая природа» помещают рисунки детей в которых отражены  деревья , кусты, покров на земле.  2. Отмечаем погоду 1) по состоянию неба: пасмурная ,солнечная, дождливая. 2) в соответствии с одеждой: теплая, прохладная ,холодная ,морозная. 3)  есть ли ветер (ветреная ,тихая),                        : добавляем при необходимости  дополнительные увиденные  явления :туман ,иней;   2. Отмечаем каких птиц или насекомых   видели на участке.   </vt:lpstr>
      <vt:lpstr> </vt:lpstr>
      <vt:lpstr>   Ноябрь  с 1  недели  изготовление и установка кормушек. Организации ежедневной подкормки зимующих  птиц с детьми. Во время прогулки воспитатель показывает ,как выкладывать подкормку на кормушку ,в дальнейшем привлекая к этому детей. (Учим детей собирать крошки хлеба и  смешиваем их с зерном. Храним в специально отведенной  для этого закрывающуюся  баночку с изображением птицы. (весь ноябрь и декабрь дети кормят птиц) </vt:lpstr>
      <vt:lpstr>                                                                                                                        Декабрь  Ежедневная подкормка  птиц на участке продолжается . 1 -2неделя.  Цикл наблюдений за елью. Наблюдение №1. «Как узнать ель» Наблюдение №2. «Какие у ели иголки?» Наблюдение №3. «Сравниваем ель с игрушечной елкой» Наблюдение №4.»Сколько лет ели?» Наблюдение №5.» Кто может обидеть ель и как мы можем ей помочь?»  3 неделя наблюдение за погодой  с занесение в календарь наблюдений. Измерение глубины снега «Снегомером». 4 неделя. Во время прогулок начинается цикл  наблюдений  за свойствами снега, льда, воды.   Наблюдение №1. «Какой снег?» наблюдение №2   «Снежинки»      </vt:lpstr>
      <vt:lpstr>                                                                  январь  1 -2 -4  недели января. Продолжение цикла наблюдений за свойствами снега, льда, воды. Наблюдение №3. «Как получаем талую воду» Наблюдение №4. «Замораживаем воду» Наблюдение №5. «Когда бывает пар» Наблюдение №6. « Пар-это вода» 2.Неделя января .Цикла наблюдения за птицами у кормушки. Знакомство с ведением календаря наблюдений за   птицами ( Отмечаем 2 недели). Наблюдение №1. «Какие птицы прилетают на кормушку?» Наблюдение №2. «Ищем птичьи следы?» Наблюдение №3. «Как птицы передвигаются по земле?»</vt:lpstr>
      <vt:lpstr>      февраль  1 неделя .Посадка огорода на окне в ящички с землей:  лук, корнеплоды (на выбор ) посадка для проведения опыта :выращивание лука в разных условия. (1.тепло вода, свет. 2 нет света ,есть вода и тепло .3 нет тепла ,есть вода и свет.) 3 неделя. Осуществление наблюдения  за погодой, с занесение в календарь наблюдений. Измерение глубины снега. 4 неделя. Подкормка птиц. Выращивание огородных культур. ,   </vt:lpstr>
      <vt:lpstr>    март   1 -2 неделя .Наблюдение за луком .(с зарисовкой ) 3 неделя. Осуществление наблюдения  за погодой, с занесение в календарь наблюдений. Добавляем птиц в общий календарь. 4 неделя Наблюдение за первыми появляющимися  цветами «Мать –и- мачеха» Наблюдение №1. «Где можно найти Мать –и- мачеху?» Наблюдение №2. «Сколько цветов мать - и –мачехи на участке ?»     </vt:lpstr>
      <vt:lpstr>     Апрель.              1 -2 неделя. Продолжение наблюдения  за ростом и развитием цветов мать-и-мачехи  Наблюдение №3. «Какие листья у мать-и-мачехи?»                              Наблюдение №2. «Как растут листья и как появляются семена ?» 2-3 неделя. наблюдение за первыми насекомыми и жучками      Наблюдение №1. «Где можно найти божью коровку ?»    Наблюдение №2. «Рассматриваем  божью коровку ?»         Наблюдение №3. «Как  божья коровка передвигается ?» Наблюдение №4. «Чем питается   божья коровка ?»                    3 неделя. Осуществление наблюдения  за погодой, с занесение в календарь наблюдений.            4 неделя. Наблюдение за весенним поведением птиц,  где и как строят гнезда     </vt:lpstr>
      <vt:lpstr>        Май              1 -2 неделя.  Наблюдения  за ростом и развитием цветов одуванчик сравнение с цветком мать-и-мачеха  Наблюдение №1. «Где растут одуванчики?»                                             Наблюдение №2. «Чем одуванчик отличается от мать-и-мачехи ?»                Наблюдение №3. «Как одуванчики ложатся спать ?»                                                                                     Наблюдение №4. « Как выглядят одуванчики во время дождя и во влажную погоду ?» 2 неделя. Наблюдение за весенним поведением птиц(без записей)                    3 неделя. Осуществление наблюдения  за погодой, с занесение в календарь наблюдений.  4 неделя. Подведение итогов       </vt:lpstr>
      <vt:lpstr>Презентация PowerPoint</vt:lpstr>
      <vt:lpstr> </vt:lpstr>
      <vt:lpstr>                  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3-я  неделя октября                             Заполнением календаря(дневника) наблюдений за погодой                                              Закрепление условных обозначений и заполнение календаря природы: какое небо? Какая погода? Есть ли ветер ?Во что одеты дети?  Наблюдение за сезонными изменениями: -растительность участка, покров земли (какие растения цветут, как выглядит трава) -осмотр дерева и куста для зарисовки в календаре «Живая природа» -животный мир(птицы, насекомые, места зимовки) – уменьшение светового дня. .   </vt:lpstr>
      <vt:lpstr>  </vt:lpstr>
      <vt:lpstr>Декабрь </vt:lpstr>
      <vt:lpstr>январь </vt:lpstr>
      <vt:lpstr>февраль</vt:lpstr>
      <vt:lpstr>март</vt:lpstr>
      <vt:lpstr>апрель</vt:lpstr>
      <vt:lpstr>май</vt:lpstr>
    </vt:vector>
  </TitlesOfParts>
  <Company>KrotySOFT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Система работы с календарями наблюдений в младших группах 2-4 года</dc:title>
  <dc:creator>Nataly</dc:creator>
  <cp:lastModifiedBy>Nataly</cp:lastModifiedBy>
  <cp:revision>130</cp:revision>
  <cp:lastPrinted>2016-09-28T04:09:10Z</cp:lastPrinted>
  <dcterms:created xsi:type="dcterms:W3CDTF">2015-10-12T03:50:23Z</dcterms:created>
  <dcterms:modified xsi:type="dcterms:W3CDTF">2018-02-19T09:36:15Z</dcterms:modified>
</cp:coreProperties>
</file>