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7" r:id="rId3"/>
    <p:sldId id="258" r:id="rId4"/>
    <p:sldId id="259" r:id="rId5"/>
    <p:sldId id="260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79" r:id="rId19"/>
    <p:sldId id="280" r:id="rId20"/>
    <p:sldId id="281" r:id="rId21"/>
    <p:sldId id="282" r:id="rId22"/>
    <p:sldId id="283" r:id="rId2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451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slide" Target="slides/slide12.xml" /><Relationship Id="rId18" Type="http://schemas.openxmlformats.org/officeDocument/2006/relationships/slide" Target="slides/slide17.xml" /><Relationship Id="rId26" Type="http://schemas.openxmlformats.org/officeDocument/2006/relationships/theme" Target="theme/theme1.xml" /><Relationship Id="rId3" Type="http://schemas.openxmlformats.org/officeDocument/2006/relationships/slide" Target="slides/slide2.xml" /><Relationship Id="rId21" Type="http://schemas.openxmlformats.org/officeDocument/2006/relationships/slide" Target="slides/slide20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slide" Target="slides/slide16.xml" /><Relationship Id="rId25" Type="http://schemas.openxmlformats.org/officeDocument/2006/relationships/viewProps" Target="viewProps.xml" /><Relationship Id="rId2" Type="http://schemas.openxmlformats.org/officeDocument/2006/relationships/slide" Target="slides/slide1.xml" /><Relationship Id="rId16" Type="http://schemas.openxmlformats.org/officeDocument/2006/relationships/slide" Target="slides/slide15.xml" /><Relationship Id="rId20" Type="http://schemas.openxmlformats.org/officeDocument/2006/relationships/slide" Target="slides/slide19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24" Type="http://schemas.openxmlformats.org/officeDocument/2006/relationships/presProps" Target="presProps.xml" /><Relationship Id="rId5" Type="http://schemas.openxmlformats.org/officeDocument/2006/relationships/slide" Target="slides/slide4.xml" /><Relationship Id="rId15" Type="http://schemas.openxmlformats.org/officeDocument/2006/relationships/slide" Target="slides/slide14.xml" /><Relationship Id="rId23" Type="http://schemas.openxmlformats.org/officeDocument/2006/relationships/slide" Target="slides/slide22.xml" /><Relationship Id="rId10" Type="http://schemas.openxmlformats.org/officeDocument/2006/relationships/slide" Target="slides/slide9.xml" /><Relationship Id="rId19" Type="http://schemas.openxmlformats.org/officeDocument/2006/relationships/slide" Target="slides/slide18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slide" Target="slides/slide13.xml" /><Relationship Id="rId22" Type="http://schemas.openxmlformats.org/officeDocument/2006/relationships/slide" Target="slides/slide21.xml" /><Relationship Id="rId27" Type="http://schemas.openxmlformats.org/officeDocument/2006/relationships/tableStyles" Target="tableStyles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C1C0BD4C-3212-AC43-A354-0B10F717A90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DEEC12-27D3-7A8F-7D5E-33013C5DE3D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F9148A8-08D8-CDD9-0338-02907803F78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78CEFA5-E9C9-4F21-977B-9F5F9BBDB8DA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9424628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EBA0767-A43C-ADEA-C67E-FAE3F9F21D1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3677E937-B581-2EF2-D722-58AB510FBE7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7ACECC03-5E73-7936-05BA-66FA7E54729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CB6972E-0DBB-41FA-8F50-BFC5859B0E5C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999525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7CC6B26-8401-BA7A-A131-C59A6FD3F26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FD36505F-DDB6-04D2-5A57-48D18F5C8CF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502F27D-973E-3E4D-5731-F61657B11A0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F8EE9A2-73B6-469D-9A92-29C4F3F82862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487175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C8CA6F0-C7A4-C0D1-848E-7B34AE674D7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7953CAE-11A9-5CAB-B28D-2BE8F67D3C6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83D2EA6-C0BE-7984-ABDA-850EDF69DC6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FEA2902-0A64-4461-8F89-46AAB5F01149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4433106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3134AA52-9154-A849-F9CF-33A024719F8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E2880480-5638-B9EB-78D6-4F6E547EC58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AA975C53-D254-DD8B-7939-8ADF012DB59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6540DB6-6913-4480-90E7-9DE198C16487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4677853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5A916DA-BC73-E14E-4AB1-9BF3C2959BD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8EDBF9D6-CEBD-F066-9611-87425BE21AD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D7AE8E62-C9A0-102A-0B09-8B22E5F59E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B73CB0A-84B4-4943-9D10-259E4F8FD8AB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34963305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05B4598F-8CB0-1434-BF6D-5B070C51C52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3D54F361-7966-15EC-5224-6669CC7F61E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7FEAA0A1-BBFA-8CD9-63B0-5DC8B977895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B354599-5DEB-4A5F-94AB-16FB77C547B1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9001589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9394970-BBFD-116B-B797-55860AA0B95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351B241-11B3-8F21-CC75-3BFEC25770F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F87C54B-71CA-4A75-2BF5-202CAD40B83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0B6942-5274-4649-B91E-0DD29F060735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37786650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15649EF-40EB-9D43-94FA-2D5A01E1290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A1AD1C9-5BC7-C9C1-DEA7-55C7608DFA1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F2E3D0-115C-1102-6154-FC1FAB37CF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DABCB55-CD6F-448E-B729-FEF410BDA64E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0063489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A9DD53EA-6390-6267-68D6-839A48661BF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7F6A3131-8AA1-6F43-C5F0-7ABFE86604C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7241AF6D-F868-6530-3206-859BB85FA59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A81385E-E090-4811-9801-9A586A7ED12A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481756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A2B75B5-4081-E815-60AD-711D5E0D968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7549394-73BE-9981-C82E-71BC6A33087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3207D4FD-366A-B821-22BA-E00B771C5E7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56D2583-CAD4-4D60-B70E-3FF3BB65A80C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4405723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8EA821D6-2C7A-D394-D1D4-C745C5560A0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/>
              <a:t>Образец заголовка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BDF11014-84EB-8FFD-660C-7C0B0612D49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/>
              <a:t>Образец текста</a:t>
            </a:r>
          </a:p>
          <a:p>
            <a:pPr lvl="1"/>
            <a:r>
              <a:rPr lang="ru-RU" altLang="en-US"/>
              <a:t>Второй уровень</a:t>
            </a:r>
          </a:p>
          <a:p>
            <a:pPr lvl="2"/>
            <a:r>
              <a:rPr lang="ru-RU" altLang="en-US"/>
              <a:t>Третий уровень</a:t>
            </a:r>
          </a:p>
          <a:p>
            <a:pPr lvl="3"/>
            <a:r>
              <a:rPr lang="ru-RU" altLang="en-US"/>
              <a:t>Четвертый уровень</a:t>
            </a:r>
          </a:p>
          <a:p>
            <a:pPr lvl="4"/>
            <a:r>
              <a:rPr lang="ru-RU" altLang="en-US"/>
              <a:t>Пятый уровень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ECB1DAF6-C770-F293-A23E-B80F703FCE1B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1568E92C-E95F-F52E-3F61-D7443319F787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65A36133-986E-CA3C-CC84-CC9E92508BA6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16A276B-F5F6-427A-A4F4-4BCABCFF9F08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 /><Relationship Id="rId1" Type="http://schemas.openxmlformats.org/officeDocument/2006/relationships/slideLayout" Target="../slideLayouts/slideLayout2.xml" 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 /><Relationship Id="rId1" Type="http://schemas.openxmlformats.org/officeDocument/2006/relationships/slideLayout" Target="../slideLayouts/slideLayout2.xml" 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 /><Relationship Id="rId1" Type="http://schemas.openxmlformats.org/officeDocument/2006/relationships/slideLayout" Target="../slideLayouts/slideLayout2.xml" 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 /><Relationship Id="rId1" Type="http://schemas.openxmlformats.org/officeDocument/2006/relationships/slideLayout" Target="../slideLayouts/slideLayout2.xml" 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 /><Relationship Id="rId2" Type="http://schemas.openxmlformats.org/officeDocument/2006/relationships/image" Target="../media/image5.jpeg" /><Relationship Id="rId1" Type="http://schemas.openxmlformats.org/officeDocument/2006/relationships/slideLayout" Target="../slideLayouts/slideLayout2.xml" 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 /><Relationship Id="rId2" Type="http://schemas.openxmlformats.org/officeDocument/2006/relationships/image" Target="../media/image7.jpeg" /><Relationship Id="rId1" Type="http://schemas.openxmlformats.org/officeDocument/2006/relationships/slideLayout" Target="../slideLayouts/slideLayout2.xml" 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 /><Relationship Id="rId1" Type="http://schemas.openxmlformats.org/officeDocument/2006/relationships/slideLayout" Target="../slideLayouts/slideLayout2.xml" 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 /><Relationship Id="rId1" Type="http://schemas.openxmlformats.org/officeDocument/2006/relationships/slideLayout" Target="../slideLayouts/slideLayout2.xml" 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 /><Relationship Id="rId1" Type="http://schemas.openxmlformats.org/officeDocument/2006/relationships/slideLayout" Target="../slideLayouts/slideLayout2.xml" 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 /><Relationship Id="rId1" Type="http://schemas.openxmlformats.org/officeDocument/2006/relationships/slideLayout" Target="../slideLayouts/slideLayout2.xml" 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 /><Relationship Id="rId1" Type="http://schemas.openxmlformats.org/officeDocument/2006/relationships/slideLayout" Target="../slideLayouts/slideLayout2.xml" 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 /><Relationship Id="rId1" Type="http://schemas.openxmlformats.org/officeDocument/2006/relationships/slideLayout" Target="../slideLayouts/slideLayout2.xml" 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#&#1057;&#1090;&#1088;&#1072;&#1085;&#1080;&#1094;&#1072; 13" /><Relationship Id="rId2" Type="http://schemas.openxmlformats.org/officeDocument/2006/relationships/image" Target="../media/image15.jpeg" /><Relationship Id="rId1" Type="http://schemas.openxmlformats.org/officeDocument/2006/relationships/slideLayout" Target="../slideLayouts/slideLayout2.xml" 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#&#1057;&#1090;&#1088;&#1072;&#1085;&#1080;&#1094;&#1072; 16" /><Relationship Id="rId2" Type="http://schemas.openxmlformats.org/officeDocument/2006/relationships/hyperlink" Target="#&#1057;&#1090;&#1088;&#1072;&#1085;&#1080;&#1094;&#1072; 15" /><Relationship Id="rId1" Type="http://schemas.openxmlformats.org/officeDocument/2006/relationships/slideLayout" Target="../slideLayouts/slideLayout2.xml" /><Relationship Id="rId4" Type="http://schemas.openxmlformats.org/officeDocument/2006/relationships/image" Target="../media/image16.jpeg" 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#&#1057;&#1090;&#1088;&#1072;&#1085;&#1080;&#1094;&#1072; 17" /><Relationship Id="rId2" Type="http://schemas.openxmlformats.org/officeDocument/2006/relationships/image" Target="../media/image17.jpeg" /><Relationship Id="rId1" Type="http://schemas.openxmlformats.org/officeDocument/2006/relationships/slideLayout" Target="../slideLayouts/slideLayout2.xml" /><Relationship Id="rId4" Type="http://schemas.openxmlformats.org/officeDocument/2006/relationships/hyperlink" Target="#&#1057;&#1090;&#1088;&#1072;&#1085;&#1080;&#1094;&#1072; 18" 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#&#1057;&#1090;&#1088;&#1072;&#1085;&#1080;&#1094;&#1072; 20" /><Relationship Id="rId2" Type="http://schemas.openxmlformats.org/officeDocument/2006/relationships/hyperlink" Target="#&#1057;&#1090;&#1088;&#1072;&#1085;&#1080;&#1094;&#1072; 19" /><Relationship Id="rId1" Type="http://schemas.openxmlformats.org/officeDocument/2006/relationships/slideLayout" Target="../slideLayouts/slideLayout2.xml" /><Relationship Id="rId4" Type="http://schemas.openxmlformats.org/officeDocument/2006/relationships/image" Target="../media/image18.jpeg" 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6.xml" /><Relationship Id="rId7" Type="http://schemas.openxmlformats.org/officeDocument/2006/relationships/image" Target="../media/image22.jpeg" /><Relationship Id="rId2" Type="http://schemas.openxmlformats.org/officeDocument/2006/relationships/image" Target="../media/image19.jpeg" /><Relationship Id="rId1" Type="http://schemas.openxmlformats.org/officeDocument/2006/relationships/slideLayout" Target="../slideLayouts/slideLayout2.xml" /><Relationship Id="rId6" Type="http://schemas.openxmlformats.org/officeDocument/2006/relationships/image" Target="../media/image21.jpeg" /><Relationship Id="rId5" Type="http://schemas.openxmlformats.org/officeDocument/2006/relationships/slide" Target="slide15.xml" /><Relationship Id="rId4" Type="http://schemas.openxmlformats.org/officeDocument/2006/relationships/image" Target="../media/image20.jpeg" 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#&#1057;&#1090;&#1088;&#1072;&#1085;&#1080;&#1094;&#1072; 23" /><Relationship Id="rId2" Type="http://schemas.openxmlformats.org/officeDocument/2006/relationships/image" Target="../media/image23.jpeg" /><Relationship Id="rId1" Type="http://schemas.openxmlformats.org/officeDocument/2006/relationships/slideLayout" Target="../slideLayouts/slideLayout2.xml" /><Relationship Id="rId4" Type="http://schemas.openxmlformats.org/officeDocument/2006/relationships/hyperlink" Target="#&#1057;&#1090;&#1088;&#1072;&#1085;&#1080;&#1094;&#1072; 24" 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#&#1057;&#1090;&#1088;&#1072;&#1085;&#1080;&#1094;&#1072; 25" /><Relationship Id="rId2" Type="http://schemas.openxmlformats.org/officeDocument/2006/relationships/hyperlink" Target="#&#1057;&#1090;&#1088;&#1072;&#1085;&#1080;&#1094;&#1072; 26" /><Relationship Id="rId1" Type="http://schemas.openxmlformats.org/officeDocument/2006/relationships/slideLayout" Target="../slideLayouts/slideLayout2.xml" /><Relationship Id="rId4" Type="http://schemas.openxmlformats.org/officeDocument/2006/relationships/image" Target="../media/image24.jpeg" 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#&#1057;&#1090;&#1088;&#1072;&#1085;&#1080;&#1094;&#1072; 29" /><Relationship Id="rId2" Type="http://schemas.openxmlformats.org/officeDocument/2006/relationships/image" Target="../media/image25.jpeg" /><Relationship Id="rId1" Type="http://schemas.openxmlformats.org/officeDocument/2006/relationships/slideLayout" Target="../slideLayouts/slideLayout2.xml" /><Relationship Id="rId4" Type="http://schemas.openxmlformats.org/officeDocument/2006/relationships/hyperlink" Target="#&#1057;&#1090;&#1088;&#1072;&#1085;&#1080;&#1094;&#1072; 30" 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#&#1057;&#1090;&#1088;&#1072;&#1085;&#1080;&#1094;&#1072; 32" /><Relationship Id="rId2" Type="http://schemas.openxmlformats.org/officeDocument/2006/relationships/hyperlink" Target="#&#1057;&#1090;&#1088;&#1072;&#1085;&#1080;&#1094;&#1072; 31" /><Relationship Id="rId1" Type="http://schemas.openxmlformats.org/officeDocument/2006/relationships/slideLayout" Target="../slideLayouts/slideLayout2.xml" /><Relationship Id="rId4" Type="http://schemas.openxmlformats.org/officeDocument/2006/relationships/image" Target="../media/image26.jpeg" 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A2291967-6F3A-9918-50AA-576663AAEF5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3827463" cy="1930400"/>
          </a:xfrm>
        </p:spPr>
        <p:txBody>
          <a:bodyPr/>
          <a:lstStyle/>
          <a:p>
            <a:pPr eaLnBrk="1" hangingPunct="1"/>
            <a:r>
              <a:rPr lang="ru-RU" altLang="en-US" b="1" i="1">
                <a:solidFill>
                  <a:srgbClr val="FF0000"/>
                </a:solidFill>
              </a:rPr>
              <a:t>КОРНЕЙ ИВАНОВИЧ ЧУКОВСКИЙ</a:t>
            </a:r>
            <a:endParaRPr lang="ru-RU" altLang="en-US">
              <a:solidFill>
                <a:srgbClr val="FF0000"/>
              </a:solidFill>
            </a:endParaRPr>
          </a:p>
        </p:txBody>
      </p:sp>
      <p:sp>
        <p:nvSpPr>
          <p:cNvPr id="2051" name="Rectangle 3">
            <a:extLst>
              <a:ext uri="{FF2B5EF4-FFF2-40B4-BE49-F238E27FC236}">
                <a16:creationId xmlns:a16="http://schemas.microsoft.com/office/drawing/2014/main" id="{F9C0F25F-D97E-7B17-BA46-F7F9098D18E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5435600" y="476250"/>
            <a:ext cx="3251200" cy="5649913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br>
              <a:rPr lang="ru-RU" altLang="en-US"/>
            </a:br>
            <a:endParaRPr lang="ru-RU" altLang="en-US"/>
          </a:p>
          <a:p>
            <a:pPr eaLnBrk="1" hangingPunct="1">
              <a:lnSpc>
                <a:spcPct val="90000"/>
              </a:lnSpc>
            </a:pPr>
            <a:endParaRPr lang="ru-RU" altLang="en-US"/>
          </a:p>
          <a:p>
            <a:pPr eaLnBrk="1" hangingPunct="1">
              <a:lnSpc>
                <a:spcPct val="90000"/>
              </a:lnSpc>
            </a:pPr>
            <a:endParaRPr lang="ru-RU" altLang="en-US"/>
          </a:p>
        </p:txBody>
      </p:sp>
      <p:pic>
        <p:nvPicPr>
          <p:cNvPr id="2052" name="Picture 4" descr="chukovskiy">
            <a:extLst>
              <a:ext uri="{FF2B5EF4-FFF2-40B4-BE49-F238E27FC236}">
                <a16:creationId xmlns:a16="http://schemas.microsoft.com/office/drawing/2014/main" id="{7D6A4F77-5348-279D-4F14-2A752DE060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1268413"/>
            <a:ext cx="3508375" cy="4192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1AB04DBD-3F44-6B86-18A5-51F189DD9B01}"/>
              </a:ext>
            </a:extLst>
          </p:cNvPr>
          <p:cNvSpPr/>
          <p:nvPr/>
        </p:nvSpPr>
        <p:spPr>
          <a:xfrm>
            <a:off x="179388" y="2924175"/>
            <a:ext cx="4752975" cy="3195638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  <a:defRPr/>
            </a:pPr>
            <a:r>
              <a:rPr lang="ru-RU" sz="3200" kern="0" dirty="0">
                <a:solidFill>
                  <a:srgbClr val="000000"/>
                </a:solidFill>
                <a:latin typeface="Arial"/>
              </a:rPr>
              <a:t>Писатель, литературовед, переводчик, доктор филологических наук. Автор всем известных детских сказок в стихах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>
            <a:extLst>
              <a:ext uri="{FF2B5EF4-FFF2-40B4-BE49-F238E27FC236}">
                <a16:creationId xmlns:a16="http://schemas.microsoft.com/office/drawing/2014/main" id="{D0A4793E-4A20-AFDC-793C-87D36CADCD4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4213" y="274638"/>
            <a:ext cx="4103687" cy="777875"/>
          </a:xfrm>
        </p:spPr>
        <p:txBody>
          <a:bodyPr/>
          <a:lstStyle/>
          <a:p>
            <a:pPr eaLnBrk="1" hangingPunct="1"/>
            <a:r>
              <a:rPr lang="ru-RU" altLang="en-US">
                <a:solidFill>
                  <a:srgbClr val="C00000"/>
                </a:solidFill>
              </a:rPr>
              <a:t>Биография</a:t>
            </a:r>
          </a:p>
        </p:txBody>
      </p:sp>
      <p:sp>
        <p:nvSpPr>
          <p:cNvPr id="3075" name="Rectangle 3">
            <a:extLst>
              <a:ext uri="{FF2B5EF4-FFF2-40B4-BE49-F238E27FC236}">
                <a16:creationId xmlns:a16="http://schemas.microsoft.com/office/drawing/2014/main" id="{75D3313D-A09B-2196-5B19-62884664777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0" y="260350"/>
            <a:ext cx="4572000" cy="6913563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endParaRPr lang="ru-RU" altLang="en-US"/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altLang="en-US"/>
              <a:t> </a:t>
            </a:r>
            <a:r>
              <a:rPr lang="ru-RU" altLang="en-US" sz="2400"/>
              <a:t>Корней Иванович Чуковский (настоящее имя Николай Васильевич Корнейчуков) родился 31 марта 1882 года в Санкт-Петербурге в семье Эммануила Соломоновича Левенсона и полтавской крестьянки Екатерины Осиповны Корнейчуковой. Вскоре его мать переехала в Одессу и мальчик был отдан в гимназию, но в пятом классе был отчислен.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ru-RU" altLang="en-US"/>
          </a:p>
        </p:txBody>
      </p:sp>
      <p:pic>
        <p:nvPicPr>
          <p:cNvPr id="3076" name="Picture 4" descr="post-12-1238531352">
            <a:extLst>
              <a:ext uri="{FF2B5EF4-FFF2-40B4-BE49-F238E27FC236}">
                <a16:creationId xmlns:a16="http://schemas.microsoft.com/office/drawing/2014/main" id="{2FBC1B36-EE88-E8F4-9A0B-925DD54CD4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341438"/>
            <a:ext cx="4248150" cy="4879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id="{CCE8F861-963C-2D3A-5AB1-02FEA15B8DC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908050"/>
            <a:ext cx="3467100" cy="2449513"/>
          </a:xfrm>
        </p:spPr>
        <p:txBody>
          <a:bodyPr/>
          <a:lstStyle/>
          <a:p>
            <a:pPr eaLnBrk="1" hangingPunct="1"/>
            <a:endParaRPr lang="en-US" altLang="en-US"/>
          </a:p>
        </p:txBody>
      </p:sp>
      <p:sp>
        <p:nvSpPr>
          <p:cNvPr id="4099" name="Rectangle 3">
            <a:extLst>
              <a:ext uri="{FF2B5EF4-FFF2-40B4-BE49-F238E27FC236}">
                <a16:creationId xmlns:a16="http://schemas.microsoft.com/office/drawing/2014/main" id="{F13DA5C0-8830-0F98-F5F1-3D832844E32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5219700" y="188913"/>
            <a:ext cx="3924300" cy="6669087"/>
          </a:xfrm>
        </p:spPr>
        <p:txBody>
          <a:bodyPr/>
          <a:lstStyle/>
          <a:p>
            <a:pPr eaLnBrk="1" hangingPunct="1"/>
            <a:r>
              <a:rPr lang="ru-RU" altLang="en-US"/>
              <a:t> С детства увлекался поэзией, писал стихи и даже поэмы. В 1903 году Корней Иванович отправился в Петербург с твердым намерением стать писателем</a:t>
            </a:r>
          </a:p>
        </p:txBody>
      </p:sp>
      <p:pic>
        <p:nvPicPr>
          <p:cNvPr id="4100" name="Picture 4" descr="chukov_obed">
            <a:extLst>
              <a:ext uri="{FF2B5EF4-FFF2-40B4-BE49-F238E27FC236}">
                <a16:creationId xmlns:a16="http://schemas.microsoft.com/office/drawing/2014/main" id="{D442A50E-BFEF-D33E-9A4B-05B3BEDAD2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692150"/>
            <a:ext cx="4762500" cy="525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Прямоугольник 5">
            <a:extLst>
              <a:ext uri="{FF2B5EF4-FFF2-40B4-BE49-F238E27FC236}">
                <a16:creationId xmlns:a16="http://schemas.microsoft.com/office/drawing/2014/main" id="{FECC14E0-C5AC-7B53-6CB6-27CC241F65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16013" y="404813"/>
            <a:ext cx="7488237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en-US" sz="2800"/>
              <a:t>Он любил писать сказки для детей.</a:t>
            </a:r>
          </a:p>
          <a:p>
            <a:pPr algn="ctr" eaLnBrk="1" hangingPunct="1"/>
            <a:r>
              <a:rPr lang="ru-RU" altLang="en-US" sz="2800"/>
              <a:t>  В 1916 году он составил сборник «Ёлка» и написал свою первую детскую сказку «Крокодил».</a:t>
            </a:r>
          </a:p>
        </p:txBody>
      </p:sp>
      <p:pic>
        <p:nvPicPr>
          <p:cNvPr id="5123" name="Picture 7" descr="http://xn--90aamkbbnf2a4b.xn--b1afaboidnttn.xn--p1ai/images/ub2012_099.jpg">
            <a:extLst>
              <a:ext uri="{FF2B5EF4-FFF2-40B4-BE49-F238E27FC236}">
                <a16:creationId xmlns:a16="http://schemas.microsoft.com/office/drawing/2014/main" id="{FFB5D24D-DBE2-DC03-65ED-48E963DB3B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2708275"/>
            <a:ext cx="2857500" cy="381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Прямоугольник 5">
            <a:extLst>
              <a:ext uri="{FF2B5EF4-FFF2-40B4-BE49-F238E27FC236}">
                <a16:creationId xmlns:a16="http://schemas.microsoft.com/office/drawing/2014/main" id="{58D392CD-5EE7-AD7E-1BEE-B2CC9BB131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0113" y="260350"/>
            <a:ext cx="7704137" cy="2419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ru-RU" altLang="en-US" sz="2800"/>
              <a:t>Его знаменитые сказки «Мойдодыр» и «Тараканище» выходят в 1923 году. А замечательную сказку "Чудо-дерево", написанную в 1924 году, он посвятил своей маленькой дочери Муре, рано умершей от туберкулеза</a:t>
            </a:r>
            <a:r>
              <a:rPr lang="ru-RU" altLang="en-US"/>
              <a:t>.</a:t>
            </a:r>
          </a:p>
        </p:txBody>
      </p:sp>
      <p:pic>
        <p:nvPicPr>
          <p:cNvPr id="6147" name="Picture 8" descr="00686-2mp">
            <a:extLst>
              <a:ext uri="{FF2B5EF4-FFF2-40B4-BE49-F238E27FC236}">
                <a16:creationId xmlns:a16="http://schemas.microsoft.com/office/drawing/2014/main" id="{5E9D4A95-EE56-DCFA-A395-EA6E13FD87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2924175"/>
            <a:ext cx="4138612" cy="304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7" descr="http://detizdat.ucoz.org/_ph/26/731944663.jpg">
            <a:extLst>
              <a:ext uri="{FF2B5EF4-FFF2-40B4-BE49-F238E27FC236}">
                <a16:creationId xmlns:a16="http://schemas.microsoft.com/office/drawing/2014/main" id="{5BF86540-5BFB-4577-1AED-FC792595D3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425" y="2565400"/>
            <a:ext cx="2894013" cy="3798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Прямоугольник 3">
            <a:extLst>
              <a:ext uri="{FF2B5EF4-FFF2-40B4-BE49-F238E27FC236}">
                <a16:creationId xmlns:a16="http://schemas.microsoft.com/office/drawing/2014/main" id="{1ACECCC7-FBB6-BFB3-4DC5-3BE32E89A0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0113" y="404813"/>
            <a:ext cx="7056437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 sz="2400"/>
              <a:t>В 1916 году по приглашению Горького он стал руководить детским отделом издательства «Парус» и продолжает писать стихотворные детские сказки: "Мойдодыр" (1923), "Муха-цокотуха" (1924), "Бармалей" (1925), "Айболит" (1929) и др.</a:t>
            </a:r>
          </a:p>
        </p:txBody>
      </p:sp>
      <p:pic>
        <p:nvPicPr>
          <p:cNvPr id="7171" name="Picture 2" descr="http://www.bookcenter.kz/images/books_images/308138.jpg">
            <a:extLst>
              <a:ext uri="{FF2B5EF4-FFF2-40B4-BE49-F238E27FC236}">
                <a16:creationId xmlns:a16="http://schemas.microsoft.com/office/drawing/2014/main" id="{FE7C1574-5431-D70E-95BF-92B0A20BFE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2695575"/>
            <a:ext cx="3132137" cy="373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4" descr="http://artemoshka.ru/assets/productThumbs/760x700/228_3557071743.jpg">
            <a:extLst>
              <a:ext uri="{FF2B5EF4-FFF2-40B4-BE49-F238E27FC236}">
                <a16:creationId xmlns:a16="http://schemas.microsoft.com/office/drawing/2014/main" id="{377AD233-7E65-F61A-2775-CAE6C6669E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5600" y="2708275"/>
            <a:ext cx="3168650" cy="386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Прямоугольник 3">
            <a:extLst>
              <a:ext uri="{FF2B5EF4-FFF2-40B4-BE49-F238E27FC236}">
                <a16:creationId xmlns:a16="http://schemas.microsoft.com/office/drawing/2014/main" id="{FB8B0B1E-BD88-FEC5-EE9C-4D42013215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313" y="549275"/>
            <a:ext cx="8280400" cy="1814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1" algn="ctr" eaLnBrk="1" hangingPunct="1"/>
            <a:r>
              <a:rPr lang="ru-RU" altLang="en-US" sz="2800"/>
              <a:t>Он наблюдал за психикой малых детей, над тем как они овладевают родным языком и свои наблюдения написал в книге «От двух до пяти»(1933).</a:t>
            </a:r>
          </a:p>
        </p:txBody>
      </p:sp>
      <p:pic>
        <p:nvPicPr>
          <p:cNvPr id="8195" name="Picture 2" descr="http://www.litagent.ru/img/upload/cover/633_1362053966.jpg">
            <a:extLst>
              <a:ext uri="{FF2B5EF4-FFF2-40B4-BE49-F238E27FC236}">
                <a16:creationId xmlns:a16="http://schemas.microsoft.com/office/drawing/2014/main" id="{02003C40-1388-0707-754D-F727E7B96F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2276475"/>
            <a:ext cx="4679950" cy="432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Прямоугольник 3">
            <a:extLst>
              <a:ext uri="{FF2B5EF4-FFF2-40B4-BE49-F238E27FC236}">
                <a16:creationId xmlns:a16="http://schemas.microsoft.com/office/drawing/2014/main" id="{EE63B7A0-E7E8-1F96-2F72-5130466A7D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313" y="620713"/>
            <a:ext cx="3671887" cy="5262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 sz="2800"/>
              <a:t>В 1906 он приехал в финскую деревню Куоккала (нынешнее Репино, Курортный район Санкт -Петербурга) где познакомился с художником Ильёй Репиным и писателем Короленко. Там он прожил 10 лет</a:t>
            </a:r>
          </a:p>
        </p:txBody>
      </p:sp>
      <p:pic>
        <p:nvPicPr>
          <p:cNvPr id="9219" name="Picture 2" descr="http://www.odessa360.net/person/058_Chukovski/01_about/person_58_Chukovski_pic1.jpg">
            <a:extLst>
              <a:ext uri="{FF2B5EF4-FFF2-40B4-BE49-F238E27FC236}">
                <a16:creationId xmlns:a16="http://schemas.microsoft.com/office/drawing/2014/main" id="{FE7A7755-1BAD-B269-1528-8A2AD0CD1F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1196975"/>
            <a:ext cx="3641725" cy="4506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Прямоугольник 3">
            <a:extLst>
              <a:ext uri="{FF2B5EF4-FFF2-40B4-BE49-F238E27FC236}">
                <a16:creationId xmlns:a16="http://schemas.microsoft.com/office/drawing/2014/main" id="{A04C4061-45D6-F49B-0622-E131B90693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1550" y="476250"/>
            <a:ext cx="7200900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 sz="2400"/>
              <a:t>Он не ограничился только своими сочинениями, но ещё переводил зарубежные произведения Дэфо, Киплинга, Распэ Уитмена и других, а также греческие мифы и библейские сюжеты.</a:t>
            </a:r>
          </a:p>
        </p:txBody>
      </p:sp>
      <p:sp>
        <p:nvSpPr>
          <p:cNvPr id="10243" name="Прямоугольник 4">
            <a:extLst>
              <a:ext uri="{FF2B5EF4-FFF2-40B4-BE49-F238E27FC236}">
                <a16:creationId xmlns:a16="http://schemas.microsoft.com/office/drawing/2014/main" id="{03BAED02-8323-24C1-42DD-B2795AB4B0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11863" y="2781300"/>
            <a:ext cx="27717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pic>
        <p:nvPicPr>
          <p:cNvPr id="10244" name="Picture 2" descr="http://bookcube.ru/uploads/taginator/Jan-2013/portrety-detskix-pisatelej-s-podpisyu.jpg">
            <a:extLst>
              <a:ext uri="{FF2B5EF4-FFF2-40B4-BE49-F238E27FC236}">
                <a16:creationId xmlns:a16="http://schemas.microsoft.com/office/drawing/2014/main" id="{B56AE37F-EF2B-764D-C37E-25BBA4F290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2133600"/>
            <a:ext cx="3019425" cy="441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5" name="Прямоугольник 8">
            <a:extLst>
              <a:ext uri="{FF2B5EF4-FFF2-40B4-BE49-F238E27FC236}">
                <a16:creationId xmlns:a16="http://schemas.microsoft.com/office/drawing/2014/main" id="{68EBB1DA-6A84-C625-F106-81F8C89E4C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625" y="2205038"/>
            <a:ext cx="3384550" cy="4154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 sz="2400"/>
              <a:t>После войны Чуковский часто встречался с детьми в Переделкино, где построил загородный дом. Там он устраивал для полутора тысяч детей праздники «Здравствуй, лето!» и «Прощай, лето!».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Прямоугольник 3">
            <a:extLst>
              <a:ext uri="{FF2B5EF4-FFF2-40B4-BE49-F238E27FC236}">
                <a16:creationId xmlns:a16="http://schemas.microsoft.com/office/drawing/2014/main" id="{EC1E4274-EDD9-01D7-9B4F-F25E16EB86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0113" y="549275"/>
            <a:ext cx="7343775" cy="2085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ru-RU" altLang="en-US" sz="2400"/>
              <a:t>В 1952 году он опубликовывает монументальный литературоведческий труд «Мастерство Некрасова» за который получил Ленинскую премию, а через десять лет становится почётным доктором литературы Оксфордского университета.</a:t>
            </a:r>
          </a:p>
        </p:txBody>
      </p:sp>
      <p:pic>
        <p:nvPicPr>
          <p:cNvPr id="11267" name="Picture 2" descr="http://ezhikezhik.ru/images/events/18718624a1f047d3397c052ff43ade4b.jpg">
            <a:extLst>
              <a:ext uri="{FF2B5EF4-FFF2-40B4-BE49-F238E27FC236}">
                <a16:creationId xmlns:a16="http://schemas.microsoft.com/office/drawing/2014/main" id="{677EF48E-300C-A035-1375-EEB24E4403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2636838"/>
            <a:ext cx="6143625" cy="397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Прямоугольник 3">
            <a:extLst>
              <a:ext uri="{FF2B5EF4-FFF2-40B4-BE49-F238E27FC236}">
                <a16:creationId xmlns:a16="http://schemas.microsoft.com/office/drawing/2014/main" id="{E5544EF0-0DE0-1042-F902-81A04E0905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260350"/>
            <a:ext cx="7777163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en-US" sz="3200"/>
              <a:t>Автор знаменитого «Доктора Айболита» умер от вирусного гепатита тихим осенним днем.</a:t>
            </a:r>
          </a:p>
        </p:txBody>
      </p:sp>
      <p:pic>
        <p:nvPicPr>
          <p:cNvPr id="12291" name="Picture 4" descr="chukovskiy1">
            <a:extLst>
              <a:ext uri="{FF2B5EF4-FFF2-40B4-BE49-F238E27FC236}">
                <a16:creationId xmlns:a16="http://schemas.microsoft.com/office/drawing/2014/main" id="{204C1C8B-A84A-AC0E-C6B9-FA1D6F26B4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2025650"/>
            <a:ext cx="5940425" cy="445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Прямоугольник 3">
            <a:extLst>
              <a:ext uri="{FF2B5EF4-FFF2-40B4-BE49-F238E27FC236}">
                <a16:creationId xmlns:a16="http://schemas.microsoft.com/office/drawing/2014/main" id="{0387D6DB-3CBA-B996-0935-09003B226D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692150"/>
            <a:ext cx="74168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en-US" sz="3600">
                <a:solidFill>
                  <a:srgbClr val="C00000"/>
                </a:solidFill>
              </a:rPr>
              <a:t>Викторина «Сказки Чуковского»</a:t>
            </a:r>
          </a:p>
        </p:txBody>
      </p:sp>
      <p:pic>
        <p:nvPicPr>
          <p:cNvPr id="13315" name="Picture 2">
            <a:extLst>
              <a:ext uri="{FF2B5EF4-FFF2-40B4-BE49-F238E27FC236}">
                <a16:creationId xmlns:a16="http://schemas.microsoft.com/office/drawing/2014/main" id="{2A307B52-9E65-5E5E-B1EB-8CEA478F84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3463" y="2016125"/>
            <a:ext cx="4824412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>
            <a:extLst>
              <a:ext uri="{FF2B5EF4-FFF2-40B4-BE49-F238E27FC236}">
                <a16:creationId xmlns:a16="http://schemas.microsoft.com/office/drawing/2014/main" id="{8EF1E5DA-166F-95EC-651A-83DAFBBD08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04813"/>
            <a:ext cx="4464050" cy="358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4339" name="Прямоугольник 4">
            <a:extLst>
              <a:ext uri="{FF2B5EF4-FFF2-40B4-BE49-F238E27FC236}">
                <a16:creationId xmlns:a16="http://schemas.microsoft.com/office/drawing/2014/main" id="{693375A6-4DAB-F9FD-7019-0889C3CAF8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51500" y="549275"/>
            <a:ext cx="3276600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 sz="3600" b="1" i="1">
                <a:solidFill>
                  <a:srgbClr val="4700B8"/>
                </a:solidFill>
                <a:latin typeface="Comic Sans MS" panose="030F0702030302020204" pitchFamily="66" charset="0"/>
              </a:rPr>
              <a:t>1. Назовите настоящее </a:t>
            </a:r>
            <a:br>
              <a:rPr lang="ru-RU" altLang="en-US" sz="3600" b="1" i="1">
                <a:solidFill>
                  <a:srgbClr val="4700B8"/>
                </a:solidFill>
                <a:latin typeface="Comic Sans MS" panose="030F0702030302020204" pitchFamily="66" charset="0"/>
              </a:rPr>
            </a:br>
            <a:r>
              <a:rPr lang="ru-RU" altLang="en-US" sz="3600" b="1" i="1">
                <a:solidFill>
                  <a:srgbClr val="4700B8"/>
                </a:solidFill>
                <a:latin typeface="Comic Sans MS" panose="030F0702030302020204" pitchFamily="66" charset="0"/>
              </a:rPr>
              <a:t>имя  Чуковского</a:t>
            </a:r>
            <a:endParaRPr lang="ru-RU" altLang="en-US" sz="3600"/>
          </a:p>
        </p:txBody>
      </p:sp>
      <p:sp>
        <p:nvSpPr>
          <p:cNvPr id="14340" name="Прямоугольник 5">
            <a:extLst>
              <a:ext uri="{FF2B5EF4-FFF2-40B4-BE49-F238E27FC236}">
                <a16:creationId xmlns:a16="http://schemas.microsoft.com/office/drawing/2014/main" id="{60F2480C-459C-9335-E83B-66702E1243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19250" y="4149725"/>
            <a:ext cx="6372225" cy="155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5000"/>
              </a:lnSpc>
            </a:pPr>
            <a:br>
              <a:rPr lang="ru-RU" altLang="en-US" sz="28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en-US" sz="36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altLang="en-US" sz="36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) Корней Чуковский</a:t>
            </a:r>
            <a:br>
              <a:rPr lang="ru-RU" altLang="en-US" sz="36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en-US" sz="36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r>
              <a:rPr lang="ru-RU" altLang="en-US" sz="36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) Николай Чуковский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CB2CA403-45A5-9DFA-A41F-3D64B852D99E}"/>
              </a:ext>
            </a:extLst>
          </p:cNvPr>
          <p:cNvSpPr/>
          <p:nvPr/>
        </p:nvSpPr>
        <p:spPr>
          <a:xfrm>
            <a:off x="1042988" y="620713"/>
            <a:ext cx="6842125" cy="107791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3200" dirty="0">
                <a:solidFill>
                  <a:schemeClr val="accent6">
                    <a:lumMod val="75000"/>
                  </a:schemeClr>
                </a:solidFill>
                <a:latin typeface="Comic Sans MS" pitchFamily="64" charset="0"/>
              </a:rPr>
              <a:t>2. Из какого произведения взяты эти строки?</a:t>
            </a:r>
            <a:endParaRPr lang="ru-RU" sz="3200" dirty="0">
              <a:solidFill>
                <a:schemeClr val="accent6">
                  <a:lumMod val="75000"/>
                </a:schemeClr>
              </a:solidFill>
              <a:latin typeface="Arial" charset="0"/>
            </a:endParaRPr>
          </a:p>
        </p:txBody>
      </p:sp>
      <p:sp>
        <p:nvSpPr>
          <p:cNvPr id="15363" name="Прямоугольник 6">
            <a:extLst>
              <a:ext uri="{FF2B5EF4-FFF2-40B4-BE49-F238E27FC236}">
                <a16:creationId xmlns:a16="http://schemas.microsoft.com/office/drawing/2014/main" id="{EF4000ED-23CD-C1C3-A4EA-74CB383A9F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313" y="2420938"/>
            <a:ext cx="4572000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en-US" sz="2400" b="1">
                <a:solidFill>
                  <a:srgbClr val="444444"/>
                </a:solidFill>
                <a:cs typeface="Times New Roman" panose="02020603050405020304" pitchFamily="18" charset="0"/>
              </a:rPr>
              <a:t>« Уж не буду, уж не буду</a:t>
            </a:r>
          </a:p>
          <a:p>
            <a:pPr algn="ctr" eaLnBrk="1" hangingPunct="1"/>
            <a:r>
              <a:rPr lang="ru-RU" altLang="en-US" sz="2400" b="1">
                <a:solidFill>
                  <a:srgbClr val="444444"/>
                </a:solidFill>
                <a:cs typeface="Times New Roman" panose="02020603050405020304" pitchFamily="18" charset="0"/>
              </a:rPr>
              <a:t>Я посуду обижать,</a:t>
            </a:r>
          </a:p>
          <a:p>
            <a:pPr algn="ctr" eaLnBrk="1" hangingPunct="1"/>
            <a:r>
              <a:rPr lang="ru-RU" altLang="en-US" sz="2400" b="1">
                <a:solidFill>
                  <a:srgbClr val="444444"/>
                </a:solidFill>
                <a:cs typeface="Times New Roman" panose="02020603050405020304" pitchFamily="18" charset="0"/>
              </a:rPr>
              <a:t>Буду, буду я посуду</a:t>
            </a:r>
          </a:p>
          <a:p>
            <a:pPr algn="ctr" eaLnBrk="1" hangingPunct="1"/>
            <a:r>
              <a:rPr lang="ru-RU" altLang="en-US" sz="2400" b="1">
                <a:solidFill>
                  <a:srgbClr val="444444"/>
                </a:solidFill>
                <a:cs typeface="Times New Roman" panose="02020603050405020304" pitchFamily="18" charset="0"/>
              </a:rPr>
              <a:t>И любить, и уважать!»</a:t>
            </a:r>
            <a:endParaRPr lang="ru-RU" altLang="en-US" sz="2400"/>
          </a:p>
        </p:txBody>
      </p:sp>
      <p:sp>
        <p:nvSpPr>
          <p:cNvPr id="15364" name="Прямоугольник 7">
            <a:extLst>
              <a:ext uri="{FF2B5EF4-FFF2-40B4-BE49-F238E27FC236}">
                <a16:creationId xmlns:a16="http://schemas.microsoft.com/office/drawing/2014/main" id="{18D399CC-6D13-56FF-8735-B421BC9884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43213" y="5013325"/>
            <a:ext cx="45720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 sz="2000" b="1">
                <a:solidFill>
                  <a:srgbClr val="444444"/>
                </a:solidFill>
                <a:cs typeface="Times New Roman" panose="02020603050405020304" pitchFamily="18" charset="0"/>
              </a:rPr>
              <a:t>А) </a:t>
            </a:r>
            <a:r>
              <a:rPr lang="ru-RU" altLang="en-US" sz="2000" b="1">
                <a:solidFill>
                  <a:srgbClr val="444444"/>
                </a:solidFill>
                <a:cs typeface="Times New Roman" panose="02020603050405020304" pitchFamily="18" charset="0"/>
                <a:hlinkClick r:id="rId2"/>
              </a:rPr>
              <a:t>Краденое Солнце</a:t>
            </a:r>
            <a:r>
              <a:rPr lang="ru-RU" altLang="en-US" sz="2000" b="1">
                <a:solidFill>
                  <a:srgbClr val="444444"/>
                </a:solidFill>
                <a:cs typeface="Times New Roman" panose="02020603050405020304" pitchFamily="18" charset="0"/>
              </a:rPr>
              <a:t> </a:t>
            </a:r>
          </a:p>
          <a:p>
            <a:pPr eaLnBrk="1" hangingPunct="1"/>
            <a:r>
              <a:rPr lang="ru-RU" altLang="en-US" sz="2000" b="1">
                <a:solidFill>
                  <a:srgbClr val="444444"/>
                </a:solidFill>
                <a:cs typeface="Times New Roman" panose="02020603050405020304" pitchFamily="18" charset="0"/>
              </a:rPr>
              <a:t>Б) </a:t>
            </a:r>
            <a:r>
              <a:rPr lang="ru-RU" altLang="en-US" sz="2000" b="1">
                <a:solidFill>
                  <a:srgbClr val="444444"/>
                </a:solidFill>
                <a:cs typeface="Times New Roman" panose="02020603050405020304" pitchFamily="18" charset="0"/>
                <a:hlinkClick r:id="rId2"/>
              </a:rPr>
              <a:t>Путаница</a:t>
            </a:r>
          </a:p>
          <a:p>
            <a:pPr eaLnBrk="1" hangingPunct="1"/>
            <a:r>
              <a:rPr lang="ru-RU" altLang="en-US" sz="2000" b="1">
                <a:solidFill>
                  <a:srgbClr val="444444"/>
                </a:solidFill>
                <a:cs typeface="Times New Roman" panose="02020603050405020304" pitchFamily="18" charset="0"/>
              </a:rPr>
              <a:t>В) </a:t>
            </a:r>
            <a:r>
              <a:rPr lang="ru-RU" altLang="en-US" sz="2000" b="1">
                <a:solidFill>
                  <a:srgbClr val="444444"/>
                </a:solidFill>
                <a:cs typeface="Times New Roman" panose="02020603050405020304" pitchFamily="18" charset="0"/>
                <a:hlinkClick r:id="rId3"/>
              </a:rPr>
              <a:t>Федорино горе</a:t>
            </a:r>
            <a:r>
              <a:rPr lang="ru-RU" altLang="en-US" sz="2000" b="1">
                <a:solidFill>
                  <a:srgbClr val="444444"/>
                </a:solidFill>
                <a:cs typeface="Times New Roman" panose="02020603050405020304" pitchFamily="18" charset="0"/>
              </a:rPr>
              <a:t>  </a:t>
            </a:r>
          </a:p>
        </p:txBody>
      </p:sp>
      <p:pic>
        <p:nvPicPr>
          <p:cNvPr id="24578" name="Picture 2" descr="http://www.bookin.org.ru/book/720866.jpg">
            <a:extLst>
              <a:ext uri="{FF2B5EF4-FFF2-40B4-BE49-F238E27FC236}">
                <a16:creationId xmlns:a16="http://schemas.microsoft.com/office/drawing/2014/main" id="{4A4D058C-3078-124D-E576-644812CDBD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325" y="2133600"/>
            <a:ext cx="2176463" cy="298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Прямоугольник 3">
            <a:extLst>
              <a:ext uri="{FF2B5EF4-FFF2-40B4-BE49-F238E27FC236}">
                <a16:creationId xmlns:a16="http://schemas.microsoft.com/office/drawing/2014/main" id="{C7DCBC4A-23AE-82DC-0B49-7E38B872F4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2988" y="692150"/>
            <a:ext cx="7200900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 sz="3200">
                <a:solidFill>
                  <a:srgbClr val="0070C0"/>
                </a:solidFill>
                <a:latin typeface="Comic Sans MS" panose="030F0702030302020204" pitchFamily="66" charset="0"/>
              </a:rPr>
              <a:t>3. Этот рисунок — иллюстрация к какой сказке?</a:t>
            </a:r>
            <a:r>
              <a:rPr lang="ru-RU" altLang="en-US" sz="3200">
                <a:solidFill>
                  <a:srgbClr val="0070C0"/>
                </a:solidFill>
              </a:rPr>
              <a:t> </a:t>
            </a:r>
          </a:p>
        </p:txBody>
      </p:sp>
      <p:pic>
        <p:nvPicPr>
          <p:cNvPr id="16387" name="Picture 3">
            <a:extLst>
              <a:ext uri="{FF2B5EF4-FFF2-40B4-BE49-F238E27FC236}">
                <a16:creationId xmlns:a16="http://schemas.microsoft.com/office/drawing/2014/main" id="{B4D5D4A7-7BB4-6668-2302-FBB6BF0A4F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525" y="1970088"/>
            <a:ext cx="4124325" cy="400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6388" name="Прямоугольник 7">
            <a:extLst>
              <a:ext uri="{FF2B5EF4-FFF2-40B4-BE49-F238E27FC236}">
                <a16:creationId xmlns:a16="http://schemas.microsoft.com/office/drawing/2014/main" id="{5E97D4DD-F581-BF84-E56D-748C614782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19700" y="2781300"/>
            <a:ext cx="3708400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31800" indent="-323850"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Clr>
                <a:srgbClr val="000080"/>
              </a:buClr>
              <a:buSzPct val="45000"/>
              <a:buFont typeface="Wingdings" panose="05000000000000000000" pitchFamily="2" charset="2"/>
              <a:buNone/>
            </a:pPr>
            <a:r>
              <a:rPr lang="ru-RU" altLang="en-US" sz="2800" b="1"/>
              <a:t>а) </a:t>
            </a:r>
            <a:r>
              <a:rPr lang="ru-RU" altLang="en-US" sz="2800" b="1">
                <a:hlinkClick r:id="rId3"/>
              </a:rPr>
              <a:t> Тараканище</a:t>
            </a:r>
          </a:p>
          <a:p>
            <a:pPr eaLnBrk="1" hangingPunct="1">
              <a:buClr>
                <a:srgbClr val="000080"/>
              </a:buClr>
              <a:buSzPct val="45000"/>
              <a:buFont typeface="Wingdings" panose="05000000000000000000" pitchFamily="2" charset="2"/>
              <a:buNone/>
            </a:pPr>
            <a:r>
              <a:rPr lang="ru-RU" altLang="en-US" sz="2800" b="1"/>
              <a:t>б) </a:t>
            </a:r>
            <a:r>
              <a:rPr lang="ru-RU" altLang="en-US" sz="2800" b="1">
                <a:hlinkClick r:id="rId4"/>
              </a:rPr>
              <a:t>Муха-цокотуха</a:t>
            </a:r>
          </a:p>
          <a:p>
            <a:pPr eaLnBrk="1" hangingPunct="1">
              <a:buClr>
                <a:srgbClr val="000080"/>
              </a:buClr>
              <a:buSzPct val="45000"/>
              <a:buFont typeface="Wingdings" panose="05000000000000000000" pitchFamily="2" charset="2"/>
              <a:buNone/>
            </a:pPr>
            <a:r>
              <a:rPr lang="ru-RU" altLang="en-US" sz="2800" b="1"/>
              <a:t>в)  </a:t>
            </a:r>
            <a:r>
              <a:rPr lang="ru-RU" altLang="en-US" sz="2800" b="1">
                <a:hlinkClick r:id="rId3"/>
              </a:rPr>
              <a:t>Крокодил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Прямоугольник 4">
            <a:extLst>
              <a:ext uri="{FF2B5EF4-FFF2-40B4-BE49-F238E27FC236}">
                <a16:creationId xmlns:a16="http://schemas.microsoft.com/office/drawing/2014/main" id="{7E5248DA-ED42-B26E-12EF-4235468769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13" y="476250"/>
            <a:ext cx="7920037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en-US" sz="3200" b="1">
                <a:solidFill>
                  <a:srgbClr val="280099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4. Кто выручил Муху-Цокотуху из беды?</a:t>
            </a:r>
            <a:endParaRPr lang="ru-RU" altLang="en-US" sz="3200"/>
          </a:p>
        </p:txBody>
      </p:sp>
      <p:sp>
        <p:nvSpPr>
          <p:cNvPr id="17411" name="Прямоугольник 5">
            <a:extLst>
              <a:ext uri="{FF2B5EF4-FFF2-40B4-BE49-F238E27FC236}">
                <a16:creationId xmlns:a16="http://schemas.microsoft.com/office/drawing/2014/main" id="{621E80A2-74C2-F096-9CB7-D10012308A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2988" y="2133600"/>
            <a:ext cx="2430462" cy="166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 sz="2800" b="1"/>
              <a:t>А) </a:t>
            </a:r>
            <a:r>
              <a:rPr lang="ru-RU" altLang="en-US" sz="2800" b="1">
                <a:hlinkClick r:id="rId2"/>
              </a:rPr>
              <a:t>шмель</a:t>
            </a:r>
            <a:r>
              <a:rPr lang="ru-RU" altLang="en-US" sz="2800" b="1"/>
              <a:t>  </a:t>
            </a:r>
          </a:p>
          <a:p>
            <a:pPr eaLnBrk="1" hangingPunct="1"/>
            <a:r>
              <a:rPr lang="ru-RU" altLang="en-US" sz="2800" b="1"/>
              <a:t> Б) </a:t>
            </a:r>
            <a:r>
              <a:rPr lang="ru-RU" altLang="en-US" sz="2800" b="1">
                <a:hlinkClick r:id="rId2"/>
              </a:rPr>
              <a:t>паук</a:t>
            </a:r>
            <a:r>
              <a:rPr lang="ru-RU" altLang="en-US" sz="2800" b="1"/>
              <a:t> </a:t>
            </a:r>
          </a:p>
          <a:p>
            <a:pPr eaLnBrk="1" hangingPunct="1"/>
            <a:r>
              <a:rPr lang="ru-RU" altLang="en-US" sz="2800" b="1"/>
              <a:t> В) </a:t>
            </a:r>
            <a:r>
              <a:rPr lang="ru-RU" altLang="en-US" sz="2800" b="1">
                <a:hlinkClick r:id="rId3"/>
              </a:rPr>
              <a:t>комар</a:t>
            </a:r>
            <a:r>
              <a:rPr lang="ru-RU" altLang="en-US" sz="2800"/>
              <a:t>   </a:t>
            </a:r>
            <a:br>
              <a:rPr lang="ru-RU" altLang="en-US" sz="1400"/>
            </a:br>
            <a:endParaRPr lang="ru-RU" altLang="en-US"/>
          </a:p>
        </p:txBody>
      </p:sp>
      <p:pic>
        <p:nvPicPr>
          <p:cNvPr id="38914" name="Picture 2" descr="http://mediasubs.ru/group/uploads/mo/mozaika-zhizni-sobiraem-slovo-schaste/image2/MtZDVlMDQ.jpg">
            <a:extLst>
              <a:ext uri="{FF2B5EF4-FFF2-40B4-BE49-F238E27FC236}">
                <a16:creationId xmlns:a16="http://schemas.microsoft.com/office/drawing/2014/main" id="{D706D4E3-3D63-0035-19AD-FEA6E35A01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1836738"/>
            <a:ext cx="3494087" cy="4541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Прямоугольник 3">
            <a:extLst>
              <a:ext uri="{FF2B5EF4-FFF2-40B4-BE49-F238E27FC236}">
                <a16:creationId xmlns:a16="http://schemas.microsoft.com/office/drawing/2014/main" id="{CCD7A76D-F8F2-47F0-1BD3-225E0C2A46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40200" y="549275"/>
            <a:ext cx="4572000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en-US" sz="2800" b="1">
                <a:solidFill>
                  <a:srgbClr val="280099"/>
                </a:solidFill>
                <a:latin typeface="Comic Sans MS" panose="030F0702030302020204" pitchFamily="66" charset="0"/>
              </a:rPr>
              <a:t>5. Что просил крокодил по телефону?</a:t>
            </a:r>
            <a:r>
              <a:rPr lang="ru-RU" altLang="en-US" sz="2800"/>
              <a:t> </a:t>
            </a:r>
          </a:p>
        </p:txBody>
      </p:sp>
      <p:pic>
        <p:nvPicPr>
          <p:cNvPr id="18435" name="Picture 6">
            <a:extLst>
              <a:ext uri="{FF2B5EF4-FFF2-40B4-BE49-F238E27FC236}">
                <a16:creationId xmlns:a16="http://schemas.microsoft.com/office/drawing/2014/main" id="{A326A5D1-4856-F727-C96D-AE27CF1207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620713"/>
            <a:ext cx="2484438" cy="244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18436" name="Picture 3">
            <a:hlinkClick r:id="rId3" action="ppaction://hlinksldjump"/>
            <a:extLst>
              <a:ext uri="{FF2B5EF4-FFF2-40B4-BE49-F238E27FC236}">
                <a16:creationId xmlns:a16="http://schemas.microsoft.com/office/drawing/2014/main" id="{8ECE2727-7345-C167-BDFD-A462462726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1916113"/>
            <a:ext cx="1362075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18437" name="Picture 4">
            <a:hlinkClick r:id="rId5" action="ppaction://hlinksldjump"/>
            <a:extLst>
              <a:ext uri="{FF2B5EF4-FFF2-40B4-BE49-F238E27FC236}">
                <a16:creationId xmlns:a16="http://schemas.microsoft.com/office/drawing/2014/main" id="{BB8016EE-26ED-0099-92E1-0C38F8A98D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0675" y="3106738"/>
            <a:ext cx="2390775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18438" name="Picture 5">
            <a:hlinkClick r:id="rId5" action="ppaction://hlinksldjump"/>
            <a:extLst>
              <a:ext uri="{FF2B5EF4-FFF2-40B4-BE49-F238E27FC236}">
                <a16:creationId xmlns:a16="http://schemas.microsoft.com/office/drawing/2014/main" id="{8867E687-1C2A-629E-523F-0CB738E6E2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5963" y="5013325"/>
            <a:ext cx="1676400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8439" name="Прямоугольник 10">
            <a:extLst>
              <a:ext uri="{FF2B5EF4-FFF2-40B4-BE49-F238E27FC236}">
                <a16:creationId xmlns:a16="http://schemas.microsoft.com/office/drawing/2014/main" id="{308D61F2-65DD-00B1-B2AE-1A037F4098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3573463"/>
            <a:ext cx="4572000" cy="2246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 sz="2800" b="1">
                <a:solidFill>
                  <a:srgbClr val="444444"/>
                </a:solidFill>
                <a:cs typeface="Times New Roman" panose="02020603050405020304" pitchFamily="18" charset="0"/>
              </a:rPr>
              <a:t>А) калоши</a:t>
            </a:r>
          </a:p>
          <a:p>
            <a:pPr eaLnBrk="1" hangingPunct="1"/>
            <a:r>
              <a:rPr lang="ru-RU" altLang="en-US" sz="2800" b="1">
                <a:solidFill>
                  <a:srgbClr val="444444"/>
                </a:solidFill>
                <a:cs typeface="Times New Roman" panose="02020603050405020304" pitchFamily="18" charset="0"/>
              </a:rPr>
              <a:t>  </a:t>
            </a:r>
          </a:p>
          <a:p>
            <a:pPr eaLnBrk="1" hangingPunct="1"/>
            <a:r>
              <a:rPr lang="ru-RU" altLang="en-US" sz="2800" b="1">
                <a:solidFill>
                  <a:srgbClr val="444444"/>
                </a:solidFill>
                <a:cs typeface="Times New Roman" panose="02020603050405020304" pitchFamily="18" charset="0"/>
              </a:rPr>
              <a:t>Б)  шоколад </a:t>
            </a:r>
          </a:p>
          <a:p>
            <a:pPr eaLnBrk="1" hangingPunct="1"/>
            <a:r>
              <a:rPr lang="ru-RU" altLang="en-US" sz="2800" b="1">
                <a:solidFill>
                  <a:srgbClr val="444444"/>
                </a:solidFill>
                <a:cs typeface="Times New Roman" panose="02020603050405020304" pitchFamily="18" charset="0"/>
              </a:rPr>
              <a:t>  </a:t>
            </a:r>
          </a:p>
          <a:p>
            <a:pPr eaLnBrk="1" hangingPunct="1"/>
            <a:r>
              <a:rPr lang="ru-RU" altLang="en-US" sz="2800" b="1">
                <a:solidFill>
                  <a:srgbClr val="444444"/>
                </a:solidFill>
                <a:cs typeface="Times New Roman" panose="02020603050405020304" pitchFamily="18" charset="0"/>
              </a:rPr>
              <a:t>В) перчатки </a:t>
            </a:r>
            <a:r>
              <a:rPr lang="ru-RU" altLang="en-US" sz="2800">
                <a:solidFill>
                  <a:srgbClr val="444444"/>
                </a:solidFill>
                <a:cs typeface="Times New Roman" panose="02020603050405020304" pitchFamily="18" charset="0"/>
              </a:rPr>
              <a:t>  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1">
            <a:extLst>
              <a:ext uri="{FF2B5EF4-FFF2-40B4-BE49-F238E27FC236}">
                <a16:creationId xmlns:a16="http://schemas.microsoft.com/office/drawing/2014/main" id="{C5DA32F3-7487-D412-305D-FC66A2B12B3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31800" y="101600"/>
            <a:ext cx="9070975" cy="1557338"/>
          </a:xfrm>
        </p:spPr>
        <p:txBody>
          <a:bodyPr/>
          <a:lstStyle/>
          <a:p>
            <a:pPr>
              <a:lnSpc>
                <a:spcPct val="117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ru-RU" altLang="en-US">
                <a:latin typeface="Comic Sans MS" panose="030F0702030302020204" pitchFamily="66" charset="0"/>
              </a:rPr>
              <a:t>6. От кого убежала посуда в сказке  Чуковского?</a:t>
            </a:r>
          </a:p>
        </p:txBody>
      </p:sp>
      <p:pic>
        <p:nvPicPr>
          <p:cNvPr id="19459" name="Picture 3">
            <a:extLst>
              <a:ext uri="{FF2B5EF4-FFF2-40B4-BE49-F238E27FC236}">
                <a16:creationId xmlns:a16="http://schemas.microsoft.com/office/drawing/2014/main" id="{B575205E-D4BF-C9AD-94F5-3BD5C7A627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2133600"/>
            <a:ext cx="4248150" cy="329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4EE069B6-657E-612D-C62F-BCBE16F623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76825" y="1989138"/>
            <a:ext cx="3959225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7560"/>
          <a:lstStyle/>
          <a:p>
            <a:pPr marL="342900" indent="-342900" eaLnBrk="0" hangingPunct="0">
              <a:spcBef>
                <a:spcPct val="20000"/>
              </a:spcBef>
              <a:buFontTx/>
              <a:buChar char="•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endParaRPr lang="ru-RU" sz="1200" b="1" kern="0" dirty="0">
              <a:solidFill>
                <a:srgbClr val="444444"/>
              </a:solidFill>
              <a:latin typeface="+mn-lt"/>
              <a:cs typeface="Times New Roman" pitchFamily="16" charset="0"/>
            </a:endParaRPr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ru-RU" sz="3600" b="1" kern="0" dirty="0">
                <a:solidFill>
                  <a:srgbClr val="444444"/>
                </a:solidFill>
                <a:latin typeface="+mn-lt"/>
                <a:cs typeface="Times New Roman" pitchFamily="16" charset="0"/>
              </a:rPr>
              <a:t>А)  </a:t>
            </a:r>
            <a:r>
              <a:rPr lang="ru-RU" sz="3600" b="1" kern="0" dirty="0">
                <a:solidFill>
                  <a:srgbClr val="444444"/>
                </a:solidFill>
                <a:latin typeface="+mn-lt"/>
                <a:cs typeface="Times New Roman" pitchFamily="16" charset="0"/>
                <a:hlinkClick r:id="rId3"/>
              </a:rPr>
              <a:t>от Крокодила</a:t>
            </a:r>
            <a:r>
              <a:rPr lang="ru-RU" sz="3600" kern="0" dirty="0">
                <a:solidFill>
                  <a:srgbClr val="444444"/>
                </a:solidFill>
                <a:latin typeface="+mn-lt"/>
                <a:cs typeface="Times New Roman" pitchFamily="16" charset="0"/>
              </a:rPr>
              <a:t>     </a:t>
            </a:r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ru-RU" sz="3600" kern="0" dirty="0">
                <a:solidFill>
                  <a:srgbClr val="444444"/>
                </a:solidFill>
                <a:latin typeface="+mn-lt"/>
                <a:cs typeface="Times New Roman" pitchFamily="16" charset="0"/>
              </a:rPr>
              <a:t> Б) </a:t>
            </a:r>
            <a:r>
              <a:rPr lang="ru-RU" sz="3600" b="1" kern="0" dirty="0">
                <a:solidFill>
                  <a:srgbClr val="444444"/>
                </a:solidFill>
                <a:latin typeface="+mn-lt"/>
                <a:cs typeface="Times New Roman" pitchFamily="16" charset="0"/>
                <a:hlinkClick r:id="rId4"/>
              </a:rPr>
              <a:t> от Федоры</a:t>
            </a:r>
            <a:r>
              <a:rPr lang="ru-RU" sz="3600" kern="0" dirty="0">
                <a:solidFill>
                  <a:srgbClr val="444444"/>
                </a:solidFill>
                <a:latin typeface="+mn-lt"/>
                <a:cs typeface="Times New Roman" pitchFamily="16" charset="0"/>
              </a:rPr>
              <a:t>        </a:t>
            </a:r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ru-RU" sz="3600" kern="0" dirty="0">
                <a:solidFill>
                  <a:srgbClr val="444444"/>
                </a:solidFill>
                <a:latin typeface="+mn-lt"/>
                <a:cs typeface="Times New Roman" pitchFamily="16" charset="0"/>
              </a:rPr>
              <a:t> В) </a:t>
            </a:r>
            <a:r>
              <a:rPr lang="ru-RU" sz="3600" b="1" kern="0" dirty="0">
                <a:solidFill>
                  <a:srgbClr val="444444"/>
                </a:solidFill>
                <a:latin typeface="+mn-lt"/>
                <a:cs typeface="Times New Roman" pitchFamily="16" charset="0"/>
                <a:hlinkClick r:id="rId3"/>
              </a:rPr>
              <a:t>от  </a:t>
            </a:r>
            <a:r>
              <a:rPr lang="ru-RU" sz="3600" b="1" kern="0" dirty="0" err="1">
                <a:solidFill>
                  <a:srgbClr val="444444"/>
                </a:solidFill>
                <a:latin typeface="+mn-lt"/>
                <a:cs typeface="Times New Roman" pitchFamily="16" charset="0"/>
                <a:hlinkClick r:id="rId3"/>
              </a:rPr>
              <a:t>Бармалея</a:t>
            </a:r>
            <a:endParaRPr lang="ru-RU" sz="3600" b="1" kern="0" dirty="0">
              <a:solidFill>
                <a:srgbClr val="444444"/>
              </a:solidFill>
              <a:latin typeface="+mn-lt"/>
              <a:cs typeface="Times New Roman" pitchFamily="16" charset="0"/>
              <a:hlinkClick r:id="rId3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1">
            <a:extLst>
              <a:ext uri="{FF2B5EF4-FFF2-40B4-BE49-F238E27FC236}">
                <a16:creationId xmlns:a16="http://schemas.microsoft.com/office/drawing/2014/main" id="{F41326B4-9711-32AF-FD6C-B03E627A116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03238" y="0"/>
            <a:ext cx="8029575" cy="2420938"/>
          </a:xfrm>
        </p:spPr>
        <p:txBody>
          <a:bodyPr/>
          <a:lstStyle/>
          <a:p>
            <a:pPr>
              <a:lnSpc>
                <a:spcPct val="117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ru-RU" altLang="en-US">
                <a:latin typeface="Comic Sans MS" panose="030F0702030302020204" pitchFamily="66" charset="0"/>
              </a:rPr>
              <a:t> </a:t>
            </a:r>
            <a:br>
              <a:rPr lang="ru-RU" altLang="en-US">
                <a:latin typeface="Comic Sans MS" panose="030F0702030302020204" pitchFamily="66" charset="0"/>
              </a:rPr>
            </a:br>
            <a:r>
              <a:rPr lang="ru-RU" altLang="en-US">
                <a:latin typeface="Comic Sans MS" panose="030F0702030302020204" pitchFamily="66" charset="0"/>
              </a:rPr>
              <a:t>7. Что подарили Мухе-Цокотухе блошки?</a:t>
            </a:r>
            <a:br>
              <a:rPr lang="ru-RU" altLang="en-US">
                <a:latin typeface="Comic Sans MS" panose="030F0702030302020204" pitchFamily="66" charset="0"/>
              </a:rPr>
            </a:br>
            <a:r>
              <a:rPr lang="ru-RU" altLang="en-US">
                <a:latin typeface="Comic Sans MS" panose="030F0702030302020204" pitchFamily="66" charset="0"/>
              </a:rPr>
              <a:t> 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7CF22346-BC65-2CB3-B662-FC56A097C0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03350" y="2565400"/>
            <a:ext cx="6443663" cy="289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9072"/>
          <a:lstStyle/>
          <a:p>
            <a:pPr marL="342900" indent="-342900" eaLnBrk="0" hangingPunct="0">
              <a:lnSpc>
                <a:spcPct val="98000"/>
              </a:lnSpc>
              <a:spcBef>
                <a:spcPct val="20000"/>
              </a:spcBef>
              <a:buFontTx/>
              <a:buChar char="•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ru-RU" sz="4000" kern="0" dirty="0">
                <a:solidFill>
                  <a:srgbClr val="C00000"/>
                </a:solidFill>
                <a:latin typeface="DejaVu Sans" pitchFamily="32" charset="0"/>
                <a:cs typeface="Times New Roman" pitchFamily="16" charset="0"/>
              </a:rPr>
              <a:t>А) Тапочки</a:t>
            </a:r>
          </a:p>
          <a:p>
            <a:pPr marL="342900" indent="-342900" eaLnBrk="0" hangingPunct="0">
              <a:lnSpc>
                <a:spcPct val="98000"/>
              </a:lnSpc>
              <a:spcBef>
                <a:spcPct val="20000"/>
              </a:spcBef>
              <a:buFontTx/>
              <a:buChar char="•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ru-RU" sz="4000" kern="0" dirty="0">
                <a:solidFill>
                  <a:srgbClr val="C00000"/>
                </a:solidFill>
                <a:latin typeface="DejaVu Sans" pitchFamily="32" charset="0"/>
                <a:cs typeface="Times New Roman" pitchFamily="16" charset="0"/>
                <a:hlinkClick r:id="rId2"/>
              </a:rPr>
              <a:t> </a:t>
            </a:r>
            <a:r>
              <a:rPr lang="ru-RU" sz="4000" kern="0" dirty="0">
                <a:solidFill>
                  <a:srgbClr val="C00000"/>
                </a:solidFill>
                <a:latin typeface="DejaVu Sans" pitchFamily="32" charset="0"/>
                <a:cs typeface="Times New Roman" pitchFamily="16" charset="0"/>
              </a:rPr>
              <a:t>Б) Сапожки</a:t>
            </a:r>
          </a:p>
          <a:p>
            <a:pPr marL="342900" indent="-342900" eaLnBrk="0" hangingPunct="0">
              <a:lnSpc>
                <a:spcPct val="98000"/>
              </a:lnSpc>
              <a:spcBef>
                <a:spcPct val="20000"/>
              </a:spcBef>
              <a:buFontTx/>
              <a:buChar char="•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ru-RU" sz="4000" kern="0" dirty="0">
                <a:solidFill>
                  <a:srgbClr val="C00000"/>
                </a:solidFill>
                <a:latin typeface="DejaVu Sans" pitchFamily="32" charset="0"/>
                <a:cs typeface="Times New Roman" pitchFamily="16" charset="0"/>
              </a:rPr>
              <a:t> В) Туфельки</a:t>
            </a:r>
            <a:endParaRPr lang="ru-RU" sz="4000" kern="0" dirty="0">
              <a:solidFill>
                <a:srgbClr val="C00000"/>
              </a:solidFill>
              <a:latin typeface="DejaVu Sans" pitchFamily="32" charset="0"/>
              <a:cs typeface="Times New Roman" pitchFamily="16" charset="0"/>
              <a:hlinkClick r:id="rId3"/>
            </a:endParaRPr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endParaRPr lang="ru-RU" sz="1200" kern="0" dirty="0">
              <a:solidFill>
                <a:srgbClr val="C00000"/>
              </a:solidFill>
              <a:latin typeface="+mn-lt"/>
              <a:cs typeface="Times New Roman" pitchFamily="16" charset="0"/>
            </a:endParaRPr>
          </a:p>
        </p:txBody>
      </p:sp>
      <p:pic>
        <p:nvPicPr>
          <p:cNvPr id="40962" name="Picture 2" descr="http://folk.uio.no/dansh/muha/capogi.jpg">
            <a:extLst>
              <a:ext uri="{FF2B5EF4-FFF2-40B4-BE49-F238E27FC236}">
                <a16:creationId xmlns:a16="http://schemas.microsoft.com/office/drawing/2014/main" id="{42AB71D9-6B6D-95F4-A60C-B61BF5F0E8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5963" y="2565400"/>
            <a:ext cx="2405062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1">
            <a:extLst>
              <a:ext uri="{FF2B5EF4-FFF2-40B4-BE49-F238E27FC236}">
                <a16:creationId xmlns:a16="http://schemas.microsoft.com/office/drawing/2014/main" id="{56C6683A-3647-580D-D015-3B1321F7F2C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03238" y="190500"/>
            <a:ext cx="8172450" cy="2085975"/>
          </a:xfrm>
        </p:spPr>
        <p:txBody>
          <a:bodyPr/>
          <a:lstStyle/>
          <a:p>
            <a:pPr>
              <a:lnSpc>
                <a:spcPct val="117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ru-RU" altLang="en-US">
                <a:latin typeface="Comic Sans MS" panose="030F0702030302020204" pitchFamily="66" charset="0"/>
              </a:rPr>
              <a:t>8. Куда  спешил  доктор Айболит спасать больных зверей?</a:t>
            </a:r>
          </a:p>
        </p:txBody>
      </p:sp>
      <p:pic>
        <p:nvPicPr>
          <p:cNvPr id="21507" name="Picture 2">
            <a:extLst>
              <a:ext uri="{FF2B5EF4-FFF2-40B4-BE49-F238E27FC236}">
                <a16:creationId xmlns:a16="http://schemas.microsoft.com/office/drawing/2014/main" id="{2771AC8B-E45E-3D92-25EA-CF712F131F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0" y="2420938"/>
            <a:ext cx="7704138" cy="2474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21508" name="Text Box 3">
            <a:extLst>
              <a:ext uri="{FF2B5EF4-FFF2-40B4-BE49-F238E27FC236}">
                <a16:creationId xmlns:a16="http://schemas.microsoft.com/office/drawing/2014/main" id="{793488DF-8854-963A-2DC6-4F0F4D900E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7700" y="4941888"/>
            <a:ext cx="7885113" cy="1511300"/>
          </a:xfrm>
          <a:prstGeom prst="rect">
            <a:avLst/>
          </a:prstGeom>
          <a:noFill/>
          <a:ln w="9525">
            <a:solidFill>
              <a:srgbClr val="80808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22680" rIns="0" bIns="0"/>
          <a:lstStyle>
            <a:lvl1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5000"/>
              </a:lnSpc>
              <a:spcAft>
                <a:spcPts val="1425"/>
              </a:spcAft>
            </a:pPr>
            <a:r>
              <a:rPr lang="ru-RU" altLang="en-US" sz="3600" b="1">
                <a:solidFill>
                  <a:srgbClr val="44444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а) </a:t>
            </a:r>
            <a:r>
              <a:rPr lang="ru-RU" altLang="en-US" sz="3600" b="1">
                <a:solidFill>
                  <a:srgbClr val="444444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Килиманджаро</a:t>
            </a:r>
            <a:r>
              <a:rPr lang="ru-RU" altLang="en-US" sz="3600" b="1">
                <a:solidFill>
                  <a:srgbClr val="44444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б) </a:t>
            </a:r>
            <a:r>
              <a:rPr lang="ru-RU" altLang="en-US" sz="3600" b="1">
                <a:solidFill>
                  <a:srgbClr val="444444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Лимпопо</a:t>
            </a:r>
            <a:r>
              <a:rPr lang="ru-RU" altLang="en-US" sz="3600" b="1">
                <a:solidFill>
                  <a:srgbClr val="44444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eaLnBrk="1" hangingPunct="1">
              <a:lnSpc>
                <a:spcPct val="95000"/>
              </a:lnSpc>
              <a:spcAft>
                <a:spcPts val="1425"/>
              </a:spcAft>
            </a:pPr>
            <a:r>
              <a:rPr lang="ru-RU" altLang="en-US" sz="3600" b="1">
                <a:solidFill>
                  <a:srgbClr val="44444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в) </a:t>
            </a:r>
            <a:r>
              <a:rPr lang="ru-RU" altLang="en-US" sz="3600" b="1">
                <a:solidFill>
                  <a:srgbClr val="444444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Сахара</a:t>
            </a:r>
            <a:r>
              <a:rPr lang="ru-RU" altLang="en-US" sz="3600" b="1">
                <a:solidFill>
                  <a:srgbClr val="44444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>
            <a:extLst>
              <a:ext uri="{FF2B5EF4-FFF2-40B4-BE49-F238E27FC236}">
                <a16:creationId xmlns:a16="http://schemas.microsoft.com/office/drawing/2014/main" id="{AF4E3E80-68FE-32B7-5487-448F4D900A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3238" y="250825"/>
            <a:ext cx="8316912" cy="15573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pPr algn="ctr" defTabSz="449263" hangingPunct="0">
              <a:lnSpc>
                <a:spcPct val="117000"/>
              </a:lnSpc>
              <a:buClr>
                <a:srgbClr val="000000"/>
              </a:buClr>
              <a:buSzPct val="100000"/>
              <a:buFont typeface="Times New Roman" pitchFamily="16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/>
            </a:pPr>
            <a:r>
              <a:rPr lang="ru-RU" sz="4400" kern="0" dirty="0">
                <a:solidFill>
                  <a:srgbClr val="000080"/>
                </a:solidFill>
                <a:latin typeface="Comic Sans MS" pitchFamily="64" charset="0"/>
                <a:ea typeface="+mj-ea"/>
                <a:cs typeface="+mj-cs"/>
              </a:rPr>
              <a:t>9. Какой герой призывает детей быть всегда чистыми?</a:t>
            </a:r>
          </a:p>
        </p:txBody>
      </p:sp>
      <p:sp>
        <p:nvSpPr>
          <p:cNvPr id="22531" name="Text Box 2">
            <a:extLst>
              <a:ext uri="{FF2B5EF4-FFF2-40B4-BE49-F238E27FC236}">
                <a16:creationId xmlns:a16="http://schemas.microsoft.com/office/drawing/2014/main" id="{506EF0B9-29FF-65E4-FD22-EFD8A04D50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1773238"/>
            <a:ext cx="5113337" cy="395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13860" rIns="0" bIns="0"/>
          <a:lstStyle>
            <a:lvl1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95000"/>
              </a:lnSpc>
              <a:spcAft>
                <a:spcPts val="600"/>
              </a:spcAft>
            </a:pPr>
            <a:r>
              <a:rPr lang="ru-RU" altLang="en-US" sz="2000" b="1">
                <a:solidFill>
                  <a:srgbClr val="44444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 здравствует мыло душистое,</a:t>
            </a:r>
          </a:p>
          <a:p>
            <a:pPr algn="ctr" eaLnBrk="1" hangingPunct="1">
              <a:lnSpc>
                <a:spcPct val="95000"/>
              </a:lnSpc>
              <a:spcAft>
                <a:spcPts val="600"/>
              </a:spcAft>
            </a:pPr>
            <a:r>
              <a:rPr lang="ru-RU" altLang="en-US" sz="2000" b="1">
                <a:solidFill>
                  <a:srgbClr val="44444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полотенце пушистое,</a:t>
            </a:r>
          </a:p>
          <a:p>
            <a:pPr algn="ctr" eaLnBrk="1" hangingPunct="1">
              <a:lnSpc>
                <a:spcPct val="95000"/>
              </a:lnSpc>
              <a:spcAft>
                <a:spcPts val="600"/>
              </a:spcAft>
            </a:pPr>
            <a:r>
              <a:rPr lang="ru-RU" altLang="en-US" sz="2000" b="1">
                <a:solidFill>
                  <a:srgbClr val="44444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зубной порошок,</a:t>
            </a:r>
          </a:p>
          <a:p>
            <a:pPr algn="ctr" eaLnBrk="1" hangingPunct="1">
              <a:lnSpc>
                <a:spcPct val="95000"/>
              </a:lnSpc>
              <a:spcAft>
                <a:spcPts val="600"/>
              </a:spcAft>
            </a:pPr>
            <a:r>
              <a:rPr lang="ru-RU" altLang="en-US" sz="2000" b="1">
                <a:solidFill>
                  <a:srgbClr val="44444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густой гребешок!</a:t>
            </a:r>
          </a:p>
          <a:p>
            <a:pPr algn="ctr" eaLnBrk="1" hangingPunct="1">
              <a:lnSpc>
                <a:spcPct val="95000"/>
              </a:lnSpc>
              <a:spcAft>
                <a:spcPts val="600"/>
              </a:spcAft>
            </a:pPr>
            <a:r>
              <a:rPr lang="ru-RU" altLang="en-US" sz="2000" b="1">
                <a:solidFill>
                  <a:srgbClr val="44444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Давайте же мыться, плескаться,</a:t>
            </a:r>
          </a:p>
          <a:p>
            <a:pPr algn="ctr" eaLnBrk="1" hangingPunct="1">
              <a:lnSpc>
                <a:spcPct val="95000"/>
              </a:lnSpc>
              <a:spcAft>
                <a:spcPts val="600"/>
              </a:spcAft>
            </a:pPr>
            <a:r>
              <a:rPr lang="ru-RU" altLang="en-US" sz="2000" b="1">
                <a:solidFill>
                  <a:srgbClr val="44444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Купаться, нырять, кувыркаться</a:t>
            </a:r>
          </a:p>
          <a:p>
            <a:pPr algn="ctr" eaLnBrk="1" hangingPunct="1">
              <a:lnSpc>
                <a:spcPct val="95000"/>
              </a:lnSpc>
              <a:spcAft>
                <a:spcPts val="600"/>
              </a:spcAft>
            </a:pPr>
            <a:r>
              <a:rPr lang="ru-RU" altLang="en-US" sz="2000" b="1">
                <a:solidFill>
                  <a:srgbClr val="44444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ушате, в корыте, в лохани,</a:t>
            </a:r>
          </a:p>
          <a:p>
            <a:pPr algn="ctr" eaLnBrk="1" hangingPunct="1">
              <a:lnSpc>
                <a:spcPct val="95000"/>
              </a:lnSpc>
              <a:spcAft>
                <a:spcPts val="600"/>
              </a:spcAft>
            </a:pPr>
            <a:r>
              <a:rPr lang="ru-RU" altLang="en-US" sz="2000" b="1">
                <a:solidFill>
                  <a:srgbClr val="44444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реке, в ручейке, в океане, —</a:t>
            </a:r>
          </a:p>
          <a:p>
            <a:pPr algn="ctr" eaLnBrk="1" hangingPunct="1">
              <a:lnSpc>
                <a:spcPct val="95000"/>
              </a:lnSpc>
              <a:spcAft>
                <a:spcPts val="600"/>
              </a:spcAft>
            </a:pPr>
            <a:r>
              <a:rPr lang="ru-RU" altLang="en-US" sz="2000" b="1">
                <a:solidFill>
                  <a:srgbClr val="44444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в ванне, и в бане,</a:t>
            </a:r>
          </a:p>
          <a:p>
            <a:pPr algn="ctr" eaLnBrk="1" hangingPunct="1">
              <a:lnSpc>
                <a:spcPct val="95000"/>
              </a:lnSpc>
              <a:spcAft>
                <a:spcPts val="600"/>
              </a:spcAft>
            </a:pPr>
            <a:r>
              <a:rPr lang="ru-RU" altLang="en-US" sz="2000" b="1">
                <a:solidFill>
                  <a:srgbClr val="44444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Всегда и везде —</a:t>
            </a:r>
          </a:p>
          <a:p>
            <a:pPr algn="ctr" eaLnBrk="1" hangingPunct="1">
              <a:lnSpc>
                <a:spcPct val="95000"/>
              </a:lnSpc>
              <a:spcAft>
                <a:spcPts val="1425"/>
              </a:spcAft>
            </a:pPr>
            <a:r>
              <a:rPr lang="ru-RU" altLang="en-US" sz="2000" b="1">
                <a:solidFill>
                  <a:srgbClr val="44444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Вечная слава воде!</a:t>
            </a:r>
          </a:p>
        </p:txBody>
      </p:sp>
      <p:sp>
        <p:nvSpPr>
          <p:cNvPr id="22532" name="Text Box 3">
            <a:extLst>
              <a:ext uri="{FF2B5EF4-FFF2-40B4-BE49-F238E27FC236}">
                <a16:creationId xmlns:a16="http://schemas.microsoft.com/office/drawing/2014/main" id="{048E1C59-9A85-AC3E-69BC-97828DE0C8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87450" y="5589588"/>
            <a:ext cx="7488238" cy="933450"/>
          </a:xfrm>
          <a:prstGeom prst="rect">
            <a:avLst/>
          </a:prstGeom>
          <a:solidFill>
            <a:srgbClr val="CFE7F5">
              <a:alpha val="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58860" rIns="90000" bIns="45000"/>
          <a:lstStyle>
            <a:lvl1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5000"/>
              </a:lnSpc>
              <a:spcAft>
                <a:spcPts val="600"/>
              </a:spcAft>
            </a:pPr>
            <a:endParaRPr lang="ru-RU" altLang="en-US" sz="2200" b="1">
              <a:solidFill>
                <a:srgbClr val="44444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lnSpc>
                <a:spcPct val="95000"/>
              </a:lnSpc>
              <a:spcAft>
                <a:spcPts val="600"/>
              </a:spcAft>
            </a:pPr>
            <a:r>
              <a:rPr lang="ru-RU" altLang="en-US" sz="3200" b="1">
                <a:solidFill>
                  <a:srgbClr val="44444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а) </a:t>
            </a:r>
            <a:r>
              <a:rPr lang="ru-RU" altLang="en-US" sz="3200" b="1">
                <a:solidFill>
                  <a:srgbClr val="444444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Бармалей</a:t>
            </a:r>
            <a:r>
              <a:rPr lang="ru-RU" altLang="en-US" sz="3200" b="1">
                <a:solidFill>
                  <a:srgbClr val="44444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б) </a:t>
            </a:r>
            <a:r>
              <a:rPr lang="ru-RU" altLang="en-US" sz="3200" b="1">
                <a:solidFill>
                  <a:srgbClr val="444444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Айболит</a:t>
            </a:r>
            <a:r>
              <a:rPr lang="ru-RU" altLang="en-US" sz="3200" b="1">
                <a:solidFill>
                  <a:srgbClr val="44444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в) </a:t>
            </a:r>
            <a:r>
              <a:rPr lang="ru-RU" altLang="en-US" sz="3200" b="1">
                <a:solidFill>
                  <a:srgbClr val="444444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Мойдодыр</a:t>
            </a:r>
          </a:p>
        </p:txBody>
      </p:sp>
      <p:pic>
        <p:nvPicPr>
          <p:cNvPr id="44034" name="Picture 2" descr="http://illustrators.ru/illustrations/357535_original.jpg">
            <a:extLst>
              <a:ext uri="{FF2B5EF4-FFF2-40B4-BE49-F238E27FC236}">
                <a16:creationId xmlns:a16="http://schemas.microsoft.com/office/drawing/2014/main" id="{DD97CD9A-9A1A-94C3-2C86-33DF1E8880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1844675"/>
            <a:ext cx="3924300" cy="392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4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1">
            <a:extLst>
              <a:ext uri="{FF2B5EF4-FFF2-40B4-BE49-F238E27FC236}">
                <a16:creationId xmlns:a16="http://schemas.microsoft.com/office/drawing/2014/main" id="{DC5D6153-B4B3-4ACA-CE33-01A24442C3E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88925" y="981075"/>
            <a:ext cx="8855075" cy="6694488"/>
          </a:xfrm>
        </p:spPr>
        <p:txBody>
          <a:bodyPr/>
          <a:lstStyle/>
          <a:p>
            <a:pPr>
              <a:lnSpc>
                <a:spcPct val="117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ru-RU" altLang="en-US" b="1">
                <a:latin typeface="Comic Sans MS" panose="030F0702030302020204" pitchFamily="66" charset="0"/>
              </a:rPr>
              <a:t>Вот и кончилась викторина!</a:t>
            </a:r>
            <a:br>
              <a:rPr lang="ru-RU" altLang="en-US" b="1">
                <a:latin typeface="Comic Sans MS" panose="030F0702030302020204" pitchFamily="66" charset="0"/>
              </a:rPr>
            </a:br>
            <a:br>
              <a:rPr lang="ru-RU" altLang="en-US">
                <a:solidFill>
                  <a:srgbClr val="94476B"/>
                </a:solidFill>
              </a:rPr>
            </a:br>
            <a:r>
              <a:rPr lang="ru-RU" altLang="en-US" b="1">
                <a:solidFill>
                  <a:srgbClr val="94476B"/>
                </a:solidFill>
              </a:rPr>
              <a:t>Спасибо всем, друзья!</a:t>
            </a:r>
            <a:br>
              <a:rPr lang="ru-RU" altLang="en-US" b="1">
                <a:solidFill>
                  <a:srgbClr val="94476B"/>
                </a:solidFill>
              </a:rPr>
            </a:br>
            <a:br>
              <a:rPr lang="ru-RU" altLang="en-US" b="1">
                <a:solidFill>
                  <a:srgbClr val="94476B"/>
                </a:solidFill>
              </a:rPr>
            </a:br>
            <a:br>
              <a:rPr lang="ru-RU" altLang="en-US"/>
            </a:br>
            <a:br>
              <a:rPr lang="ru-RU" altLang="en-US"/>
            </a:br>
            <a:br>
              <a:rPr lang="ru-RU" altLang="en-US"/>
            </a:br>
            <a:endParaRPr lang="ru-RU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182</TotalTime>
  <Words>628</Words>
  <Application>Microsoft Office PowerPoint</Application>
  <PresentationFormat>Экран (4:3)</PresentationFormat>
  <Paragraphs>69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Оформление по умолчанию</vt:lpstr>
      <vt:lpstr>КОРНЕЙ ИВАНОВИЧ ЧУКОВСКИЙ</vt:lpstr>
      <vt:lpstr>Биография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6. От кого убежала посуда в сказке  Чуковского?</vt:lpstr>
      <vt:lpstr>  7. Что подарили Мухе-Цокотухе блошки?  </vt:lpstr>
      <vt:lpstr>8. Куда  спешил  доктор Айболит спасать больных зверей?</vt:lpstr>
      <vt:lpstr>Презентация PowerPoint</vt:lpstr>
      <vt:lpstr>Вот и кончилась викторина!  Спасибо всем, друзья!     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Наталья Никитченко</cp:lastModifiedBy>
  <cp:revision>20</cp:revision>
  <dcterms:created xsi:type="dcterms:W3CDTF">2010-01-25T18:52:19Z</dcterms:created>
  <dcterms:modified xsi:type="dcterms:W3CDTF">2022-03-15T13:06:40Z</dcterms:modified>
</cp:coreProperties>
</file>