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79" r:id="rId3"/>
    <p:sldId id="257" r:id="rId4"/>
    <p:sldId id="258" r:id="rId5"/>
    <p:sldId id="280" r:id="rId6"/>
    <p:sldId id="281" r:id="rId7"/>
    <p:sldId id="282" r:id="rId8"/>
    <p:sldId id="283" r:id="rId9"/>
    <p:sldId id="284" r:id="rId10"/>
    <p:sldId id="260" r:id="rId11"/>
    <p:sldId id="285" r:id="rId12"/>
    <p:sldId id="263" r:id="rId13"/>
    <p:sldId id="286" r:id="rId14"/>
    <p:sldId id="287" r:id="rId15"/>
    <p:sldId id="265" r:id="rId16"/>
    <p:sldId id="259" r:id="rId17"/>
    <p:sldId id="288" r:id="rId18"/>
    <p:sldId id="289" r:id="rId19"/>
    <p:sldId id="290" r:id="rId20"/>
    <p:sldId id="292" r:id="rId21"/>
    <p:sldId id="291" r:id="rId22"/>
    <p:sldId id="293" r:id="rId23"/>
    <p:sldId id="268" r:id="rId24"/>
    <p:sldId id="269" r:id="rId25"/>
    <p:sldId id="272" r:id="rId26"/>
    <p:sldId id="273" r:id="rId27"/>
    <p:sldId id="274" r:id="rId28"/>
    <p:sldId id="275" r:id="rId29"/>
    <p:sldId id="276" r:id="rId30"/>
    <p:sldId id="277" r:id="rId31"/>
    <p:sldId id="294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000099"/>
    <a:srgbClr val="CC0000"/>
    <a:srgbClr val="9966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6B1597-35EC-4BCE-99E3-C7B5B01066E2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84144A-6DAD-4628-A8EC-29B193D760F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7398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КУРСЫ\13_html_m9d363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5850" y="-357214"/>
            <a:ext cx="10698163" cy="749458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214554"/>
            <a:ext cx="6858048" cy="1857388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0099"/>
                </a:solidFill>
                <a:latin typeface="Segoe UI" pitchFamily="34" charset="0"/>
                <a:cs typeface="Segoe UI" pitchFamily="34" charset="0"/>
              </a:rPr>
              <a:t>ПОДВИЖНЫЕ ИГРЫ В ФИЗИЧЕСКОМ ВОСПИТАНИИ ДОШКОЛЬНИКОВ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929058" y="4143380"/>
            <a:ext cx="5214942" cy="214314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80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buNone/>
            </a:pPr>
            <a:endParaRPr lang="ru-RU" sz="18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buNone/>
            </a:pPr>
            <a:r>
              <a:rPr lang="ru-RU" sz="1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Подготовила воспитатель: Чуркина Ю.Ю.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-26862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908720"/>
            <a:ext cx="8510754" cy="4804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270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КУРСЫ\8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97370"/>
          </a:xfrm>
        </p:spPr>
        <p:txBody>
          <a:bodyPr>
            <a:normAutofit/>
          </a:bodyPr>
          <a:lstStyle/>
          <a:p>
            <a:pPr algn="l"/>
            <a:r>
              <a:rPr lang="ru-RU" sz="2500" dirty="0" smtClean="0"/>
              <a:t/>
            </a:r>
            <a:br>
              <a:rPr lang="ru-RU" sz="2500" dirty="0" smtClean="0"/>
            </a:br>
            <a:r>
              <a:rPr lang="ru-RU" sz="2500" dirty="0" smtClean="0"/>
              <a:t>      </a:t>
            </a:r>
            <a:r>
              <a:rPr lang="ru-RU" sz="2500" b="1" i="1" dirty="0" smtClean="0"/>
              <a:t>Подвижные игры </a:t>
            </a:r>
            <a:r>
              <a:rPr lang="ru-RU" sz="2500" dirty="0" smtClean="0"/>
              <a:t>– одно из основных средств физического воспитания детей.</a:t>
            </a:r>
            <a:br>
              <a:rPr lang="ru-RU" sz="2500" dirty="0" smtClean="0"/>
            </a:br>
            <a:r>
              <a:rPr lang="ru-RU" sz="2500" dirty="0" smtClean="0"/>
              <a:t>      Подвижная игра с правилами – сознательная, активная  деятельность ребёнка, цель которой достигается точным и своевременным выполнением заданий, связанных с обязательными для всех играющих правилами.  </a:t>
            </a:r>
            <a:br>
              <a:rPr lang="ru-RU" sz="2500" dirty="0" smtClean="0"/>
            </a:br>
            <a:r>
              <a:rPr lang="ru-RU" sz="2500" dirty="0"/>
              <a:t> </a:t>
            </a:r>
            <a:r>
              <a:rPr lang="ru-RU" sz="2500" dirty="0" smtClean="0"/>
              <a:t>     По  определению П. Ф. Лесгафта, подвижная игра является упражнением, посредством которого ребёнок готовится к жизни.</a:t>
            </a:r>
            <a:br>
              <a:rPr lang="ru-RU" sz="2500" dirty="0" smtClean="0"/>
            </a:br>
            <a:endParaRPr lang="ru-RU" sz="2500" dirty="0"/>
          </a:p>
        </p:txBody>
      </p:sp>
      <p:pic>
        <p:nvPicPr>
          <p:cNvPr id="7" name="Рисунок 6" descr="IMG_20170120_1131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5823" y="4103351"/>
            <a:ext cx="2808932" cy="2259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033" y="3979050"/>
            <a:ext cx="3096344" cy="23840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151" y="3959922"/>
            <a:ext cx="2448272" cy="24222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:\КУРСЫ\8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14348" y="285729"/>
            <a:ext cx="7772400" cy="2428892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C0000"/>
                </a:solidFill>
                <a:latin typeface="Comic Sans MS" pitchFamily="66" charset="0"/>
              </a:rPr>
              <a:t>РОЛЬ ПОДВИЖНЫХ ИГР В ФИЗИЧЕСКОМ РАЗВИТИИ И ВОСПИТАНИИ ДОШКОЛЬНИКОВ</a:t>
            </a:r>
            <a:endParaRPr lang="ru-RU" sz="2800" dirty="0">
              <a:solidFill>
                <a:srgbClr val="CC0000"/>
              </a:solidFill>
              <a:latin typeface="Comic Sans MS" pitchFamily="66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785786" y="2285992"/>
            <a:ext cx="7858180" cy="3857652"/>
          </a:xfrm>
        </p:spPr>
        <p:txBody>
          <a:bodyPr>
            <a:normAutofit fontScale="92500" lnSpcReduction="20000"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Совершенствуют двигательные навыки.</a:t>
            </a:r>
            <a:endParaRPr lang="ru-RU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Развивают силу, выносливость, ловкость, координацию, сообразительность.</a:t>
            </a:r>
            <a:endParaRPr lang="ru-RU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Вырабатывают волевые качества: выдержку, смелость, умение преодолевать трудности.</a:t>
            </a:r>
            <a:endParaRPr lang="ru-RU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Развивают творческие способности, самостоятельность.</a:t>
            </a:r>
            <a:endParaRPr lang="ru-RU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Формируют честность, дисциплинированность, справедливость.</a:t>
            </a:r>
            <a:endParaRPr lang="ru-RU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Помогают познавать мир.</a:t>
            </a:r>
            <a:endParaRPr lang="ru-RU" sz="28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793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404664"/>
            <a:ext cx="8132769" cy="53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59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360" y="581921"/>
            <a:ext cx="8291279" cy="569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127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388584"/>
            <a:ext cx="8358337" cy="6080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476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291" y="404664"/>
            <a:ext cx="8083415" cy="543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452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5" y="390817"/>
            <a:ext cx="7971208" cy="6076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11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КУРСЫ\84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99764" y="0"/>
            <a:ext cx="9243763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     В </a:t>
            </a:r>
            <a:r>
              <a:rPr lang="ru-RU" sz="2800" b="1" i="1" dirty="0" smtClean="0"/>
              <a:t>сюжетных</a:t>
            </a:r>
            <a:r>
              <a:rPr lang="ru-RU" sz="2800" dirty="0" smtClean="0"/>
              <a:t> играх выполняемые движения носят в  основном имитационный характер. Игровые действия  связаны с развитием сюжета и с ролью, которую выполняет ребенок. Детей  увлекают игровые образы, некоторые особенности  поведения животных, наиболее  характерные  моменты  выполнения трудовых действий людьми разных профессий, особенности  движений различных транспортных средств  и служат основой для развертывания сюжета.</a:t>
            </a:r>
            <a:br>
              <a:rPr lang="ru-RU" sz="2800" dirty="0" smtClean="0"/>
            </a:br>
            <a:r>
              <a:rPr lang="ru-RU" sz="2800" dirty="0" smtClean="0"/>
              <a:t>В некоторых сюжетных играх действия играющих определяются текстом («Курочка-хохлатка»,«Зайцы и волк»,«У медведя во бору» и др.).                                    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448" y="759038"/>
            <a:ext cx="8411102" cy="5339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6549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КУРСЫ\841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9164" y="-24764"/>
            <a:ext cx="9144000" cy="6858000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685800" y="928670"/>
            <a:ext cx="7772400" cy="3929089"/>
          </a:xfrm>
        </p:spPr>
        <p:txBody>
          <a:bodyPr>
            <a:normAutofit fontScale="90000"/>
          </a:bodyPr>
          <a:lstStyle/>
          <a:p>
            <a:r>
              <a:rPr lang="ru-RU" sz="2800" b="1" i="1" dirty="0" smtClean="0"/>
              <a:t>Бессюжетные</a:t>
            </a:r>
            <a:r>
              <a:rPr lang="ru-RU" sz="2800" dirty="0" smtClean="0"/>
              <a:t>  подвижные  игры не  имеют сюжета, образов, но сходны с  сюжетными  наличием правил, ролей, взаимообусловленностью игровых действий  всех участников. Эти игры, также  как  и  сюжетные, основаны  на простых движениях, выполнении конкретного двигательного задания и  требуют от детей большой  самостоятельности, быстроты, ловкости, ориентировки в  пространстве.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10" name="Содержимое 12" descr="animashki-sport-82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720" y="5013176"/>
            <a:ext cx="4824536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728" y="779427"/>
            <a:ext cx="8348542" cy="5299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841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775" y="1517738"/>
            <a:ext cx="8870449" cy="382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5874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КУРСЫ\84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83254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СЛОЖНЫЕ </a:t>
            </a:r>
            <a:r>
              <a:rPr lang="ru-RU" sz="3600" b="1" dirty="0" smtClean="0">
                <a:solidFill>
                  <a:srgbClr val="C00000"/>
                </a:solidFill>
              </a:rPr>
              <a:t>– игры с элементами спортивных игр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200" dirty="0" smtClean="0">
                <a:solidFill>
                  <a:srgbClr val="000099"/>
                </a:solidFill>
              </a:rPr>
              <a:t>Волейбол</a:t>
            </a:r>
            <a:br>
              <a:rPr lang="ru-RU" sz="3200" dirty="0" smtClean="0">
                <a:solidFill>
                  <a:srgbClr val="000099"/>
                </a:solidFill>
              </a:rPr>
            </a:br>
            <a:r>
              <a:rPr lang="ru-RU" sz="3200" dirty="0" smtClean="0">
                <a:solidFill>
                  <a:srgbClr val="000099"/>
                </a:solidFill>
              </a:rPr>
              <a:t>Баскетбол</a:t>
            </a:r>
            <a:br>
              <a:rPr lang="ru-RU" sz="3200" dirty="0" smtClean="0">
                <a:solidFill>
                  <a:srgbClr val="000099"/>
                </a:solidFill>
              </a:rPr>
            </a:br>
            <a:r>
              <a:rPr lang="ru-RU" sz="3200" dirty="0" smtClean="0">
                <a:solidFill>
                  <a:srgbClr val="000099"/>
                </a:solidFill>
              </a:rPr>
              <a:t>Футбол</a:t>
            </a:r>
            <a:br>
              <a:rPr lang="ru-RU" sz="3200" dirty="0" smtClean="0">
                <a:solidFill>
                  <a:srgbClr val="000099"/>
                </a:solidFill>
              </a:rPr>
            </a:br>
            <a:r>
              <a:rPr lang="ru-RU" sz="3200" dirty="0" smtClean="0">
                <a:solidFill>
                  <a:srgbClr val="000099"/>
                </a:solidFill>
              </a:rPr>
              <a:t>Хоккей</a:t>
            </a:r>
            <a:br>
              <a:rPr lang="ru-RU" sz="3200" dirty="0" smtClean="0">
                <a:solidFill>
                  <a:srgbClr val="000099"/>
                </a:solidFill>
              </a:rPr>
            </a:br>
            <a:r>
              <a:rPr lang="ru-RU" sz="3200" dirty="0" smtClean="0">
                <a:solidFill>
                  <a:srgbClr val="000099"/>
                </a:solidFill>
              </a:rPr>
              <a:t>Бадминтон</a:t>
            </a:r>
            <a:br>
              <a:rPr lang="ru-RU" sz="3200" dirty="0" smtClean="0">
                <a:solidFill>
                  <a:srgbClr val="000099"/>
                </a:solidFill>
              </a:rPr>
            </a:br>
            <a:r>
              <a:rPr lang="ru-RU" sz="3200" dirty="0" smtClean="0">
                <a:solidFill>
                  <a:srgbClr val="000099"/>
                </a:solidFill>
              </a:rPr>
              <a:t>Городки</a:t>
            </a:r>
            <a:br>
              <a:rPr lang="ru-RU" sz="3200" dirty="0" smtClean="0">
                <a:solidFill>
                  <a:srgbClr val="000099"/>
                </a:solidFill>
              </a:rPr>
            </a:br>
            <a:r>
              <a:rPr lang="ru-RU" sz="3200" dirty="0" smtClean="0">
                <a:solidFill>
                  <a:srgbClr val="000099"/>
                </a:solidFill>
              </a:rPr>
              <a:t>Настольный теннис</a:t>
            </a:r>
            <a:endParaRPr lang="ru-RU" sz="3200" dirty="0">
              <a:solidFill>
                <a:srgbClr val="000099"/>
              </a:solidFill>
            </a:endParaRPr>
          </a:p>
        </p:txBody>
      </p:sp>
      <p:pic>
        <p:nvPicPr>
          <p:cNvPr id="1026" name="Picture 2" descr="F:\КУРСЫ\animashki-sport-15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245" y="2276872"/>
            <a:ext cx="2407587" cy="2313172"/>
          </a:xfrm>
          <a:prstGeom prst="rect">
            <a:avLst/>
          </a:prstGeom>
          <a:noFill/>
        </p:spPr>
      </p:pic>
      <p:pic>
        <p:nvPicPr>
          <p:cNvPr id="1027" name="Picture 3" descr="F:\КУРСЫ\animashki-sport-13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216" y="2564905"/>
            <a:ext cx="1250249" cy="214328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КУРСЫ\84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-579225"/>
            <a:ext cx="9143999" cy="74372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9432" y="323692"/>
            <a:ext cx="8229600" cy="5083188"/>
          </a:xfr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t"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3600" b="1" dirty="0" smtClean="0">
                <a:solidFill>
                  <a:srgbClr val="CC0000"/>
                </a:solidFill>
                <a:latin typeface="Comic Sans MS" pitchFamily="66" charset="0"/>
              </a:rPr>
              <a:t>КЛАССИФИКАЦИЯ ПОДВИЖНЫХ ИГР</a:t>
            </a:r>
            <a:br>
              <a:rPr lang="ru-RU" sz="3600" b="1" dirty="0" smtClean="0">
                <a:solidFill>
                  <a:srgbClr val="CC0000"/>
                </a:solidFill>
                <a:latin typeface="Comic Sans MS" pitchFamily="66" charset="0"/>
              </a:rPr>
            </a:br>
            <a:r>
              <a:rPr lang="ru-RU" b="1" i="1" dirty="0" smtClean="0">
                <a:solidFill>
                  <a:srgbClr val="CC0000"/>
                </a:solidFill>
              </a:rPr>
              <a:t/>
            </a:r>
            <a:br>
              <a:rPr lang="ru-RU" b="1" i="1" dirty="0" smtClean="0">
                <a:solidFill>
                  <a:srgbClr val="CC0000"/>
                </a:solidFill>
              </a:rPr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sz="4000" i="1" dirty="0" smtClean="0">
                <a:solidFill>
                  <a:srgbClr val="000099"/>
                </a:solidFill>
              </a:rPr>
              <a:t>сюжетные, бессюжетные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sz="4000" i="1" dirty="0" smtClean="0">
                <a:solidFill>
                  <a:srgbClr val="CC0099"/>
                </a:solidFill>
              </a:rPr>
              <a:t>с элементами спортивных игр</a:t>
            </a:r>
            <a:endParaRPr lang="ru-RU" sz="4000" i="1" dirty="0">
              <a:solidFill>
                <a:srgbClr val="CC0099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4294967295"/>
          </p:nvPr>
        </p:nvSpPr>
        <p:spPr>
          <a:xfrm flipV="1">
            <a:off x="457200" y="2811778"/>
            <a:ext cx="45719" cy="45719"/>
          </a:xfrm>
        </p:spPr>
        <p:txBody>
          <a:bodyPr>
            <a:normAutofit fontScale="25000" lnSpcReduction="20000"/>
          </a:bodyPr>
          <a:lstStyle/>
          <a:p>
            <a:pPr lvl="0"/>
            <a:endParaRPr lang="ru-RU" dirty="0"/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1508143" y="2025850"/>
            <a:ext cx="6480720" cy="766107"/>
          </a:xfrm>
          <a:prstGeom prst="flowChartTerminator">
            <a:avLst/>
          </a:prstGeom>
          <a:solidFill>
            <a:schemeClr val="tx2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Arial Black" panose="020B0A04020102020204" pitchFamily="34" charset="0"/>
              </a:rPr>
              <a:t>ЭЛЕМЕНТАРНЫЕ</a:t>
            </a:r>
            <a:endParaRPr lang="ru-RU" sz="2800" b="1" dirty="0">
              <a:solidFill>
                <a:srgbClr val="000099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1634811" y="3971571"/>
            <a:ext cx="6336266" cy="695431"/>
          </a:xfrm>
          <a:prstGeom prst="flowChartTerminator">
            <a:avLst/>
          </a:prstGeom>
          <a:solidFill>
            <a:schemeClr val="tx2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C0099"/>
                </a:solidFill>
                <a:latin typeface="Arial Black" panose="020B0A04020102020204" pitchFamily="34" charset="0"/>
              </a:rPr>
              <a:t>СЛОЖНЫЕ</a:t>
            </a:r>
            <a:endParaRPr lang="ru-RU" sz="2800" b="1" dirty="0">
              <a:solidFill>
                <a:srgbClr val="CC0099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4592984" y="2781616"/>
            <a:ext cx="280589" cy="4055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592984" y="4667003"/>
            <a:ext cx="275465" cy="3638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5420"/>
            <a:ext cx="9144793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824" y="548680"/>
            <a:ext cx="8085144" cy="591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8769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793" cy="685859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980728"/>
            <a:ext cx="8240302" cy="5224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192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904" y="885124"/>
            <a:ext cx="8292190" cy="5087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9150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793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95" y="966415"/>
            <a:ext cx="8700273" cy="492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7362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036" y="511381"/>
            <a:ext cx="8855693" cy="583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5236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03" y="880651"/>
            <a:ext cx="8791194" cy="509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356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КУРСЫ\84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83254"/>
          </a:xfrm>
          <a:effectLst/>
        </p:spPr>
        <p:txBody>
          <a:bodyPr>
            <a:normAutofit/>
          </a:bodyPr>
          <a:lstStyle/>
          <a:p>
            <a:r>
              <a:rPr lang="ru-RU" sz="2800" dirty="0" smtClean="0"/>
              <a:t>Также подвижные игры можно классифицировать по тем двигательным качествам, которые они развивают: 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3200" dirty="0" smtClean="0">
                <a:solidFill>
                  <a:srgbClr val="CC0000"/>
                </a:solidFill>
              </a:rPr>
              <a:t>На силу       </a:t>
            </a:r>
            <a:br>
              <a:rPr lang="ru-RU" sz="3200" dirty="0" smtClean="0">
                <a:solidFill>
                  <a:srgbClr val="CC0000"/>
                </a:solidFill>
              </a:rPr>
            </a:br>
            <a:r>
              <a:rPr lang="ru-RU" sz="3200" dirty="0" smtClean="0">
                <a:solidFill>
                  <a:srgbClr val="CC0000"/>
                </a:solidFill>
              </a:rPr>
              <a:t>На ловкость</a:t>
            </a:r>
            <a:br>
              <a:rPr lang="ru-RU" sz="3200" dirty="0" smtClean="0">
                <a:solidFill>
                  <a:srgbClr val="CC0000"/>
                </a:solidFill>
              </a:rPr>
            </a:br>
            <a:r>
              <a:rPr lang="ru-RU" sz="3200" dirty="0" smtClean="0">
                <a:solidFill>
                  <a:srgbClr val="CC0000"/>
                </a:solidFill>
              </a:rPr>
              <a:t>На быстроту</a:t>
            </a:r>
            <a:br>
              <a:rPr lang="ru-RU" sz="3200" dirty="0" smtClean="0">
                <a:solidFill>
                  <a:srgbClr val="CC0000"/>
                </a:solidFill>
              </a:rPr>
            </a:br>
            <a:r>
              <a:rPr lang="ru-RU" sz="3200" dirty="0" smtClean="0">
                <a:solidFill>
                  <a:srgbClr val="CC0000"/>
                </a:solidFill>
              </a:rPr>
              <a:t>На гибкость</a:t>
            </a:r>
            <a:br>
              <a:rPr lang="ru-RU" sz="3200" dirty="0" smtClean="0">
                <a:solidFill>
                  <a:srgbClr val="CC0000"/>
                </a:solidFill>
              </a:rPr>
            </a:br>
            <a:r>
              <a:rPr lang="ru-RU" sz="3200" dirty="0" smtClean="0">
                <a:solidFill>
                  <a:srgbClr val="CC0000"/>
                </a:solidFill>
              </a:rPr>
              <a:t>На выносливость</a:t>
            </a:r>
            <a:br>
              <a:rPr lang="ru-RU" sz="3200" dirty="0" smtClean="0">
                <a:solidFill>
                  <a:srgbClr val="CC0000"/>
                </a:solidFill>
              </a:rPr>
            </a:br>
            <a:r>
              <a:rPr lang="ru-RU" sz="3200" dirty="0" smtClean="0">
                <a:solidFill>
                  <a:srgbClr val="CC0000"/>
                </a:solidFill>
              </a:rPr>
              <a:t> 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2050" name="Picture 2" descr="F:\КУРСЫ\sporta-125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3612" y="4429132"/>
            <a:ext cx="3518322" cy="1500198"/>
          </a:xfrm>
          <a:prstGeom prst="rect">
            <a:avLst/>
          </a:prstGeom>
          <a:noFill/>
        </p:spPr>
      </p:pic>
      <p:pic>
        <p:nvPicPr>
          <p:cNvPr id="1026" name="Picture 2" descr="F:\Д.сад\sporta-129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491" y="2132856"/>
            <a:ext cx="1406492" cy="115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Д.сад\sporta-130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780" y="2420888"/>
            <a:ext cx="1481053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КУРСЫ\animashki-sport-1258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870760"/>
            <a:ext cx="2736304" cy="1058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КУРСЫ\84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>
            <a:noAutofit/>
          </a:bodyPr>
          <a:lstStyle/>
          <a:p>
            <a:pPr fontAlgn="base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В сборнике М. М. Конторович и Л. И. Михайловой, принято деление игр по степени вызываемого у детей мышечного напряжения: на игры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b="1" i="1" dirty="0" smtClean="0">
                <a:solidFill>
                  <a:srgbClr val="000099"/>
                </a:solidFill>
              </a:rPr>
              <a:t>большой, средней и малой степени подвижности.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Игры большой подвижности – участвует вся группа (бег, прыжки, «</a:t>
            </a:r>
            <a:r>
              <a:rPr lang="ru-RU" sz="2400" dirty="0" err="1" smtClean="0"/>
              <a:t>Ловишки</a:t>
            </a:r>
            <a:r>
              <a:rPr lang="ru-RU" sz="2400" dirty="0" smtClean="0"/>
              <a:t>», «Пятнашки»); </a:t>
            </a:r>
            <a:br>
              <a:rPr lang="ru-RU" sz="2400" dirty="0" smtClean="0"/>
            </a:br>
            <a:r>
              <a:rPr lang="ru-RU" sz="2400" dirty="0" smtClean="0"/>
              <a:t>средней подвижности – активно участвует вся группа, но характер движений относительно спокойный (ходьба, передача предметов); </a:t>
            </a:r>
            <a:br>
              <a:rPr lang="ru-RU" sz="2400" dirty="0" smtClean="0"/>
            </a:br>
            <a:r>
              <a:rPr lang="ru-RU" sz="2400" dirty="0" smtClean="0"/>
              <a:t>малой подвижности – движения выполняются в медленном темпе, к тому же интенсивность их   незначительна (игра с ходьбой, игры на внимание: «Стоп!», «Морская фигура», «Найди и промолчи»).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КУРСЫ\84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9006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Comic Sans MS" pitchFamily="66" charset="0"/>
                <a:cs typeface="Times New Roman" pitchFamily="18" charset="0"/>
              </a:rPr>
              <a:t>ВАРИАНТЫ ПОДВИЖНЫХ ИГР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Варьируя игру, нельзя менять замысел и композицию игры, но можно: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увеличивать дозировку </a:t>
            </a:r>
            <a:br>
              <a:rPr lang="ru-RU" sz="27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усложнить двигательное содержание </a:t>
            </a:r>
            <a:br>
              <a:rPr lang="ru-RU" sz="27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изменить размещение играющих на площадке </a:t>
            </a:r>
            <a:br>
              <a:rPr lang="ru-RU" sz="27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сменить сигнал </a:t>
            </a:r>
            <a:br>
              <a:rPr lang="ru-RU" sz="27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провести игру в нестандартных условиях </a:t>
            </a:r>
            <a:br>
              <a:rPr lang="ru-RU" sz="27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усложнить правила </a:t>
            </a: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Систематическое использование вариантов игр содействует воспитанию у детей возможности разностороннего применения приобретаемых ими навыков движений, совершенствованию физических качеств, навыков общения с предметами, развитию внимания, наблюдательности, пространственных ориентировок.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КУРСЫ\84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274638"/>
            <a:ext cx="4400552" cy="6369072"/>
          </a:xfrm>
          <a:effectLst/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ПОДВИЖНЫЕ ИГРЫ В РЕЖИМЕ ДНЯ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На прогулке.</a:t>
            </a:r>
            <a:br>
              <a:rPr lang="ru-RU" sz="2400" dirty="0" smtClean="0"/>
            </a:br>
            <a:r>
              <a:rPr lang="ru-RU" sz="2400" dirty="0" smtClean="0"/>
              <a:t>На утренней гимнастике.</a:t>
            </a:r>
            <a:br>
              <a:rPr lang="ru-RU" sz="2400" dirty="0" smtClean="0"/>
            </a:br>
            <a:r>
              <a:rPr lang="ru-RU" sz="2400" dirty="0" smtClean="0"/>
              <a:t>На физкультурных занятиях. </a:t>
            </a:r>
            <a:br>
              <a:rPr lang="ru-RU" sz="2400" dirty="0" smtClean="0"/>
            </a:br>
            <a:r>
              <a:rPr lang="ru-RU" sz="2400" dirty="0" smtClean="0"/>
              <a:t>Во время праздников и досугов.</a:t>
            </a:r>
            <a:br>
              <a:rPr lang="ru-RU" sz="2400" dirty="0" smtClean="0"/>
            </a:br>
            <a:r>
              <a:rPr lang="ru-RU" sz="2400" dirty="0" smtClean="0"/>
              <a:t>В качестве физкультминуток на других занятиях.</a:t>
            </a:r>
            <a:br>
              <a:rPr lang="ru-RU" sz="2400" dirty="0" smtClean="0"/>
            </a:br>
            <a:r>
              <a:rPr lang="ru-RU" sz="2400" dirty="0" smtClean="0"/>
              <a:t>В паузах между занятий (двигательная разминка).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18" y="620688"/>
            <a:ext cx="3818704" cy="56166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КУРСЫ\841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552295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/>
            </a:r>
            <a:br>
              <a:rPr lang="ru-RU" sz="3600" b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ru-RU" sz="3600" b="1" dirty="0" smtClean="0">
                <a:solidFill>
                  <a:srgbClr val="000099"/>
                </a:solidFill>
                <a:latin typeface="Comic Sans MS" pitchFamily="66" charset="0"/>
              </a:rPr>
              <a:t>Этапы проведения подвижной игры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/>
            </a:r>
            <a:b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 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- составление плана игры.</a:t>
            </a:r>
            <a:br>
              <a:rPr lang="ru-RU" sz="2400" dirty="0" smtClean="0"/>
            </a:br>
            <a:r>
              <a:rPr lang="ru-RU" sz="2400" dirty="0" smtClean="0"/>
              <a:t>- подготовка  игры  педагогом (продумывание правил и их объяснения, разучивание текстов, подготовка оборудования и материалов);   </a:t>
            </a:r>
            <a:br>
              <a:rPr lang="ru-RU" sz="2400" dirty="0" smtClean="0"/>
            </a:br>
            <a:r>
              <a:rPr lang="ru-RU" sz="2400" dirty="0" smtClean="0"/>
              <a:t>- эмоциональный настрой детей на игру;</a:t>
            </a:r>
            <a:br>
              <a:rPr lang="ru-RU" sz="2400" dirty="0" smtClean="0"/>
            </a:br>
            <a:r>
              <a:rPr lang="ru-RU" sz="2400" dirty="0" smtClean="0"/>
              <a:t>- точное, краткое, заинтересовывающее детей объяснение правил</a:t>
            </a:r>
            <a:br>
              <a:rPr lang="ru-RU" sz="2400" dirty="0" smtClean="0"/>
            </a:br>
            <a:r>
              <a:rPr lang="ru-RU" sz="2400" dirty="0" smtClean="0"/>
              <a:t>- проигрывание игры с обязательным участием  педагога    </a:t>
            </a:r>
            <a:br>
              <a:rPr lang="ru-RU" sz="2400" dirty="0" smtClean="0"/>
            </a:br>
            <a:r>
              <a:rPr lang="ru-RU" sz="2400" dirty="0" smtClean="0"/>
              <a:t>- 2-3 повторения игры на одном занятии;</a:t>
            </a:r>
            <a:br>
              <a:rPr lang="ru-RU" sz="2400" dirty="0" smtClean="0"/>
            </a:br>
            <a:r>
              <a:rPr lang="ru-RU" sz="2400" dirty="0" smtClean="0"/>
              <a:t>- закрепление игры на последующих занятиях с напоминанием основных правил;</a:t>
            </a:r>
            <a:br>
              <a:rPr lang="ru-RU" sz="2400" dirty="0" smtClean="0"/>
            </a:br>
            <a:r>
              <a:rPr lang="ru-RU" sz="2400" dirty="0" smtClean="0"/>
              <a:t>- введение новых вариантов игры на основе уже хорошо знакомой (в т.ч. придумывание вариантов игры вместе с детьми).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КУРСЫ\84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42908" y="-14290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68940"/>
          </a:xfrm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Comic Sans MS" panose="030F0702030302020204" pitchFamily="66" charset="0"/>
                <a:cs typeface="Segoe UI" pitchFamily="34" charset="0"/>
              </a:rPr>
              <a:t>Подбор и планирование подвижных игр</a:t>
            </a:r>
            <a:br>
              <a:rPr lang="ru-RU" sz="3100" b="1" dirty="0" smtClean="0">
                <a:solidFill>
                  <a:srgbClr val="C00000"/>
                </a:solidFill>
                <a:latin typeface="Comic Sans MS" panose="030F0702030302020204" pitchFamily="66" charset="0"/>
                <a:cs typeface="Segoe UI" pitchFamily="34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Segoe UI" pitchFamily="34" charset="0"/>
                <a:cs typeface="Segoe UI" pitchFamily="34" charset="0"/>
              </a:rPr>
              <a:t> 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    </a:t>
            </a:r>
            <a:r>
              <a:rPr lang="ru-RU" sz="2400" dirty="0" smtClean="0"/>
              <a:t>Подбор и планирование подвижных  игр осуществляются в соответствии  с «Программой воспитания и  обучения в детском саду». При  этом учитываются: общий уровень  физического и умственного здоровья  детей, развитие их двигательных  умений, состояние здоровья каждого  ребенка, интересы детей.  Первое  требование, которым надо руководствоваться  при отборе подвижных игр, - соответствие  содержания игровых действий, правил  возрастным особенностям детей,  их представлениям, умениям,   знаниям об окружающем мире, их  возможностям в познании нового. 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928794" y="857232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785918" y="1714488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КУРСЫ\841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6894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Очень важно планировать подвижные игры на весь год, месяц, и на ближайшую неделю. В программе предусмотрено примерно 25 подвижных игр на разные виды движений: бег, прыжки, метание, лазанье, а также игры на ориентировку в пространстве, хороводные и народные игры. В течение месяца может быть проведено 15-20 подвижных игр (включая игры-эстафеты), при этом разучено 3-4 новые игры. Каждая игра предусматривает обучение, закрепление, упражнение, усложнение и выносится для самостоятельной деятельности детей. При планировании следует подбирать игры, сюжет которых соответствует сезону, а также придерживаться тематического планирования.</a:t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КУРСЫ\841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357686" y="571480"/>
            <a:ext cx="4500594" cy="600079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Перед дошкольными учреждениями стоят важные задачи развития двигательной активности и оздоровления детей.</a:t>
            </a:r>
            <a:br>
              <a:rPr lang="ru-RU" sz="2400" dirty="0" smtClean="0"/>
            </a:br>
            <a:r>
              <a:rPr lang="ru-RU" sz="2400" dirty="0" smtClean="0"/>
              <a:t>Для обеспечения достаточной двигательной активности детей в режиме дня необходимо ежедневно планировать и проводить подвижные игры не только на физкультурных занятиях, но и  прогулках, физкультминутках, паузах  между занятий, на утренней гимнастике.</a:t>
            </a:r>
            <a:br>
              <a:rPr lang="ru-RU" sz="2400" dirty="0" smtClean="0"/>
            </a:br>
            <a:r>
              <a:rPr lang="ru-RU" sz="2400" b="1" dirty="0" smtClean="0"/>
              <a:t>Подвижные игры – одно из основных средств физического воспитания детей</a:t>
            </a:r>
            <a:r>
              <a:rPr lang="ru-RU" sz="2400" dirty="0" smtClean="0"/>
              <a:t>.     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836712"/>
            <a:ext cx="3960440" cy="52565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161"/>
            <a:ext cx="9144793" cy="685859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99592" y="2132856"/>
            <a:ext cx="7632848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60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Спасибо за внимание</a:t>
            </a:r>
            <a:endParaRPr lang="ru-RU" sz="6000" i="1" dirty="0"/>
          </a:p>
        </p:txBody>
      </p:sp>
    </p:spTree>
    <p:extLst>
      <p:ext uri="{BB962C8B-B14F-4D97-AF65-F5344CB8AC3E}">
        <p14:creationId xmlns:p14="http://schemas.microsoft.com/office/powerpoint/2010/main" val="23298065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1090</TotalTime>
  <Words>326</Words>
  <Application>Microsoft Office PowerPoint</Application>
  <PresentationFormat>Экран (4:3)</PresentationFormat>
  <Paragraphs>27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8" baseType="lpstr">
      <vt:lpstr>Arial</vt:lpstr>
      <vt:lpstr>Arial Black</vt:lpstr>
      <vt:lpstr>Calibri</vt:lpstr>
      <vt:lpstr>Comic Sans MS</vt:lpstr>
      <vt:lpstr>Segoe UI</vt:lpstr>
      <vt:lpstr>Times New Roman</vt:lpstr>
      <vt:lpstr>Тема Office</vt:lpstr>
      <vt:lpstr>ПОДВИЖНЫЕ ИГРЫ В ФИЗИЧЕСКОМ ВОСПИТАНИИ ДОШКОЛЬНИКОВ </vt:lpstr>
      <vt:lpstr>Презентация PowerPoint</vt:lpstr>
      <vt:lpstr>       Подвижные игры – одно из основных средств физического воспитания детей.       Подвижная игра с правилами – сознательная, активная  деятельность ребёнка, цель которой достигается точным и своевременным выполнением заданий, связанных с обязательными для всех играющих правилами.         По  определению П. Ф. Лесгафта, подвижная игра является упражнением, посредством которого ребёнок готовится к жизни. </vt:lpstr>
      <vt:lpstr>РОЛЬ ПОДВИЖНЫХ ИГР В ФИЗИЧЕСКОМ РАЗВИТИИ И ВОСПИТАНИИ ДОШКОЛЬНИКОВ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В сюжетных играх выполняемые движения носят в  основном имитационный характер. Игровые действия  связаны с развитием сюжета и с ролью, которую выполняет ребенок. Детей  увлекают игровые образы, некоторые особенности  поведения животных, наиболее  характерные  моменты  выполнения трудовых действий людьми разных профессий, особенности  движений различных транспортных средств  и служат основой для развертывания сюжета. В некоторых сюжетных играх действия играющих определяются текстом («Курочка-хохлатка»,«Зайцы и волк»,«У медведя во бору» и др.).                                    </vt:lpstr>
      <vt:lpstr>Презентация PowerPoint</vt:lpstr>
      <vt:lpstr>Бессюжетные  подвижные  игры не  имеют сюжета, образов, но сходны с  сюжетными  наличием правил, ролей, взаимообусловленностью игровых действий  всех участников. Эти игры, также  как  и  сюжетные, основаны  на простых движениях, выполнении конкретного двигательного задания и  требуют от детей большой  самостоятельности, быстроты, ловкости, ориентировки в  пространстве. </vt:lpstr>
      <vt:lpstr>Презентация PowerPoint</vt:lpstr>
      <vt:lpstr>Презентация PowerPoint</vt:lpstr>
      <vt:lpstr>СЛОЖНЫЕ – игры с элементами спортивных игр Волейбол Баскетбол Футбол Хоккей Бадминтон Городки Настольный теннис</vt:lpstr>
      <vt:lpstr> КЛАССИФИКАЦИЯ ПОДВИЖНЫХ ИГР    сюжетные, бессюжетные   с элементами спортивных игр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Также подвижные игры можно классифицировать по тем двигательным качествам, которые они развивают:   На силу        На ловкость На быстроту На гибкость На выносливость   </vt:lpstr>
      <vt:lpstr> В сборнике М. М. Конторович и Л. И. Михайловой, принято деление игр по степени вызываемого у детей мышечного напряжения: на игры  большой, средней и малой степени подвижности.  Игры большой подвижности – участвует вся группа (бег, прыжки, «Ловишки», «Пятнашки»);  средней подвижности – активно участвует вся группа, но характер движений относительно спокойный (ходьба, передача предметов);  малой подвижности – движения выполняются в медленном темпе, к тому же интенсивность их   незначительна (игра с ходьбой, игры на внимание: «Стоп!», «Морская фигура», «Найди и промолчи»).   </vt:lpstr>
      <vt:lpstr>  ВАРИАНТЫ ПОДВИЖНЫХ ИГР Варьируя игру, нельзя менять замысел и композицию игры, но можно:  увеличивать дозировку   усложнить двигательное содержание   изменить размещение играющих на площадке  сменить сигнал  провести игру в нестандартных условиях   усложнить правила       Систематическое использование вариантов игр содействует воспитанию у детей возможности разностороннего применения приобретаемых ими навыков движений, совершенствованию физических качеств, навыков общения с предметами, развитию внимания, наблюдательности, пространственных ориентировок.   </vt:lpstr>
      <vt:lpstr>ПОДВИЖНЫЕ ИГРЫ В РЕЖИМЕ ДНЯ  На прогулке. На утренней гимнастике. На физкультурных занятиях.  Во время праздников и досугов. В качестве физкультминуток на других занятиях. В паузах между занятий (двигательная разминка). </vt:lpstr>
      <vt:lpstr> Этапы проведения подвижной игры   - составление плана игры. - подготовка  игры  педагогом (продумывание правил и их объяснения, разучивание текстов, подготовка оборудования и материалов);    - эмоциональный настрой детей на игру; - точное, краткое, заинтересовывающее детей объяснение правил - проигрывание игры с обязательным участием  педагога     - 2-3 повторения игры на одном занятии; - закрепление игры на последующих занятиях с напоминанием основных правил; - введение новых вариантов игры на основе уже хорошо знакомой (в т.ч. придумывание вариантов игры вместе с детьми).      </vt:lpstr>
      <vt:lpstr> Подбор и планирование подвижных игр       Подбор и планирование подвижных  игр осуществляются в соответствии  с «Программой воспитания и  обучения в детском саду». При  этом учитываются: общий уровень  физического и умственного здоровья  детей, развитие их двигательных  умений, состояние здоровья каждого  ребенка, интересы детей.  Первое  требование, которым надо руководствоваться  при отборе подвижных игр, - соответствие  содержания игровых действий, правил  возрастным особенностям детей,  их представлениям, умениям,   знаниям об окружающем мире, их  возможностям в познании нового.  </vt:lpstr>
      <vt:lpstr>Очень важно планировать подвижные игры на весь год, месяц, и на ближайшую неделю. В программе предусмотрено примерно 25 подвижных игр на разные виды движений: бег, прыжки, метание, лазанье, а также игры на ориентировку в пространстве, хороводные и народные игры. В течение месяца может быть проведено 15-20 подвижных игр (включая игры-эстафеты), при этом разучено 3-4 новые игры. Каждая игра предусматривает обучение, закрепление, упражнение, усложнение и выносится для самостоятельной деятельности детей. При планировании следует подбирать игры, сюжет которых соответствует сезону, а также придерживаться тематического планирования. </vt:lpstr>
      <vt:lpstr>Перед дошкольными учреждениями стоят важные задачи развития двигательной активности и оздоровления детей. Для обеспечения достаточной двигательной активности детей в режиме дня необходимо ежедневно планировать и проводить подвижные игры не только на физкультурных занятиях, но и  прогулках, физкультминутках, паузах  между занятий, на утренней гимнастике. Подвижные игры – одно из основных средств физического воспитания детей.       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ПОДВИЖНЫХ ИГР В ФИЗИЧЕСКОМ ВОСПИТАНИИ ДОШКОЛЬНИКОВ </dc:title>
  <cp:lastModifiedBy>User</cp:lastModifiedBy>
  <cp:revision>100</cp:revision>
  <dcterms:modified xsi:type="dcterms:W3CDTF">2020-11-22T05:46:13Z</dcterms:modified>
</cp:coreProperties>
</file>