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44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C5200"/>
    <a:srgbClr val="5C0000"/>
    <a:srgbClr val="1824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87" autoAdjust="0"/>
    <p:restoredTop sz="94660"/>
  </p:normalViewPr>
  <p:slideViewPr>
    <p:cSldViewPr>
      <p:cViewPr>
        <p:scale>
          <a:sx n="73" d="100"/>
          <a:sy n="73" d="100"/>
        </p:scale>
        <p:origin x="-1302" y="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5B106E36-FD25-4E2D-B0AA-010F637433A0}" type="datetimeFigureOut">
              <a:rPr lang="ru-RU" smtClean="0"/>
              <a:pPr/>
              <a:t>25.02.2020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25.02.2020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25.02.2020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25.02.2020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25.02.2020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25.02.2020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5B106E36-FD25-4E2D-B0AA-010F637433A0}" type="datetimeFigureOut">
              <a:rPr lang="ru-RU" smtClean="0"/>
              <a:pPr/>
              <a:t>25.02.2020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5B106E36-FD25-4E2D-B0AA-010F637433A0}" type="datetimeFigureOut">
              <a:rPr lang="ru-RU" smtClean="0"/>
              <a:pPr/>
              <a:t>25.02.2020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slide" Target="slide27.xml"/><Relationship Id="rId3" Type="http://schemas.openxmlformats.org/officeDocument/2006/relationships/slide" Target="slide7.xml"/><Relationship Id="rId7" Type="http://schemas.openxmlformats.org/officeDocument/2006/relationships/slide" Target="slide15.xml"/><Relationship Id="rId12" Type="http://schemas.openxmlformats.org/officeDocument/2006/relationships/slide" Target="slide25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3.xml"/><Relationship Id="rId11" Type="http://schemas.openxmlformats.org/officeDocument/2006/relationships/slide" Target="slide23.xml"/><Relationship Id="rId5" Type="http://schemas.openxmlformats.org/officeDocument/2006/relationships/slide" Target="slide11.xml"/><Relationship Id="rId10" Type="http://schemas.openxmlformats.org/officeDocument/2006/relationships/slide" Target="slide21.xml"/><Relationship Id="rId4" Type="http://schemas.openxmlformats.org/officeDocument/2006/relationships/slide" Target="slide9.xml"/><Relationship Id="rId9" Type="http://schemas.openxmlformats.org/officeDocument/2006/relationships/slide" Target="slide19.xml"/><Relationship Id="rId14" Type="http://schemas.openxmlformats.org/officeDocument/2006/relationships/slide" Target="slide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6.png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5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6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7.wdp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8.wdp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9.wdp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2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0.wdp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26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1.wdp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2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2.wdp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30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285728"/>
            <a:ext cx="7458622" cy="83901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5C0000"/>
                </a:solidFill>
                <a:latin typeface="Times New Roman" pitchFamily="18" charset="0"/>
                <a:cs typeface="Times New Roman" pitchFamily="18" charset="0"/>
              </a:rPr>
              <a:t>Говорим по – коми…</a:t>
            </a:r>
            <a:endParaRPr lang="ru-RU" dirty="0">
              <a:solidFill>
                <a:srgbClr val="5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67744" y="6021288"/>
            <a:ext cx="5976664" cy="59385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18240A"/>
                </a:solidFill>
                <a:latin typeface="Times New Roman" pitchFamily="18" charset="0"/>
                <a:cs typeface="Times New Roman" pitchFamily="18" charset="0"/>
              </a:rPr>
              <a:t>Выполнила воспитатель </a:t>
            </a:r>
            <a:r>
              <a:rPr lang="ru-RU" sz="2800" dirty="0" err="1" smtClean="0">
                <a:solidFill>
                  <a:srgbClr val="18240A"/>
                </a:solidFill>
                <a:latin typeface="Times New Roman" pitchFamily="18" charset="0"/>
                <a:cs typeface="Times New Roman" pitchFamily="18" charset="0"/>
              </a:rPr>
              <a:t>Кетова</a:t>
            </a:r>
            <a:r>
              <a:rPr lang="ru-RU" sz="2800" dirty="0" smtClean="0">
                <a:solidFill>
                  <a:srgbClr val="18240A"/>
                </a:solidFill>
                <a:latin typeface="Times New Roman" pitchFamily="18" charset="0"/>
                <a:cs typeface="Times New Roman" pitchFamily="18" charset="0"/>
              </a:rPr>
              <a:t> И.А.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2246" y="1319816"/>
            <a:ext cx="3003334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6156176" y="4873827"/>
            <a:ext cx="1728192" cy="9568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Начать </a:t>
            </a:r>
            <a:r>
              <a:rPr lang="ru-RU" sz="3200" dirty="0" smtClean="0">
                <a:hlinkClick r:id="rId3" action="ppaction://hlinksldjump"/>
              </a:rPr>
              <a:t>игру</a:t>
            </a:r>
            <a:endParaRPr lang="ru-RU" sz="32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435280" cy="129614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Тема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Нӧдкывъяс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Выберите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задание: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8544166"/>
              </p:ext>
            </p:extLst>
          </p:nvPr>
        </p:nvGraphicFramePr>
        <p:xfrm>
          <a:off x="323528" y="1556793"/>
          <a:ext cx="8424936" cy="41044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79078"/>
                <a:gridCol w="1097005"/>
                <a:gridCol w="1170138"/>
                <a:gridCol w="1170138"/>
                <a:gridCol w="1170138"/>
                <a:gridCol w="1038439"/>
              </a:tblGrid>
              <a:tr h="125616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bg1"/>
                          </a:solidFill>
                        </a:rPr>
                        <a:t>Коми утварь</a:t>
                      </a:r>
                    </a:p>
                    <a:p>
                      <a:pPr algn="ctr"/>
                      <a:r>
                        <a:rPr lang="ru-RU" sz="2400" dirty="0" smtClean="0">
                          <a:solidFill>
                            <a:schemeClr val="bg1"/>
                          </a:solidFill>
                        </a:rPr>
                        <a:t>(предметы быта)</a:t>
                      </a:r>
                      <a:endParaRPr lang="ru-RU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800" dirty="0" smtClean="0">
                          <a:solidFill>
                            <a:schemeClr val="bg1"/>
                          </a:solidFill>
                        </a:rPr>
                        <a:t>1</a:t>
                      </a:r>
                      <a:endParaRPr lang="ru-RU" sz="4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800" dirty="0" smtClean="0">
                          <a:solidFill>
                            <a:schemeClr val="bg1"/>
                          </a:solidFill>
                          <a:hlinkClick r:id="rId2" action="ppaction://hlinksldjump"/>
                        </a:rPr>
                        <a:t>2</a:t>
                      </a:r>
                      <a:endParaRPr lang="ru-RU" sz="4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800" dirty="0" smtClean="0">
                          <a:solidFill>
                            <a:schemeClr val="bg1"/>
                          </a:solidFill>
                          <a:hlinkClick r:id="rId3" action="ppaction://hlinksldjump"/>
                        </a:rPr>
                        <a:t>3</a:t>
                      </a:r>
                      <a:endParaRPr lang="ru-RU" sz="4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800" dirty="0" smtClean="0">
                          <a:solidFill>
                            <a:schemeClr val="bg1"/>
                          </a:solidFill>
                          <a:hlinkClick r:id="rId4" action="ppaction://hlinksldjump"/>
                        </a:rPr>
                        <a:t>4</a:t>
                      </a:r>
                      <a:endParaRPr lang="ru-RU" sz="4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800" dirty="0" smtClean="0">
                          <a:solidFill>
                            <a:schemeClr val="bg1"/>
                          </a:solidFill>
                          <a:hlinkClick r:id="rId5" action="ppaction://hlinksldjump"/>
                        </a:rPr>
                        <a:t>5</a:t>
                      </a:r>
                      <a:endParaRPr lang="ru-RU" sz="4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1424147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B050"/>
                          </a:solidFill>
                        </a:rPr>
                        <a:t>Вор –</a:t>
                      </a:r>
                      <a:r>
                        <a:rPr lang="ru-RU" sz="2400" b="1" baseline="0" dirty="0" smtClean="0">
                          <a:solidFill>
                            <a:srgbClr val="00B050"/>
                          </a:solidFill>
                        </a:rPr>
                        <a:t> </a:t>
                      </a:r>
                      <a:r>
                        <a:rPr lang="ru-RU" sz="2400" b="1" baseline="0" dirty="0" err="1" smtClean="0">
                          <a:solidFill>
                            <a:srgbClr val="00B050"/>
                          </a:solidFill>
                        </a:rPr>
                        <a:t>ва</a:t>
                      </a:r>
                      <a:r>
                        <a:rPr lang="ru-RU" sz="2400" b="1" baseline="0" dirty="0" smtClean="0">
                          <a:solidFill>
                            <a:srgbClr val="00B050"/>
                          </a:solidFill>
                        </a:rPr>
                        <a:t> </a:t>
                      </a:r>
                      <a:r>
                        <a:rPr lang="ru-RU" sz="2400" baseline="0" dirty="0" smtClean="0">
                          <a:solidFill>
                            <a:srgbClr val="00B050"/>
                          </a:solidFill>
                        </a:rPr>
                        <a:t>(п</a:t>
                      </a:r>
                      <a:r>
                        <a:rPr lang="ru-RU" sz="2400" dirty="0" smtClean="0">
                          <a:solidFill>
                            <a:srgbClr val="00B050"/>
                          </a:solidFill>
                        </a:rPr>
                        <a:t>рирода)</a:t>
                      </a:r>
                      <a:endParaRPr lang="ru-RU" sz="240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800" dirty="0" smtClean="0">
                          <a:solidFill>
                            <a:srgbClr val="00B050"/>
                          </a:solidFill>
                          <a:hlinkClick r:id="rId6" action="ppaction://hlinksldjump"/>
                        </a:rPr>
                        <a:t>1</a:t>
                      </a:r>
                      <a:endParaRPr lang="ru-RU" sz="480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800" dirty="0" smtClean="0">
                          <a:solidFill>
                            <a:srgbClr val="00B050"/>
                          </a:solidFill>
                          <a:hlinkClick r:id="rId7" action="ppaction://hlinksldjump"/>
                        </a:rPr>
                        <a:t>2</a:t>
                      </a:r>
                      <a:endParaRPr lang="ru-RU" sz="480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800" dirty="0" smtClean="0">
                          <a:solidFill>
                            <a:srgbClr val="00B050"/>
                          </a:solidFill>
                          <a:hlinkClick r:id="rId8" action="ppaction://hlinksldjump"/>
                        </a:rPr>
                        <a:t>3</a:t>
                      </a:r>
                      <a:endParaRPr lang="ru-RU" sz="480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800" dirty="0" smtClean="0">
                          <a:solidFill>
                            <a:srgbClr val="00B050"/>
                          </a:solidFill>
                          <a:hlinkClick r:id="rId9" action="ppaction://hlinksldjump"/>
                        </a:rPr>
                        <a:t>4</a:t>
                      </a:r>
                      <a:endParaRPr lang="ru-RU" sz="480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800" dirty="0" smtClean="0">
                          <a:solidFill>
                            <a:srgbClr val="00B050"/>
                          </a:solidFill>
                          <a:hlinkClick r:id="rId10" action="ppaction://hlinksldjump"/>
                        </a:rPr>
                        <a:t>5</a:t>
                      </a:r>
                      <a:endParaRPr lang="ru-RU" sz="480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  <a:tr h="1424147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err="1" smtClean="0">
                          <a:solidFill>
                            <a:srgbClr val="FF0000"/>
                          </a:solidFill>
                        </a:rPr>
                        <a:t>Пемос</a:t>
                      </a:r>
                      <a:r>
                        <a:rPr lang="ru-RU" sz="2400" dirty="0" smtClean="0">
                          <a:solidFill>
                            <a:srgbClr val="FF0000"/>
                          </a:solidFill>
                        </a:rPr>
                        <a:t> (животные)</a:t>
                      </a:r>
                      <a:endParaRPr lang="ru-RU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800" dirty="0" smtClean="0">
                          <a:solidFill>
                            <a:srgbClr val="FF0000"/>
                          </a:solidFill>
                          <a:hlinkClick r:id="rId11" action="ppaction://hlinksldjump"/>
                        </a:rPr>
                        <a:t>1</a:t>
                      </a:r>
                      <a:endParaRPr lang="ru-RU" sz="4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800" dirty="0" smtClean="0">
                          <a:solidFill>
                            <a:srgbClr val="FF0000"/>
                          </a:solidFill>
                          <a:hlinkClick r:id="rId12" action="ppaction://hlinksldjump"/>
                        </a:rPr>
                        <a:t>2</a:t>
                      </a:r>
                      <a:endParaRPr lang="ru-RU" sz="4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800" dirty="0" smtClean="0">
                          <a:solidFill>
                            <a:srgbClr val="FF0000"/>
                          </a:solidFill>
                          <a:hlinkClick r:id="rId13" action="ppaction://hlinksldjump"/>
                        </a:rPr>
                        <a:t>3</a:t>
                      </a:r>
                      <a:endParaRPr lang="ru-RU" sz="4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800" dirty="0" smtClean="0">
                          <a:solidFill>
                            <a:srgbClr val="FF0000"/>
                          </a:solidFill>
                          <a:hlinkClick r:id="rId14" action="ppaction://hlinksldjump"/>
                        </a:rPr>
                        <a:t>4</a:t>
                      </a:r>
                      <a:endParaRPr lang="ru-RU" sz="4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800" dirty="0" smtClean="0">
                          <a:solidFill>
                            <a:srgbClr val="FF0000"/>
                          </a:solidFill>
                          <a:hlinkClick r:id="rId14" action="ppaction://hlinksldjump"/>
                        </a:rPr>
                        <a:t>5</a:t>
                      </a:r>
                      <a:endParaRPr lang="ru-RU" sz="4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339752" y="5661248"/>
            <a:ext cx="530408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hlinkClick r:id="" action="ppaction://noaction"/>
              </a:rPr>
              <a:t>Конец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14290"/>
            <a:ext cx="7974628" cy="1054470"/>
          </a:xfrm>
        </p:spPr>
        <p:txBody>
          <a:bodyPr>
            <a:normAutofit/>
          </a:bodyPr>
          <a:lstStyle/>
          <a:p>
            <a:r>
              <a:rPr lang="ru-RU" dirty="0" smtClean="0"/>
              <a:t>Предметы быта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340768"/>
            <a:ext cx="8291264" cy="5114040"/>
          </a:xfrm>
        </p:spPr>
        <p:txBody>
          <a:bodyPr>
            <a:normAutofit/>
          </a:bodyPr>
          <a:lstStyle/>
          <a:p>
            <a:pPr marL="64008" indent="0">
              <a:buNone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Нель </a:t>
            </a:r>
            <a:r>
              <a:rPr lang="ru-RU" sz="4800" dirty="0" err="1" smtClean="0">
                <a:latin typeface="Times New Roman" pitchFamily="18" charset="0"/>
                <a:cs typeface="Times New Roman" pitchFamily="18" charset="0"/>
              </a:rPr>
              <a:t>сюра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800" dirty="0" err="1" smtClean="0">
                <a:latin typeface="Times New Roman" pitchFamily="18" charset="0"/>
                <a:cs typeface="Times New Roman" pitchFamily="18" charset="0"/>
              </a:rPr>
              <a:t>кык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dirty="0" err="1" smtClean="0">
                <a:latin typeface="Times New Roman" pitchFamily="18" charset="0"/>
                <a:cs typeface="Times New Roman" pitchFamily="18" charset="0"/>
              </a:rPr>
              <a:t>рушкуа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абу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dirty="0" err="1" smtClean="0">
                <a:latin typeface="Times New Roman" pitchFamily="18" charset="0"/>
                <a:cs typeface="Times New Roman" pitchFamily="18" charset="0"/>
              </a:rPr>
              <a:t>ловья</a:t>
            </a:r>
            <a:endParaRPr lang="ru-RU" sz="4800" dirty="0" smtClean="0">
              <a:latin typeface="Times New Roman" pitchFamily="18" charset="0"/>
              <a:cs typeface="Times New Roman" pitchFamily="18" charset="0"/>
            </a:endParaRPr>
          </a:p>
          <a:p>
            <a:pPr marL="64008" indent="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(с 4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рогами с 2 животами а не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живая)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8072462" y="5643578"/>
            <a:ext cx="857256" cy="8572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67494"/>
            <a:ext cx="7859216" cy="929258"/>
          </a:xfrm>
        </p:spPr>
        <p:txBody>
          <a:bodyPr/>
          <a:lstStyle/>
          <a:p>
            <a:r>
              <a:rPr lang="ru-RU" dirty="0" smtClean="0"/>
              <a:t>                 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0"/>
            <a:ext cx="8435280" cy="6454808"/>
          </a:xfrm>
        </p:spPr>
        <p:txBody>
          <a:bodyPr>
            <a:normAutofit/>
          </a:bodyPr>
          <a:lstStyle/>
          <a:p>
            <a:pPr marL="64008" indent="0" algn="ctr">
              <a:buNone/>
            </a:pPr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ПОДУШКА</a:t>
            </a:r>
          </a:p>
          <a:p>
            <a:pPr marL="64008" indent="0" algn="ctr">
              <a:buNone/>
            </a:pP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лево 4">
            <a:hlinkClick r:id="rId2" action="ppaction://hlinksldjump"/>
          </p:cNvPr>
          <p:cNvSpPr/>
          <p:nvPr/>
        </p:nvSpPr>
        <p:spPr>
          <a:xfrm>
            <a:off x="7500958" y="5500702"/>
            <a:ext cx="1071570" cy="92869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556792"/>
            <a:ext cx="5634097" cy="3750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7494"/>
            <a:ext cx="8435280" cy="1001266"/>
          </a:xfrm>
        </p:spPr>
        <p:txBody>
          <a:bodyPr/>
          <a:lstStyle/>
          <a:p>
            <a:r>
              <a:rPr lang="ru-RU" dirty="0" smtClean="0"/>
              <a:t>     </a:t>
            </a:r>
            <a:r>
              <a:rPr lang="ru-RU" dirty="0"/>
              <a:t>Предметы быта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476672"/>
            <a:ext cx="8507288" cy="6381328"/>
          </a:xfrm>
        </p:spPr>
        <p:txBody>
          <a:bodyPr/>
          <a:lstStyle/>
          <a:p>
            <a:pPr marL="64008" indent="0">
              <a:buNone/>
            </a:pPr>
            <a:endParaRPr lang="ru-RU" dirty="0" smtClean="0"/>
          </a:p>
          <a:p>
            <a:pPr marL="64008" indent="0" algn="ctr">
              <a:buNone/>
            </a:pPr>
            <a:r>
              <a:rPr lang="ru-RU" sz="4800" dirty="0"/>
              <a:t>Би </a:t>
            </a:r>
            <a:r>
              <a:rPr lang="ru-RU" sz="4800" dirty="0" err="1" smtClean="0"/>
              <a:t>сьолома</a:t>
            </a:r>
            <a:r>
              <a:rPr lang="ru-RU" sz="4800" dirty="0" smtClean="0"/>
              <a:t>,</a:t>
            </a:r>
          </a:p>
          <a:p>
            <a:pPr marL="64008" indent="0" algn="ctr">
              <a:buNone/>
            </a:pPr>
            <a:r>
              <a:rPr lang="ru-RU" sz="4800" dirty="0" smtClean="0"/>
              <a:t> </a:t>
            </a:r>
            <a:r>
              <a:rPr lang="ru-RU" sz="4800" dirty="0" err="1"/>
              <a:t>Ва</a:t>
            </a:r>
            <a:r>
              <a:rPr lang="ru-RU" sz="4800" dirty="0"/>
              <a:t> </a:t>
            </a:r>
            <a:r>
              <a:rPr lang="ru-RU" sz="4800" dirty="0" err="1" smtClean="0"/>
              <a:t>рушкуа</a:t>
            </a:r>
            <a:endParaRPr lang="ru-RU" sz="4800" dirty="0" smtClean="0"/>
          </a:p>
          <a:p>
            <a:pPr marL="64008" indent="0" algn="ctr">
              <a:buNone/>
            </a:pPr>
            <a:r>
              <a:rPr lang="ru-RU" sz="4800" dirty="0" smtClean="0"/>
              <a:t> </a:t>
            </a:r>
            <a:r>
              <a:rPr lang="ru-RU" sz="4800" dirty="0" err="1"/>
              <a:t>Ырган</a:t>
            </a:r>
            <a:r>
              <a:rPr lang="ru-RU" sz="4800" dirty="0"/>
              <a:t> </a:t>
            </a:r>
            <a:r>
              <a:rPr lang="ru-RU" sz="4800" dirty="0" err="1" smtClean="0"/>
              <a:t>платьеа</a:t>
            </a:r>
            <a:endParaRPr lang="ru-RU" sz="4800" dirty="0" smtClean="0"/>
          </a:p>
          <a:p>
            <a:pPr marL="64008" indent="0">
              <a:buNone/>
            </a:pPr>
            <a:r>
              <a:rPr lang="ru-RU" sz="2800" dirty="0" smtClean="0"/>
              <a:t>(С огненным сердцем, </a:t>
            </a:r>
            <a:endParaRPr lang="ru-RU" sz="2800" dirty="0" smtClean="0"/>
          </a:p>
          <a:p>
            <a:pPr marL="64008" indent="0">
              <a:buNone/>
            </a:pPr>
            <a:r>
              <a:rPr lang="ru-RU" sz="2800" dirty="0" smtClean="0"/>
              <a:t>с </a:t>
            </a:r>
            <a:r>
              <a:rPr lang="ru-RU" sz="2800" dirty="0" smtClean="0"/>
              <a:t>водяным животом, </a:t>
            </a:r>
            <a:endParaRPr lang="ru-RU" sz="2800" dirty="0" smtClean="0"/>
          </a:p>
          <a:p>
            <a:pPr marL="64008" indent="0">
              <a:buNone/>
            </a:pPr>
            <a:r>
              <a:rPr lang="ru-RU" sz="2800" dirty="0" smtClean="0"/>
              <a:t>в </a:t>
            </a:r>
            <a:r>
              <a:rPr lang="ru-RU" sz="2800" dirty="0" smtClean="0"/>
              <a:t>медном платье)</a:t>
            </a:r>
            <a:endParaRPr lang="ru-RU" sz="2800" dirty="0"/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7786710" y="5715016"/>
            <a:ext cx="928694" cy="7143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7494"/>
            <a:ext cx="8291264" cy="1001266"/>
          </a:xfrm>
        </p:spPr>
        <p:txBody>
          <a:bodyPr/>
          <a:lstStyle/>
          <a:p>
            <a:pPr algn="ctr"/>
            <a:r>
              <a:rPr lang="ru-RU" dirty="0"/>
              <a:t>Самовар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196752"/>
            <a:ext cx="8435280" cy="5258056"/>
          </a:xfrm>
        </p:spPr>
        <p:txBody>
          <a:bodyPr/>
          <a:lstStyle/>
          <a:p>
            <a:pPr lvl="8"/>
            <a:endParaRPr lang="ru-RU" dirty="0"/>
          </a:p>
        </p:txBody>
      </p:sp>
      <p:sp>
        <p:nvSpPr>
          <p:cNvPr id="5" name="Стрелка влево 4">
            <a:hlinkClick r:id="rId2" action="ppaction://hlinksldjump"/>
          </p:cNvPr>
          <p:cNvSpPr/>
          <p:nvPr/>
        </p:nvSpPr>
        <p:spPr>
          <a:xfrm>
            <a:off x="8072462" y="5929330"/>
            <a:ext cx="857224" cy="92867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" b="100000" l="0" r="9928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412776"/>
            <a:ext cx="3967163" cy="476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Предметы быта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484784"/>
            <a:ext cx="8363272" cy="4970024"/>
          </a:xfrm>
        </p:spPr>
        <p:txBody>
          <a:bodyPr/>
          <a:lstStyle/>
          <a:p>
            <a:pPr marL="64008" indent="0">
              <a:buNone/>
            </a:pP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Кык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чоя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вока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Тов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гожом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купайччоны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64008" indent="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(сестра с братом зимой и летом купаются)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00826" y="5517232"/>
            <a:ext cx="2031614" cy="11521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191222" cy="1124744"/>
          </a:xfrm>
        </p:spPr>
        <p:txBody>
          <a:bodyPr/>
          <a:lstStyle/>
          <a:p>
            <a:pPr algn="ctr"/>
            <a:r>
              <a:rPr lang="ru-RU" dirty="0" err="1" smtClean="0"/>
              <a:t>Ведраяс</a:t>
            </a:r>
            <a:r>
              <a:rPr lang="ru-RU" dirty="0" smtClean="0"/>
              <a:t> (ведра)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980728"/>
            <a:ext cx="8363272" cy="5474080"/>
          </a:xfrm>
        </p:spPr>
        <p:txBody>
          <a:bodyPr/>
          <a:lstStyle/>
          <a:p>
            <a:pPr marL="64008" indent="0" algn="ctr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лево 4">
            <a:hlinkClick r:id="rId2" action="ppaction://hlinksldjump"/>
          </p:cNvPr>
          <p:cNvSpPr/>
          <p:nvPr/>
        </p:nvSpPr>
        <p:spPr>
          <a:xfrm>
            <a:off x="7643834" y="5500702"/>
            <a:ext cx="978408" cy="92869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300" l="74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132856"/>
            <a:ext cx="2627932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1042" r="99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7" y="2145918"/>
            <a:ext cx="3227297" cy="3227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 </a:t>
            </a:r>
            <a:r>
              <a:rPr lang="ru-RU" dirty="0"/>
              <a:t>Предметы быта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340768"/>
            <a:ext cx="8435280" cy="5114040"/>
          </a:xfrm>
        </p:spPr>
        <p:txBody>
          <a:bodyPr>
            <a:normAutofit/>
          </a:bodyPr>
          <a:lstStyle/>
          <a:p>
            <a:pPr marL="64008" indent="0">
              <a:buNone/>
            </a:pP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64008" indent="0" algn="ctr">
              <a:buNone/>
            </a:pP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Быд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керкаын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кыз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Меланья</a:t>
            </a:r>
          </a:p>
          <a:p>
            <a:pPr marL="64008" indent="0" algn="ctr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(В каждом доме толстая Меланья)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143636" y="5072074"/>
            <a:ext cx="1214446" cy="10715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686800" cy="980728"/>
          </a:xfrm>
        </p:spPr>
        <p:txBody>
          <a:bodyPr/>
          <a:lstStyle/>
          <a:p>
            <a:r>
              <a:rPr lang="ru-RU" dirty="0" smtClean="0"/>
              <a:t>                   ПАЧ (печка)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340768"/>
            <a:ext cx="8219256" cy="5114040"/>
          </a:xfrm>
        </p:spPr>
        <p:txBody>
          <a:bodyPr/>
          <a:lstStyle/>
          <a:p>
            <a:pPr algn="ctr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трелка влево 6">
            <a:hlinkClick r:id="rId2" action="ppaction://hlinksldjump"/>
          </p:cNvPr>
          <p:cNvSpPr/>
          <p:nvPr/>
        </p:nvSpPr>
        <p:spPr>
          <a:xfrm>
            <a:off x="7715272" y="5357826"/>
            <a:ext cx="1071570" cy="107157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8741" y="991542"/>
            <a:ext cx="5743732" cy="5437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 Предметы быта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4008" indent="0">
              <a:buNone/>
            </a:pPr>
            <a:r>
              <a:rPr lang="ru-RU" sz="4000" dirty="0" err="1" smtClean="0"/>
              <a:t>Зарыч</a:t>
            </a:r>
            <a:r>
              <a:rPr lang="ru-RU" sz="4000" dirty="0" smtClean="0"/>
              <a:t> </a:t>
            </a:r>
            <a:r>
              <a:rPr lang="ru-RU" sz="4000" dirty="0" err="1" smtClean="0"/>
              <a:t>шорти</a:t>
            </a:r>
            <a:r>
              <a:rPr lang="ru-RU" sz="4000" dirty="0" smtClean="0"/>
              <a:t> пыж </a:t>
            </a:r>
            <a:r>
              <a:rPr lang="ru-RU" sz="4000" dirty="0" err="1" smtClean="0"/>
              <a:t>кывто</a:t>
            </a:r>
            <a:endParaRPr lang="ru-RU" sz="4000" dirty="0" smtClean="0"/>
          </a:p>
          <a:p>
            <a:pPr marL="64008" indent="0">
              <a:buNone/>
            </a:pPr>
            <a:r>
              <a:rPr lang="ru-RU" dirty="0" smtClean="0"/>
              <a:t>(посреди моря лодка плавает)</a:t>
            </a:r>
            <a:endParaRPr lang="ru-RU" dirty="0"/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7215206" y="5715016"/>
            <a:ext cx="1143008" cy="9286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7494"/>
            <a:ext cx="8075240" cy="785242"/>
          </a:xfrm>
        </p:spPr>
        <p:txBody>
          <a:bodyPr/>
          <a:lstStyle/>
          <a:p>
            <a:pPr algn="ctr"/>
            <a:r>
              <a:rPr lang="ru-RU" dirty="0" smtClean="0"/>
              <a:t>КОШ (ковш)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908720"/>
            <a:ext cx="8363272" cy="5546088"/>
          </a:xfrm>
        </p:spPr>
        <p:txBody>
          <a:bodyPr/>
          <a:lstStyle/>
          <a:p>
            <a:pPr marL="64008" indent="0">
              <a:buNone/>
            </a:pPr>
            <a:endParaRPr lang="ru-RU" dirty="0"/>
          </a:p>
        </p:txBody>
      </p:sp>
      <p:sp>
        <p:nvSpPr>
          <p:cNvPr id="5" name="Стрелка влево 4">
            <a:hlinkClick r:id="rId2" action="ppaction://hlinksldjump"/>
          </p:cNvPr>
          <p:cNvSpPr/>
          <p:nvPr/>
        </p:nvSpPr>
        <p:spPr>
          <a:xfrm>
            <a:off x="7572396" y="5715016"/>
            <a:ext cx="928694" cy="85725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3867" l="400" r="918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070" y="1196752"/>
            <a:ext cx="6060675" cy="606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7494"/>
            <a:ext cx="8363272" cy="1505322"/>
          </a:xfrm>
        </p:spPr>
        <p:txBody>
          <a:bodyPr/>
          <a:lstStyle/>
          <a:p>
            <a:pPr algn="ctr"/>
            <a:r>
              <a:rPr lang="ru-RU" dirty="0" smtClean="0"/>
              <a:t>Природа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4008" indent="0" algn="ctr">
              <a:buNone/>
            </a:pP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Керка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вылын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ошало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нянь край,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понъяс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увтоны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оз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судзлыны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357950" y="4857760"/>
            <a:ext cx="1214446" cy="9286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67494"/>
            <a:ext cx="8003232" cy="929258"/>
          </a:xfrm>
        </p:spPr>
        <p:txBody>
          <a:bodyPr/>
          <a:lstStyle/>
          <a:p>
            <a:pPr algn="ctr"/>
            <a:r>
              <a:rPr lang="ru-RU" dirty="0" err="1" smtClean="0"/>
              <a:t>Толысь</a:t>
            </a:r>
            <a:r>
              <a:rPr lang="ru-RU" dirty="0" smtClean="0"/>
              <a:t> (месяц)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196752"/>
            <a:ext cx="8507288" cy="5258056"/>
          </a:xfrm>
        </p:spPr>
        <p:txBody>
          <a:bodyPr/>
          <a:lstStyle/>
          <a:p>
            <a:pPr marL="64008" indent="0" algn="ctr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трелка влево 8">
            <a:hlinkClick r:id="rId2" action="ppaction://hlinksldjump"/>
          </p:cNvPr>
          <p:cNvSpPr/>
          <p:nvPr/>
        </p:nvSpPr>
        <p:spPr>
          <a:xfrm>
            <a:off x="7143768" y="5500702"/>
            <a:ext cx="1214446" cy="107157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650" l="0" r="9904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4702" y="1321813"/>
            <a:ext cx="4470553" cy="5199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Природа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4008" indent="0" algn="ctr">
              <a:buNone/>
            </a:pPr>
            <a:r>
              <a:rPr lang="ru-RU" sz="4400" dirty="0" smtClean="0"/>
              <a:t>Ю </a:t>
            </a:r>
            <a:r>
              <a:rPr lang="ru-RU" sz="4400" dirty="0" err="1" smtClean="0"/>
              <a:t>вомон</a:t>
            </a:r>
            <a:r>
              <a:rPr lang="ru-RU" sz="4400" dirty="0" smtClean="0"/>
              <a:t> </a:t>
            </a:r>
            <a:r>
              <a:rPr lang="ru-RU" sz="4400" dirty="0" err="1" smtClean="0"/>
              <a:t>шатин</a:t>
            </a:r>
            <a:r>
              <a:rPr lang="ru-RU" sz="4400" dirty="0" smtClean="0"/>
              <a:t> </a:t>
            </a:r>
            <a:r>
              <a:rPr lang="ru-RU" sz="4400" dirty="0" err="1" smtClean="0"/>
              <a:t>кучкома</a:t>
            </a:r>
            <a:r>
              <a:rPr lang="ru-RU" sz="4400" dirty="0" smtClean="0"/>
              <a:t>.</a:t>
            </a:r>
          </a:p>
          <a:p>
            <a:pPr marL="64008" indent="0" algn="ctr">
              <a:buNone/>
            </a:pPr>
            <a:r>
              <a:rPr lang="ru-RU" sz="2000" dirty="0" smtClean="0"/>
              <a:t>(вдоль берега мост выгнулся дугой)</a:t>
            </a:r>
            <a:endParaRPr lang="ru-RU" sz="2000" dirty="0"/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715140" y="5286388"/>
            <a:ext cx="1285884" cy="121444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7494"/>
            <a:ext cx="8147248" cy="857250"/>
          </a:xfrm>
        </p:spPr>
        <p:txBody>
          <a:bodyPr/>
          <a:lstStyle/>
          <a:p>
            <a:pPr algn="ctr"/>
            <a:r>
              <a:rPr lang="ru-RU" dirty="0" err="1" smtClean="0"/>
              <a:t>Ошкамошка</a:t>
            </a:r>
            <a:r>
              <a:rPr lang="ru-RU" dirty="0" smtClean="0"/>
              <a:t> (радуга)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980728"/>
            <a:ext cx="8435280" cy="5474080"/>
          </a:xfrm>
        </p:spPr>
        <p:txBody>
          <a:bodyPr/>
          <a:lstStyle/>
          <a:p>
            <a:pPr marL="64008" indent="0" algn="ctr">
              <a:buNone/>
            </a:pPr>
            <a:endParaRPr lang="ru-RU" dirty="0"/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7500958" y="5286388"/>
            <a:ext cx="1285884" cy="107157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4" b="99542" l="0" r="999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37" y="2127237"/>
            <a:ext cx="6827621" cy="3725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Природа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4008" indent="0" algn="ctr">
              <a:buNone/>
            </a:pPr>
            <a:r>
              <a:rPr lang="ru-RU" sz="4800" dirty="0" err="1" smtClean="0">
                <a:latin typeface="Times New Roman" pitchFamily="18" charset="0"/>
                <a:cs typeface="Times New Roman" pitchFamily="18" charset="0"/>
              </a:rPr>
              <a:t>Товнас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dirty="0" err="1" smtClean="0">
                <a:latin typeface="Times New Roman" pitchFamily="18" charset="0"/>
                <a:cs typeface="Times New Roman" pitchFamily="18" charset="0"/>
              </a:rPr>
              <a:t>узьо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sz="4800" dirty="0" err="1" smtClean="0">
                <a:latin typeface="Times New Roman" pitchFamily="18" charset="0"/>
                <a:cs typeface="Times New Roman" pitchFamily="18" charset="0"/>
              </a:rPr>
              <a:t>гожомнас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dirty="0" err="1" smtClean="0">
                <a:latin typeface="Times New Roman" pitchFamily="18" charset="0"/>
                <a:cs typeface="Times New Roman" pitchFamily="18" charset="0"/>
              </a:rPr>
              <a:t>шумито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64008" indent="0" algn="ctr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(зимой спит, летом шумит)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7072330" y="5214950"/>
            <a:ext cx="1357322" cy="12858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Шор (ручей)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268760"/>
            <a:ext cx="8291264" cy="5186048"/>
          </a:xfrm>
        </p:spPr>
        <p:txBody>
          <a:bodyPr/>
          <a:lstStyle/>
          <a:p>
            <a:pPr marL="64008" indent="0" algn="ctr">
              <a:buNone/>
            </a:pPr>
            <a:r>
              <a:rPr lang="ru-RU" dirty="0" smtClean="0"/>
              <a:t>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7786710" y="5357826"/>
            <a:ext cx="1143008" cy="10001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07" b="998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639886"/>
            <a:ext cx="6590506" cy="4247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Природа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Сьод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вор 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шорын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сулало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горд 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шляпаа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молодеч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(посреди темного леса стоит молодец в красной шапке)</a:t>
            </a:r>
            <a:endParaRPr lang="ru-RU" sz="2000" dirty="0" smtClean="0"/>
          </a:p>
          <a:p>
            <a:pPr>
              <a:buNone/>
            </a:pPr>
            <a:endParaRPr lang="ru-RU" dirty="0" smtClean="0"/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7715272" y="5715016"/>
            <a:ext cx="1214446" cy="10001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0"/>
            <a:ext cx="8435280" cy="836712"/>
          </a:xfrm>
        </p:spPr>
        <p:txBody>
          <a:bodyPr>
            <a:normAutofit/>
          </a:bodyPr>
          <a:lstStyle/>
          <a:p>
            <a:pPr algn="ctr"/>
            <a:r>
              <a:rPr lang="ru-RU" dirty="0" err="1" smtClean="0"/>
              <a:t>Тшак</a:t>
            </a:r>
            <a:r>
              <a:rPr lang="ru-RU" dirty="0" smtClean="0"/>
              <a:t> (гриб)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908720"/>
            <a:ext cx="8119784" cy="5520644"/>
          </a:xfrm>
        </p:spPr>
        <p:txBody>
          <a:bodyPr/>
          <a:lstStyle/>
          <a:p>
            <a:pPr algn="ctr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7500958" y="5500702"/>
            <a:ext cx="1214446" cy="85725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023" l="138" r="990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412776"/>
            <a:ext cx="3309047" cy="4680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7494"/>
            <a:ext cx="8435280" cy="1289298"/>
          </a:xfrm>
        </p:spPr>
        <p:txBody>
          <a:bodyPr/>
          <a:lstStyle/>
          <a:p>
            <a:pPr algn="ctr"/>
            <a:r>
              <a:rPr lang="ru-RU" dirty="0"/>
              <a:t>Природа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916832"/>
            <a:ext cx="8229600" cy="4572000"/>
          </a:xfrm>
        </p:spPr>
        <p:txBody>
          <a:bodyPr>
            <a:normAutofit/>
          </a:bodyPr>
          <a:lstStyle/>
          <a:p>
            <a:pPr marL="64008" indent="0" algn="ctr">
              <a:lnSpc>
                <a:spcPct val="150000"/>
              </a:lnSpc>
              <a:buNone/>
            </a:pPr>
            <a:r>
              <a:rPr lang="ru-RU" sz="4800" dirty="0" err="1" smtClean="0">
                <a:latin typeface="Times New Roman" pitchFamily="18" charset="0"/>
                <a:cs typeface="Times New Roman" pitchFamily="18" charset="0"/>
              </a:rPr>
              <a:t>Биын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dirty="0" err="1" smtClean="0">
                <a:latin typeface="Times New Roman" pitchFamily="18" charset="0"/>
                <a:cs typeface="Times New Roman" pitchFamily="18" charset="0"/>
              </a:rPr>
              <a:t>оз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dirty="0" err="1" smtClean="0">
                <a:latin typeface="Times New Roman" pitchFamily="18" charset="0"/>
                <a:cs typeface="Times New Roman" pitchFamily="18" charset="0"/>
              </a:rPr>
              <a:t>сотчы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800" dirty="0" err="1" smtClean="0">
                <a:latin typeface="Times New Roman" pitchFamily="18" charset="0"/>
                <a:cs typeface="Times New Roman" pitchFamily="18" charset="0"/>
              </a:rPr>
              <a:t>ваын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dirty="0" err="1" smtClean="0">
                <a:latin typeface="Times New Roman" pitchFamily="18" charset="0"/>
                <a:cs typeface="Times New Roman" pitchFamily="18" charset="0"/>
              </a:rPr>
              <a:t>оз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 вой</a:t>
            </a:r>
          </a:p>
          <a:p>
            <a:pPr marL="64008" indent="0" algn="ctr">
              <a:lnSpc>
                <a:spcPct val="150000"/>
              </a:lnSpc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(в воде не тонет, в огне не горит)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786578" y="4857760"/>
            <a:ext cx="1357322" cy="12858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19256" cy="864096"/>
          </a:xfrm>
        </p:spPr>
        <p:txBody>
          <a:bodyPr>
            <a:normAutofit/>
          </a:bodyPr>
          <a:lstStyle/>
          <a:p>
            <a:pPr algn="ctr"/>
            <a:r>
              <a:rPr lang="ru-RU" dirty="0" err="1" smtClean="0"/>
              <a:t>Йи</a:t>
            </a:r>
            <a:r>
              <a:rPr lang="ru-RU" dirty="0" smtClean="0"/>
              <a:t> (лед)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908720"/>
            <a:ext cx="8219256" cy="5546088"/>
          </a:xfrm>
        </p:spPr>
        <p:txBody>
          <a:bodyPr/>
          <a:lstStyle/>
          <a:p>
            <a:pPr marL="64008" indent="0" algn="ctr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лево 4">
            <a:hlinkClick r:id="rId2" action="ppaction://hlinksldjump"/>
          </p:cNvPr>
          <p:cNvSpPr/>
          <p:nvPr/>
        </p:nvSpPr>
        <p:spPr>
          <a:xfrm>
            <a:off x="8001024" y="5929330"/>
            <a:ext cx="928694" cy="92867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442968"/>
            <a:ext cx="6703290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539552" y="476672"/>
            <a:ext cx="7823398" cy="5978103"/>
          </a:xfrm>
        </p:spPr>
        <p:txBody>
          <a:bodyPr>
            <a:normAutofit/>
          </a:bodyPr>
          <a:lstStyle/>
          <a:p>
            <a:pPr marL="64008" indent="0" algn="ctr">
              <a:buNone/>
            </a:pP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Гожомнас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руд рома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ветло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64008" indent="0" algn="ctr">
              <a:buNone/>
            </a:pP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Товнас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еджыд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гона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котрало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64008" indent="0" algn="ctr">
              <a:buNone/>
            </a:pP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Пельыс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кузь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божысдженьыд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64008" indent="0" algn="ctr"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Код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тайо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64008" indent="0" algn="ctr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(зимой белый, летом серый)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7358082" y="5643578"/>
            <a:ext cx="1143008" cy="9286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Коч</a:t>
            </a:r>
            <a:r>
              <a:rPr lang="ru-RU" dirty="0" smtClean="0"/>
              <a:t> (заяц)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268760"/>
            <a:ext cx="8291264" cy="5186048"/>
          </a:xfrm>
        </p:spPr>
        <p:txBody>
          <a:bodyPr/>
          <a:lstStyle/>
          <a:p>
            <a:pPr marL="64008" indent="0" algn="ctr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лево 4">
            <a:hlinkClick r:id="rId2" action="ppaction://hlinksldjump"/>
          </p:cNvPr>
          <p:cNvSpPr/>
          <p:nvPr/>
        </p:nvSpPr>
        <p:spPr>
          <a:xfrm>
            <a:off x="7572396" y="5786454"/>
            <a:ext cx="928694" cy="71438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78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1" y="1502102"/>
            <a:ext cx="4134247" cy="5355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4008" indent="0" algn="ctr">
              <a:buNone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Код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каньысь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ена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поло?</a:t>
            </a:r>
          </a:p>
          <a:p>
            <a:pPr marL="64008" indent="0" algn="ctr">
              <a:buNone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Код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каньтог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збоя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оло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64008" indent="0" algn="ctr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(кто кошки боится?)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7215206" y="5429264"/>
            <a:ext cx="1214446" cy="1143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Шыр</a:t>
            </a:r>
            <a:r>
              <a:rPr lang="ru-RU" dirty="0" smtClean="0"/>
              <a:t> (мышка)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052736"/>
            <a:ext cx="8219256" cy="5402072"/>
          </a:xfrm>
        </p:spPr>
        <p:txBody>
          <a:bodyPr/>
          <a:lstStyle/>
          <a:p>
            <a:pPr marL="64008" indent="0" algn="ctr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лево 4">
            <a:hlinkClick r:id="rId2" action="ppaction://hlinksldjump"/>
          </p:cNvPr>
          <p:cNvSpPr/>
          <p:nvPr/>
        </p:nvSpPr>
        <p:spPr>
          <a:xfrm>
            <a:off x="7929586" y="5357826"/>
            <a:ext cx="928694" cy="85725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7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614507"/>
            <a:ext cx="5715000" cy="460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4008" indent="0" algn="ctr">
              <a:buNone/>
            </a:pPr>
            <a:r>
              <a:rPr lang="ru-RU" sz="4400" dirty="0" err="1">
                <a:latin typeface="Times New Roman" pitchFamily="18" charset="0"/>
                <a:cs typeface="Times New Roman" pitchFamily="18" charset="0"/>
              </a:rPr>
              <a:t>Ветлiгас</a:t>
            </a: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 нем </a:t>
            </a:r>
            <a:r>
              <a:rPr lang="ru-RU" sz="4400" dirty="0" err="1">
                <a:latin typeface="Times New Roman" pitchFamily="18" charset="0"/>
                <a:cs typeface="Times New Roman" pitchFamily="18" charset="0"/>
              </a:rPr>
              <a:t>чожыс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  <a:p>
            <a:pPr marL="64008" indent="0" algn="ctr">
              <a:buNone/>
            </a:pPr>
            <a:r>
              <a:rPr lang="ru-RU" sz="4400" dirty="0" err="1">
                <a:latin typeface="Times New Roman" pitchFamily="18" charset="0"/>
                <a:cs typeface="Times New Roman" pitchFamily="18" charset="0"/>
              </a:rPr>
              <a:t>Туйбор</a:t>
            </a: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>
                <a:latin typeface="Times New Roman" pitchFamily="18" charset="0"/>
                <a:cs typeface="Times New Roman" pitchFamily="18" charset="0"/>
              </a:rPr>
              <a:t>чышко</a:t>
            </a: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>
                <a:latin typeface="Times New Roman" pitchFamily="18" charset="0"/>
                <a:cs typeface="Times New Roman" pitchFamily="18" charset="0"/>
              </a:rPr>
              <a:t>пашкыр</a:t>
            </a: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божнас</a:t>
            </a:r>
            <a:endParaRPr lang="ru-RU" sz="4400" dirty="0" smtClean="0">
              <a:latin typeface="Times New Roman" pitchFamily="18" charset="0"/>
              <a:cs typeface="Times New Roman" pitchFamily="18" charset="0"/>
            </a:endParaRPr>
          </a:p>
          <a:p>
            <a:pPr marL="64008" indent="0" algn="ctr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(при ходьбе пушистым хвостом следы заметает)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7072330" y="5286388"/>
            <a:ext cx="1357322" cy="1143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67494"/>
            <a:ext cx="8003232" cy="1073274"/>
          </a:xfrm>
        </p:spPr>
        <p:txBody>
          <a:bodyPr/>
          <a:lstStyle/>
          <a:p>
            <a:pPr algn="ctr"/>
            <a:r>
              <a:rPr lang="ru-RU" dirty="0" err="1"/>
              <a:t>Руч</a:t>
            </a:r>
            <a:r>
              <a:rPr lang="ru-RU" dirty="0"/>
              <a:t> (лиса)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196752"/>
            <a:ext cx="8291264" cy="5258056"/>
          </a:xfrm>
        </p:spPr>
        <p:txBody>
          <a:bodyPr/>
          <a:lstStyle/>
          <a:p>
            <a:pPr marL="64008" indent="0" algn="ctr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4008" indent="0"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лево 4">
            <a:hlinkClick r:id="rId2" action="ppaction://hlinksldjump"/>
          </p:cNvPr>
          <p:cNvSpPr/>
          <p:nvPr/>
        </p:nvSpPr>
        <p:spPr>
          <a:xfrm>
            <a:off x="7715272" y="5857892"/>
            <a:ext cx="928694" cy="71438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43" b="97554" l="1324" r="997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220" y="1700808"/>
            <a:ext cx="7316052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1882775"/>
            <a:ext cx="8229600" cy="4572000"/>
          </a:xfrm>
        </p:spPr>
        <p:txBody>
          <a:bodyPr/>
          <a:lstStyle/>
          <a:p>
            <a:pPr marL="64008" indent="0" algn="ctr">
              <a:buNone/>
            </a:pPr>
            <a:r>
              <a:rPr lang="ru-RU" sz="4400" dirty="0" err="1"/>
              <a:t>Ен</a:t>
            </a:r>
            <a:r>
              <a:rPr lang="ru-RU" sz="4400" dirty="0"/>
              <a:t>, но </a:t>
            </a:r>
            <a:r>
              <a:rPr lang="ru-RU" sz="4400" dirty="0" err="1"/>
              <a:t>оз</a:t>
            </a:r>
            <a:r>
              <a:rPr lang="ru-RU" sz="4400" dirty="0"/>
              <a:t> </a:t>
            </a:r>
            <a:r>
              <a:rPr lang="ru-RU" sz="4400" dirty="0" err="1"/>
              <a:t>воч</a:t>
            </a:r>
            <a:r>
              <a:rPr lang="ru-RU" sz="4400" dirty="0"/>
              <a:t> </a:t>
            </a:r>
            <a:r>
              <a:rPr lang="ru-RU" sz="4400" dirty="0" err="1"/>
              <a:t>уджто</a:t>
            </a:r>
            <a:r>
              <a:rPr lang="ru-RU" sz="4400" dirty="0"/>
              <a:t>, </a:t>
            </a:r>
          </a:p>
          <a:p>
            <a:pPr marL="64008" indent="0" algn="ctr">
              <a:buNone/>
            </a:pPr>
            <a:r>
              <a:rPr lang="ru-RU" sz="4400" dirty="0" err="1"/>
              <a:t>Оз</a:t>
            </a:r>
            <a:r>
              <a:rPr lang="ru-RU" sz="4400" dirty="0"/>
              <a:t> </a:t>
            </a:r>
            <a:r>
              <a:rPr lang="ru-RU" sz="4400" dirty="0" err="1"/>
              <a:t>вись</a:t>
            </a:r>
            <a:r>
              <a:rPr lang="ru-RU" sz="4400" dirty="0"/>
              <a:t>, а </a:t>
            </a:r>
            <a:r>
              <a:rPr lang="ru-RU" sz="4400" dirty="0" err="1"/>
              <a:t>пыр</a:t>
            </a:r>
            <a:r>
              <a:rPr lang="ru-RU" sz="4400" dirty="0"/>
              <a:t> </a:t>
            </a:r>
            <a:r>
              <a:rPr lang="ru-RU" sz="4400" dirty="0" err="1"/>
              <a:t>ружто</a:t>
            </a:r>
            <a:r>
              <a:rPr lang="ru-RU" sz="4400" dirty="0" smtClean="0"/>
              <a:t>.</a:t>
            </a:r>
          </a:p>
          <a:p>
            <a:pPr marL="64008" indent="0" algn="ctr">
              <a:buNone/>
            </a:pPr>
            <a:r>
              <a:rPr lang="ru-RU" sz="2000" dirty="0" smtClean="0"/>
              <a:t>(сильный, но не работящий, не болеет, но хрюкает)</a:t>
            </a:r>
            <a:endParaRPr lang="ru-RU" sz="2000" dirty="0"/>
          </a:p>
          <a:p>
            <a:pPr marL="64008" indent="0">
              <a:buNone/>
            </a:pPr>
            <a:endParaRPr lang="ru-RU" dirty="0"/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7572396" y="5286388"/>
            <a:ext cx="1285884" cy="1143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7494"/>
            <a:ext cx="8435280" cy="1217290"/>
          </a:xfrm>
        </p:spPr>
        <p:txBody>
          <a:bodyPr>
            <a:normAutofit/>
          </a:bodyPr>
          <a:lstStyle/>
          <a:p>
            <a:pPr algn="ctr"/>
            <a:r>
              <a:rPr lang="ru-RU" dirty="0" err="1" smtClean="0"/>
              <a:t>Порсь</a:t>
            </a:r>
            <a:r>
              <a:rPr lang="ru-RU" dirty="0" smtClean="0"/>
              <a:t> (кабан)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340768"/>
            <a:ext cx="8219256" cy="5114040"/>
          </a:xfrm>
        </p:spPr>
        <p:txBody>
          <a:bodyPr/>
          <a:lstStyle/>
          <a:p>
            <a:pPr marL="64008" indent="0" algn="ctr">
              <a:buNone/>
            </a:pPr>
            <a:endParaRPr lang="ru-RU" dirty="0"/>
          </a:p>
        </p:txBody>
      </p:sp>
      <p:sp>
        <p:nvSpPr>
          <p:cNvPr id="5" name="Стрелка влево 4">
            <a:hlinkClick r:id="rId2" action="ppaction://hlinksldjump"/>
          </p:cNvPr>
          <p:cNvSpPr/>
          <p:nvPr/>
        </p:nvSpPr>
        <p:spPr>
          <a:xfrm>
            <a:off x="7715272" y="5643578"/>
            <a:ext cx="1000132" cy="71438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893" b="97324" l="5968" r="9790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79087"/>
            <a:ext cx="7209003" cy="4778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742</TotalTime>
  <Words>361</Words>
  <Application>Microsoft Office PowerPoint</Application>
  <PresentationFormat>Экран (4:3)</PresentationFormat>
  <Paragraphs>91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Яркая</vt:lpstr>
      <vt:lpstr>Говорим по – коми…</vt:lpstr>
      <vt:lpstr>Тема «Нӧдкывъяс»  Выберите задание:</vt:lpstr>
      <vt:lpstr>Предметы быта</vt:lpstr>
      <vt:lpstr>                  </vt:lpstr>
      <vt:lpstr>     Предметы быта</vt:lpstr>
      <vt:lpstr>Самовар</vt:lpstr>
      <vt:lpstr>    Предметы быта</vt:lpstr>
      <vt:lpstr>Ведраяс (ведра)</vt:lpstr>
      <vt:lpstr> Предметы быта</vt:lpstr>
      <vt:lpstr>                   ПАЧ (печка)</vt:lpstr>
      <vt:lpstr> Предметы быта</vt:lpstr>
      <vt:lpstr>КОШ (ковш)</vt:lpstr>
      <vt:lpstr>Природа</vt:lpstr>
      <vt:lpstr>Толысь (месяц)</vt:lpstr>
      <vt:lpstr>Природа</vt:lpstr>
      <vt:lpstr>Ошкамошка (радуга)</vt:lpstr>
      <vt:lpstr>Природа</vt:lpstr>
      <vt:lpstr>Шор (ручей)</vt:lpstr>
      <vt:lpstr>Природа</vt:lpstr>
      <vt:lpstr>Тшак (гриб)</vt:lpstr>
      <vt:lpstr>Природа</vt:lpstr>
      <vt:lpstr>Йи (лед)</vt:lpstr>
      <vt:lpstr>Презентация PowerPoint</vt:lpstr>
      <vt:lpstr>Коч (заяц)</vt:lpstr>
      <vt:lpstr>Презентация PowerPoint</vt:lpstr>
      <vt:lpstr>Шыр (мышка) </vt:lpstr>
      <vt:lpstr>Презентация PowerPoint</vt:lpstr>
      <vt:lpstr>Руч (лиса)</vt:lpstr>
      <vt:lpstr>Презентация PowerPoint</vt:lpstr>
      <vt:lpstr>Порсь (кабан)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Знаете ли вы Республику Коми?</dc:title>
  <dc:creator>Администратор</dc:creator>
  <cp:lastModifiedBy>ИНГА</cp:lastModifiedBy>
  <cp:revision>75</cp:revision>
  <dcterms:created xsi:type="dcterms:W3CDTF">2016-11-02T08:57:47Z</dcterms:created>
  <dcterms:modified xsi:type="dcterms:W3CDTF">2020-02-25T18:43:27Z</dcterms:modified>
</cp:coreProperties>
</file>