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5" r:id="rId1"/>
  </p:sldMasterIdLst>
  <p:notesMasterIdLst>
    <p:notesMasterId r:id="rId18"/>
  </p:notesMasterIdLst>
  <p:sldIdLst>
    <p:sldId id="256" r:id="rId2"/>
    <p:sldId id="295" r:id="rId3"/>
    <p:sldId id="258" r:id="rId4"/>
    <p:sldId id="285" r:id="rId5"/>
    <p:sldId id="286" r:id="rId6"/>
    <p:sldId id="287" r:id="rId7"/>
    <p:sldId id="290" r:id="rId8"/>
    <p:sldId id="288" r:id="rId9"/>
    <p:sldId id="262" r:id="rId10"/>
    <p:sldId id="289" r:id="rId11"/>
    <p:sldId id="291" r:id="rId12"/>
    <p:sldId id="294" r:id="rId13"/>
    <p:sldId id="263" r:id="rId14"/>
    <p:sldId id="267" r:id="rId15"/>
    <p:sldId id="265" r:id="rId16"/>
    <p:sldId id="284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4" autoAdjust="0"/>
    <p:restoredTop sz="94660"/>
  </p:normalViewPr>
  <p:slideViewPr>
    <p:cSldViewPr snapToGrid="0">
      <p:cViewPr varScale="1">
        <p:scale>
          <a:sx n="92" d="100"/>
          <a:sy n="92" d="100"/>
        </p:scale>
        <p:origin x="25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28DDCB-59D8-446C-970E-DB961FABC38A}" type="datetimeFigureOut">
              <a:rPr lang="ru-RU" smtClean="0"/>
              <a:t>28.06.2021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00F706-59E0-453A-BD01-574335E324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1748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4193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4072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9483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30660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82094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99784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266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4212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29030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957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228819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7283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064247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45030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91252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3193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6/28/2021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5752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pedsovet.su/metodika/refleksiya/5665_refleksiya_kak_etap_uroka_fgos" TargetMode="External"/><Relationship Id="rId2" Type="http://schemas.openxmlformats.org/officeDocument/2006/relationships/hyperlink" Target="https://pedsovet.su/metodika/6010_stadia_osmyslenia_kak_etap_uroka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edsovet.su/publ/42-1-0-5767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0718" y="187037"/>
            <a:ext cx="116412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62946" y="4270663"/>
            <a:ext cx="6539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652154" y="1007918"/>
            <a:ext cx="10099963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ln w="18000">
                  <a:solidFill>
                    <a:schemeClr val="accent4">
                      <a:lumMod val="75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«Стратегии смыслового чтения на уроках русского языка и литературы»</a:t>
            </a:r>
          </a:p>
          <a:p>
            <a:pPr algn="ctr"/>
            <a:endParaRPr lang="ru-RU" sz="3600" b="1" dirty="0" smtClean="0">
              <a:ln w="18000">
                <a:solidFill>
                  <a:schemeClr val="accent4">
                    <a:lumMod val="75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nstantia" panose="02030602050306030303" pitchFamily="18" charset="0"/>
            </a:endParaRPr>
          </a:p>
          <a:p>
            <a:pPr algn="r"/>
            <a:r>
              <a:rPr lang="ru-RU" sz="2800" b="1" i="1" dirty="0">
                <a:solidFill>
                  <a:srgbClr val="FF0000"/>
                </a:solidFill>
                <a:latin typeface="Constantia" panose="02030602050306030303" pitchFamily="18" charset="0"/>
              </a:rPr>
              <a:t>Единственный путь к знаниям – </a:t>
            </a:r>
            <a:endParaRPr lang="ru-RU" sz="2800" b="1" i="1" dirty="0" smtClean="0">
              <a:solidFill>
                <a:srgbClr val="FF0000"/>
              </a:solidFill>
              <a:latin typeface="Constantia" panose="02030602050306030303" pitchFamily="18" charset="0"/>
            </a:endParaRPr>
          </a:p>
          <a:p>
            <a:pPr algn="r"/>
            <a:r>
              <a:rPr lang="ru-RU" sz="2800" b="1" i="1" dirty="0" smtClean="0">
                <a:solidFill>
                  <a:srgbClr val="FF0000"/>
                </a:solidFill>
                <a:latin typeface="Constantia" panose="02030602050306030303" pitchFamily="18" charset="0"/>
              </a:rPr>
              <a:t>это </a:t>
            </a:r>
            <a:r>
              <a:rPr lang="ru-RU" sz="2800" b="1" i="1" dirty="0">
                <a:solidFill>
                  <a:srgbClr val="FF0000"/>
                </a:solidFill>
                <a:latin typeface="Constantia" panose="02030602050306030303" pitchFamily="18" charset="0"/>
              </a:rPr>
              <a:t>деятельность. </a:t>
            </a:r>
          </a:p>
          <a:p>
            <a:pPr algn="r"/>
            <a:r>
              <a:rPr lang="ru-RU" sz="2800" b="1" i="1" dirty="0">
                <a:solidFill>
                  <a:srgbClr val="FF0000"/>
                </a:solidFill>
                <a:latin typeface="Constantia" panose="02030602050306030303" pitchFamily="18" charset="0"/>
              </a:rPr>
              <a:t>Б. Шоу</a:t>
            </a:r>
          </a:p>
          <a:p>
            <a:pPr algn="ctr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622625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5736" y="446809"/>
            <a:ext cx="10288876" cy="5464413"/>
          </a:xfrm>
        </p:spPr>
        <p:txBody>
          <a:bodyPr/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Стратегии смыслового чтения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- это комбинации приемов, которые используют учащиеся для восприятия графически оформленной текстовой информации и ее переработки в соответствии с коммуникативно-познавательной задачей.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Стратегиальный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подход учит анализировать, отбирать,  интегрировать и  воспитывает независимого, мыслящего читателя. В случае успеха ученик запоминает свои способы и переносит их в другие ситуации, что делает стратегию универсальной.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Стратегии смыслового чтения базируются на приёмах современных образовательных технологий, таких как технология развития критического мышления через чтение и письмо, технология проектной деятельности, модульная технология,  кейс-технология.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40774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14475" y="349790"/>
            <a:ext cx="9329738" cy="1221835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Приемы технологии критического мышления, используемые на стадии </a:t>
            </a:r>
            <a: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</a:rPr>
              <a:t>«Вызов»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Содержимое 3" descr="0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99901" y="3400592"/>
            <a:ext cx="3876675" cy="3105150"/>
          </a:xfrm>
        </p:spPr>
      </p:pic>
      <p:sp>
        <p:nvSpPr>
          <p:cNvPr id="5" name="TextBox 4"/>
          <p:cNvSpPr txBox="1"/>
          <p:nvPr/>
        </p:nvSpPr>
        <p:spPr>
          <a:xfrm>
            <a:off x="824664" y="1747444"/>
            <a:ext cx="963478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Лови ошибку</a:t>
            </a:r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Верные – неверные утверждения</a:t>
            </a:r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«Кластер» 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495" y="624110"/>
            <a:ext cx="10173117" cy="1280890"/>
          </a:xfrm>
        </p:spPr>
        <p:txBody>
          <a:bodyPr>
            <a:normAutofit fontScale="90000"/>
          </a:bodyPr>
          <a:lstStyle/>
          <a:p>
            <a:r>
              <a:rPr lang="ru-RU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«ЛОВИ ОШИБКУ»</a:t>
            </a:r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</a:t>
            </a: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заранее подготавливает текст, содержащий ошибочную информацию, и предлагает учащимся выявить допущенные ошибки.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5893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6295" y="624110"/>
            <a:ext cx="9868317" cy="1280890"/>
          </a:xfrm>
        </p:spPr>
        <p:txBody>
          <a:bodyPr>
            <a:normAutofit fontScale="90000"/>
          </a:bodyPr>
          <a:lstStyle/>
          <a:p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«Верные – неверные утверждения»</a:t>
            </a:r>
            <a:b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Предлагается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ряд утверждений по определенной теме. Учащиеся, выбирая только верные высказывания, описывают заданную тему, ситуацию, систему правил. </a:t>
            </a:r>
            <a:b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teacher-png-teacher-png-clipart-51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848" y="2875297"/>
            <a:ext cx="3495675" cy="34956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6295" y="2875297"/>
            <a:ext cx="6676857" cy="3755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8119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20253" y="624110"/>
            <a:ext cx="9884359" cy="1280890"/>
          </a:xfrm>
        </p:spPr>
        <p:txBody>
          <a:bodyPr>
            <a:normAutofit fontScale="90000"/>
          </a:bodyPr>
          <a:lstStyle/>
          <a:p>
            <a:r>
              <a:rPr lang="ru-RU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Приём «КЛАСТЕР»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касающаяся какого – либо понятия, описанного в тексте, систематизируется в виде кластеров. В центре находится ключевое понятие. Последующие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ассоциации</a:t>
            </a:r>
            <a:b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обучающиеся логически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связывают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ключевым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понятием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 результате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получается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подобие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опорного</a:t>
            </a:r>
            <a:b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конспекта по изучаемой теме. </a:t>
            </a:r>
            <a:b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32289" y="2944091"/>
            <a:ext cx="5037666" cy="377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9191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939160" y="-381594"/>
            <a:ext cx="3540915" cy="472122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8768" y="208559"/>
            <a:ext cx="4928687" cy="369769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7927" y="2555579"/>
            <a:ext cx="3226816" cy="4302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5630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8589" y="624110"/>
            <a:ext cx="10138611" cy="1268858"/>
          </a:xfrm>
        </p:spPr>
        <p:txBody>
          <a:bodyPr>
            <a:normAutofit fontScale="90000"/>
          </a:bodyPr>
          <a:lstStyle/>
          <a:p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Приёмы критического мышление, используемые на стадии «Осмысление содержания»</a:t>
            </a:r>
            <a:endParaRPr lang="ru-RU" b="1" u="sng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Ромашка </a:t>
            </a:r>
            <a:r>
              <a:rPr lang="ru-RU" sz="36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Блума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Творческий диктант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</a:t>
            </a: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6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3600" b="1" dirty="0" err="1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нсерт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»,+,-,?)</a:t>
            </a: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тение 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остановками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36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остепенное 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заполнение таблицы.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33636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2812" y="309785"/>
            <a:ext cx="8911687" cy="633190"/>
          </a:xfrm>
        </p:spPr>
        <p:txBody>
          <a:bodyPr>
            <a:normAutofit/>
          </a:bodyPr>
          <a:lstStyle/>
          <a:p>
            <a:pPr algn="ctr"/>
            <a:r>
              <a:rPr lang="ru-RU" sz="3200" b="1" u="sng" dirty="0" smtClean="0">
                <a:solidFill>
                  <a:schemeClr val="accent6">
                    <a:lumMod val="75000"/>
                  </a:schemeClr>
                </a:solidFill>
              </a:rPr>
              <a:t>Прием «Ромашка </a:t>
            </a:r>
            <a:r>
              <a:rPr lang="ru-RU" sz="3200" b="1" u="sng" dirty="0" err="1" smtClean="0">
                <a:solidFill>
                  <a:schemeClr val="accent6">
                    <a:lumMod val="75000"/>
                  </a:schemeClr>
                </a:solidFill>
              </a:rPr>
              <a:t>Блума</a:t>
            </a:r>
            <a:r>
              <a:rPr lang="ru-RU" sz="3200" b="1" u="sng" dirty="0" smtClean="0">
                <a:solidFill>
                  <a:schemeClr val="accent6">
                    <a:lumMod val="75000"/>
                  </a:schemeClr>
                </a:solidFill>
              </a:rPr>
              <a:t>»</a:t>
            </a:r>
            <a:endParaRPr lang="ru-RU" sz="3200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" name="Содержимое 9" descr="1860129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99265" y="753980"/>
            <a:ext cx="8545223" cy="6104020"/>
          </a:xfrm>
        </p:spPr>
      </p:pic>
      <p:sp>
        <p:nvSpPr>
          <p:cNvPr id="7" name="Прямоугольник 6"/>
          <p:cNvSpPr/>
          <p:nvPr/>
        </p:nvSpPr>
        <p:spPr>
          <a:xfrm>
            <a:off x="714376" y="1337399"/>
            <a:ext cx="378618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«Ромашка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Блума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помогает научить  детей задавать вопросы.  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"Ромашка" состоит из шести лепестков, каждый из которых содержит определенный тип вопроса. Вот пример использования ромашки «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Блума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на уроке литературы в 6 классе при изучении романа А.С. Пушкина «Дубровский».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29288" y="1285874"/>
            <a:ext cx="228599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1)Простой вопрос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кем из героев мы знакомимся в 1 главе? Что мы узнаем об их жизни?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01025" y="1143000"/>
            <a:ext cx="22584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u="sng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2)Уточняющий вопрос</a:t>
            </a:r>
            <a:r>
              <a:rPr lang="ru-RU" sz="1600" u="sng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Чем занимался Троекуров, как проводил время? Что давало ему власть?</a:t>
            </a:r>
            <a:endParaRPr lang="ru-RU" sz="16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256296" y="3014663"/>
            <a:ext cx="25308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3)Объясняющий вопрос</a:t>
            </a:r>
            <a:r>
              <a:rPr lang="ru-RU" sz="1600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1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Троекуров, надменный в отношениях с другими людьми, уважал Дубровского?</a:t>
            </a:r>
            <a:endParaRPr lang="ru-RU" sz="16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301037" y="4729163"/>
            <a:ext cx="230346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4)Творческий вопрос</a:t>
            </a:r>
            <a:r>
              <a:rPr lang="ru-RU" u="sng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Проанализируйте сцену, которая послужила причиной ссоры.</a:t>
            </a:r>
            <a:endParaRPr lang="ru-RU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015789" y="4900613"/>
            <a:ext cx="226966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5)Оценочный вопрос. </a:t>
            </a:r>
          </a:p>
          <a:p>
            <a:r>
              <a:rPr lang="ru-RU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характеризует Дубровского случай на псарне?</a:t>
            </a:r>
            <a:endParaRPr lang="ru-RU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729162" y="3014663"/>
            <a:ext cx="24574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6)Практический вопрос</a:t>
            </a:r>
            <a:r>
              <a:rPr lang="ru-RU" sz="1600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Мог ли </a:t>
            </a:r>
            <a:r>
              <a:rPr lang="ru-RU" sz="16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Троекуров</a:t>
            </a:r>
            <a:r>
              <a:rPr lang="ru-RU" sz="1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попытаться сгладить конфликт? Как для этого ему следовало поступить?</a:t>
            </a:r>
            <a:endParaRPr lang="ru-RU" sz="16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«Творческий диктант»</a:t>
            </a:r>
            <a:endParaRPr lang="ru-RU" b="1" u="sng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Учащиеся получают задание составить связный текст, используя слова на одну орфограмму. Например, составить текст из слов с  чередующимися гласными в корне слова.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69041" y="2551836"/>
            <a:ext cx="761291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endParaRPr lang="ru-RU" dirty="0" smtClean="0"/>
          </a:p>
          <a:p>
            <a:endParaRPr lang="ru-RU" dirty="0"/>
          </a:p>
          <a:p>
            <a:pPr>
              <a:lnSpc>
                <a:spcPct val="150000"/>
              </a:lnSpc>
            </a:pPr>
            <a:endParaRPr lang="ru-RU" dirty="0" smtClean="0"/>
          </a:p>
          <a:p>
            <a:pPr>
              <a:lnSpc>
                <a:spcPct val="150000"/>
              </a:lnSpc>
            </a:pPr>
            <a:endParaRPr lang="ru-RU" dirty="0"/>
          </a:p>
          <a:p>
            <a:pPr>
              <a:lnSpc>
                <a:spcPct val="150000"/>
              </a:lnSpc>
            </a:pPr>
            <a:r>
              <a:rPr lang="ru-RU" dirty="0"/>
              <a:t> </a:t>
            </a:r>
            <a:r>
              <a:rPr lang="ru-RU" dirty="0" smtClean="0"/>
              <a:t>    </a:t>
            </a:r>
            <a:r>
              <a:rPr lang="ru-RU" sz="2000" i="1" dirty="0" smtClean="0">
                <a:solidFill>
                  <a:schemeClr val="accent3">
                    <a:lumMod val="75000"/>
                  </a:schemeClr>
                </a:solidFill>
                <a:latin typeface="Constantia" panose="02030602050306030303" pitchFamily="18" charset="0"/>
              </a:rPr>
              <a:t>На  </a:t>
            </a:r>
            <a:r>
              <a:rPr lang="ru-RU" sz="2000" i="1" dirty="0">
                <a:solidFill>
                  <a:schemeClr val="accent3">
                    <a:lumMod val="75000"/>
                  </a:schemeClr>
                </a:solidFill>
                <a:latin typeface="Constantia" panose="02030602050306030303" pitchFamily="18" charset="0"/>
              </a:rPr>
              <a:t>небе разгорается  заря.  Мы пробираемся  узкой  дорожкой  через  густую  рожь.  Тяжёлые  колосья  касаются  лица  и  будто  собираются  удержать  меня.  Из  придорожных  зарослей  выпорхнула  перепёлка  и  скрылась  во  ржи.  Недалеко блестит  на  солнце речка.</a:t>
            </a:r>
          </a:p>
        </p:txBody>
      </p:sp>
      <p:sp>
        <p:nvSpPr>
          <p:cNvPr id="5" name="Арка 4"/>
          <p:cNvSpPr/>
          <p:nvPr/>
        </p:nvSpPr>
        <p:spPr>
          <a:xfrm>
            <a:off x="3962369" y="3950950"/>
            <a:ext cx="372139" cy="433390"/>
          </a:xfrm>
          <a:prstGeom prst="blockArc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Арка 5"/>
          <p:cNvSpPr/>
          <p:nvPr/>
        </p:nvSpPr>
        <p:spPr>
          <a:xfrm>
            <a:off x="5187405" y="3930994"/>
            <a:ext cx="382772" cy="417974"/>
          </a:xfrm>
          <a:prstGeom prst="blockArc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Арка 6"/>
          <p:cNvSpPr/>
          <p:nvPr/>
        </p:nvSpPr>
        <p:spPr>
          <a:xfrm>
            <a:off x="6742325" y="3895622"/>
            <a:ext cx="382772" cy="488718"/>
          </a:xfrm>
          <a:prstGeom prst="blockArc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Арка 7"/>
          <p:cNvSpPr/>
          <p:nvPr/>
        </p:nvSpPr>
        <p:spPr>
          <a:xfrm>
            <a:off x="8197702" y="4420472"/>
            <a:ext cx="446568" cy="404037"/>
          </a:xfrm>
          <a:prstGeom prst="blockArc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Арка 8"/>
          <p:cNvSpPr/>
          <p:nvPr/>
        </p:nvSpPr>
        <p:spPr>
          <a:xfrm>
            <a:off x="4241108" y="4900651"/>
            <a:ext cx="457200" cy="333313"/>
          </a:xfrm>
          <a:prstGeom prst="blockArc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Арка 9"/>
          <p:cNvSpPr/>
          <p:nvPr/>
        </p:nvSpPr>
        <p:spPr>
          <a:xfrm>
            <a:off x="4211227" y="5369441"/>
            <a:ext cx="487081" cy="344701"/>
          </a:xfrm>
          <a:prstGeom prst="blockArc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Арка 10"/>
          <p:cNvSpPr/>
          <p:nvPr/>
        </p:nvSpPr>
        <p:spPr>
          <a:xfrm>
            <a:off x="4148439" y="5734894"/>
            <a:ext cx="612655" cy="488134"/>
          </a:xfrm>
          <a:prstGeom prst="blockArc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7443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Пометки на полях (</a:t>
            </a:r>
            <a:r>
              <a:rPr lang="ru-RU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Инсерт</a:t>
            </a:r>
            <a:r>
              <a:rPr lang="ru-RU" b="1" u="sng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b="1" u="sng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6695" y="2133600"/>
            <a:ext cx="10477917" cy="377762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047999" y="2136339"/>
            <a:ext cx="8662737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dirty="0">
              <a:solidFill>
                <a:srgbClr val="000000"/>
              </a:solidFill>
              <a:latin typeface="Open Sans"/>
            </a:endParaRP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Учащиеся работают с текстом и делают пометки на полях: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«+» - если считают, что это им известно;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«-» - если считают, что это противоречит тем знаниям, которые у них есть;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«v» - если то, что прочитали, является новым;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«?» - если то, что прочитали, оказалось непонятным и требует разъяснений</a:t>
            </a:r>
            <a:r>
              <a:rPr lang="ru-RU" dirty="0">
                <a:solidFill>
                  <a:srgbClr val="000000"/>
                </a:solidFill>
                <a:latin typeface="Times New Roman, serif"/>
              </a:rPr>
              <a:t>.</a:t>
            </a:r>
            <a:endParaRPr lang="ru-RU" b="0" i="0" dirty="0">
              <a:solidFill>
                <a:srgbClr val="000000"/>
              </a:solidFill>
              <a:effectLst/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1787239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 С  ОСТАНОВКАМИ</a:t>
            </a:r>
            <a:endParaRPr lang="ru-RU" b="1" u="sng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5433" y="1251284"/>
            <a:ext cx="10959180" cy="4659938"/>
          </a:xfrm>
        </p:spPr>
        <p:txBody>
          <a:bodyPr>
            <a:no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Подготовка к восприятию текста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На стадии вызова обсуждается только заглавие произведения и, возможно, эпиграф к уроку, который максимально приближен к теме текста.</a:t>
            </a:r>
          </a:p>
          <a:p>
            <a:pPr marL="0" indent="0"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Чтение текста с остановками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Текст заранее разбивается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смысловые отрывки. Важно, чтобы каждый отрывок был логически законченным, при этом давал простор для воображения: "А что же будет дальше?".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начинается на 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стадии осмысления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 проходит в несколько этапов: чтение — вопросы по тексту — предположения. Эта цепочка повторяется столько раз, сколько отрывков в тексте.</a:t>
            </a:r>
          </a:p>
          <a:p>
            <a:pPr marL="0" indent="0">
              <a:buNone/>
            </a:pP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Важно!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Вопросы должны быть разными по уровню сложности и затрагивать все аспекты восприятия.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"Что из ваших предположений сбылось?" задается первым, а вопрос "Что будет дальше?" — последним.</a:t>
            </a:r>
          </a:p>
          <a:p>
            <a:pPr marL="0" indent="0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Работа с полным текстом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На 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стадии рефлексии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текст опять представляет собой единое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целое.</a:t>
            </a:r>
          </a:p>
          <a:p>
            <a:pPr marL="0" indent="0"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Финальная работа по тексту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проводится в виде эссе, творческой работы, 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синквейна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подбора пословиц.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4727875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8568" y="171450"/>
            <a:ext cx="10894345" cy="1528763"/>
          </a:xfrm>
        </p:spPr>
        <p:txBody>
          <a:bodyPr>
            <a:noAutofit/>
          </a:bodyPr>
          <a:lstStyle/>
          <a:p>
            <a:pPr algn="ctr"/>
            <a:r>
              <a:rPr lang="ru-RU" sz="2800" b="1" u="sng" dirty="0" smtClean="0">
                <a:solidFill>
                  <a:schemeClr val="accent6">
                    <a:lumMod val="75000"/>
                  </a:schemeClr>
                </a:solidFill>
              </a:rPr>
              <a:t>Приемы технологии критического мышления, используемые на стадии </a:t>
            </a:r>
            <a:br>
              <a:rPr lang="ru-RU" sz="2800" b="1" u="sng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2800" b="1" u="sng" dirty="0" smtClean="0">
                <a:solidFill>
                  <a:schemeClr val="accent6">
                    <a:lumMod val="75000"/>
                  </a:schemeClr>
                </a:solidFill>
              </a:rPr>
              <a:t>«Рефлексия»</a:t>
            </a:r>
            <a:endParaRPr lang="ru-RU" sz="2800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Содержимое 3" descr="0_e9dbd_619930fb_orig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720138" y="4079797"/>
            <a:ext cx="3152775" cy="2400300"/>
          </a:xfrm>
        </p:spPr>
      </p:pic>
      <p:sp>
        <p:nvSpPr>
          <p:cNvPr id="5" name="Прямоугольник 4"/>
          <p:cNvSpPr/>
          <p:nvPr/>
        </p:nvSpPr>
        <p:spPr>
          <a:xfrm>
            <a:off x="2886075" y="2314575"/>
            <a:ext cx="72723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636296" y="2215635"/>
            <a:ext cx="80275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«</a:t>
            </a:r>
            <a:r>
              <a:rPr lang="ru-RU" sz="2800" b="1" dirty="0" err="1" smtClean="0">
                <a:solidFill>
                  <a:schemeClr val="accent2">
                    <a:lumMod val="50000"/>
                  </a:schemeClr>
                </a:solidFill>
              </a:rPr>
              <a:t>Синквейн</a:t>
            </a: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»</a:t>
            </a:r>
          </a:p>
          <a:p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«Кластер»</a:t>
            </a:r>
          </a:p>
          <a:p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Написание эссе</a:t>
            </a:r>
          </a:p>
          <a:p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Приём «Письмо»</a:t>
            </a:r>
          </a:p>
          <a:p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Написание творческих работ</a:t>
            </a:r>
          </a:p>
          <a:p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5950" y="624110"/>
            <a:ext cx="9618663" cy="818928"/>
          </a:xfrm>
        </p:spPr>
        <p:txBody>
          <a:bodyPr>
            <a:normAutofit fontScale="90000"/>
          </a:bodyPr>
          <a:lstStyle/>
          <a:p>
            <a:r>
              <a:rPr lang="ru-RU" sz="3100" b="1" u="sng" dirty="0" smtClean="0">
                <a:solidFill>
                  <a:schemeClr val="accent6">
                    <a:lumMod val="50000"/>
                  </a:schemeClr>
                </a:solidFill>
              </a:rPr>
              <a:t>Технология критического мышления дает учителю: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46261" y="1390649"/>
            <a:ext cx="9555163" cy="4810125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умение создать в классе атмосферу открытости и ответственного сотрудничества;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возможность использовать модель обучения и систему эффективных методик, которые способствуют развитию критического мышления и самостоятельности в процессе обучения;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стать практиками, которые умеют грамотно анализировать свою деятельность;</a:t>
            </a:r>
          </a:p>
          <a:p>
            <a:pPr marL="0" indent="0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5951" y="624110"/>
            <a:ext cx="9618662" cy="661765"/>
          </a:xfrm>
        </p:spPr>
        <p:txBody>
          <a:bodyPr>
            <a:normAutofit/>
          </a:bodyPr>
          <a:lstStyle/>
          <a:p>
            <a:r>
              <a:rPr lang="ru-RU" sz="2800" b="1" u="sng" dirty="0" smtClean="0">
                <a:solidFill>
                  <a:schemeClr val="accent6">
                    <a:lumMod val="50000"/>
                  </a:schemeClr>
                </a:solidFill>
              </a:rPr>
              <a:t>Технология критического мышления дает ученику:</a:t>
            </a:r>
            <a:endParaRPr lang="ru-RU" sz="2800" b="1" u="sng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71613" y="1200150"/>
            <a:ext cx="10032999" cy="565785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повышение эффективности восприятия информации;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повышение интереса как к изучаемому материалу, так и к самому процессу обучения;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умение критически мыслить;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умение ответственно относиться к собственному образованию;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умение работать в сотрудничестве с другими;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повышение качества образования учеников;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желание и умение стать человеком, который учится в течение всей жизни.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57363" y="624110"/>
            <a:ext cx="9747249" cy="704628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Литература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57325" y="1343025"/>
            <a:ext cx="10287000" cy="5243513"/>
          </a:xfrm>
        </p:spPr>
        <p:txBody>
          <a:bodyPr>
            <a:normAutofit fontScale="92500" lnSpcReduction="10000"/>
          </a:bodyPr>
          <a:lstStyle/>
          <a:p>
            <a:pPr fontAlgn="base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Байбородова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Л.В., Белкина В.В. Образовательные технологии: Учебно-методическое пособие. – Ярославль: изд-во ЯГПУ им. К.Д.Ушинского, 2005.</a:t>
            </a:r>
          </a:p>
          <a:p>
            <a:pPr fontAlgn="base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Бутенко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А.В.,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Ходос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Е.А. Критическое мышление: метод, теория, практика.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Учеб.-метод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Пособие. М.: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Мирос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2002.</a:t>
            </a:r>
          </a:p>
          <a:p>
            <a:pPr fontAlgn="base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Заир-Бек С.И.,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Муштавинская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И.В. Развитие критического мышления на уроке: Пособие для учителя. – М.: Просвещение, 2004.</a:t>
            </a:r>
          </a:p>
          <a:p>
            <a:pPr fontAlgn="base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Клустер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Д. Что такое критическое мышление.—М. : ЦГЛ, 2005.</a:t>
            </a:r>
          </a:p>
          <a:p>
            <a:pPr fontAlgn="base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Козырь Е.А.. Характеристика приемов технологии РКМЧП. //газ. ―Русский язык‖, 2009, №7.</a:t>
            </a:r>
          </a:p>
          <a:p>
            <a:pPr fontAlgn="base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Мередит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К.С.,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Стилл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Д.Л., Темпл Ч. Как учатся дети: свод основ: учебное пособие для проекта ЧПКМ. – М., 1997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3156</TotalTime>
  <Words>695</Words>
  <Application>Microsoft Office PowerPoint</Application>
  <PresentationFormat>Широкоэкранный</PresentationFormat>
  <Paragraphs>81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5" baseType="lpstr">
      <vt:lpstr>Arial</vt:lpstr>
      <vt:lpstr>Calibri</vt:lpstr>
      <vt:lpstr>Century Gothic</vt:lpstr>
      <vt:lpstr>Constantia</vt:lpstr>
      <vt:lpstr>Open Sans</vt:lpstr>
      <vt:lpstr>Times New Roman</vt:lpstr>
      <vt:lpstr>Times New Roman, serif</vt:lpstr>
      <vt:lpstr>Wingdings 3</vt:lpstr>
      <vt:lpstr>Легкий дым</vt:lpstr>
      <vt:lpstr>Презентация PowerPoint</vt:lpstr>
      <vt:lpstr>Презентация PowerPoint</vt:lpstr>
      <vt:lpstr>Приемы технологии критического мышления, используемые на стадии «Вызов» </vt:lpstr>
      <vt:lpstr>«ЛОВИ ОШИБКУ» Учитель заранее подготавливает текст, содержащий ошибочную информацию, и предлагает учащимся выявить допущенные ошибки. </vt:lpstr>
      <vt:lpstr>«Верные – неверные утверждения» Предлагается ряд утверждений по определенной теме. Учащиеся, выбирая только верные высказывания, описывают заданную тему, ситуацию, систему правил.  </vt:lpstr>
      <vt:lpstr>Приём «КЛАСТЕР» Информация, касающаяся какого – либо понятия, описанного в тексте, систематизируется в виде кластеров. В центре находится ключевое понятие. Последующие ассоциации  обучающиеся логически  связывают с ключевым  понятием. В результате  получается подобие опорного  конспекта по изучаемой теме.  </vt:lpstr>
      <vt:lpstr>Презентация PowerPoint</vt:lpstr>
      <vt:lpstr>Приёмы критического мышление, используемые на стадии «Осмысление содержания»</vt:lpstr>
      <vt:lpstr>Прием «Ромашка Блума»</vt:lpstr>
      <vt:lpstr>«Творческий диктант»</vt:lpstr>
      <vt:lpstr>Пометки на полях (Инсерт)</vt:lpstr>
      <vt:lpstr>ЧТЕНИЕ  С  ОСТАНОВКАМИ</vt:lpstr>
      <vt:lpstr>Приемы технологии критического мышления, используемые на стадии  «Рефлексия»</vt:lpstr>
      <vt:lpstr>Технология критического мышления дает учителю: </vt:lpstr>
      <vt:lpstr>Технология критического мышления дает ученику:</vt:lpstr>
      <vt:lpstr>Литература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Любовь Петрухина</dc:creator>
  <cp:lastModifiedBy>Admin</cp:lastModifiedBy>
  <cp:revision>20</cp:revision>
  <dcterms:created xsi:type="dcterms:W3CDTF">2014-09-12T02:13:59Z</dcterms:created>
  <dcterms:modified xsi:type="dcterms:W3CDTF">2021-06-28T13:47:49Z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1304883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