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57" r:id="rId4"/>
    <p:sldId id="260" r:id="rId5"/>
    <p:sldId id="259" r:id="rId6"/>
    <p:sldId id="258" r:id="rId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05.12.2021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05.12.2021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05.12.2021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05.12.2021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05.12.2021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05.12.2021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05.12.2021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05.12.2021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05.12.2021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05.12.2021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05.12.2021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05.12.2021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Кузьмичёвы\Desktop\1614793696_153-p-fon-dlya-detskoi-prezentatsii-kartinki-188.jpg"/>
          <p:cNvPicPr>
            <a:picLocks noChangeAspect="1" noChangeArrowheads="1"/>
          </p:cNvPicPr>
          <p:nvPr/>
        </p:nvPicPr>
        <p:blipFill>
          <a:blip r:embed="rId2" cstate="print"/>
          <a:srcRect/>
          <a:stretch>
            <a:fillRect/>
          </a:stretch>
        </p:blipFill>
        <p:spPr bwMode="auto">
          <a:xfrm>
            <a:off x="-71422" y="0"/>
            <a:ext cx="9215422" cy="6858000"/>
          </a:xfrm>
          <a:prstGeom prst="rect">
            <a:avLst/>
          </a:prstGeom>
          <a:ln>
            <a:noFill/>
          </a:ln>
          <a:effectLst>
            <a:outerShdw blurRad="190500" algn="tl" rotWithShape="0">
              <a:srgbClr val="000000">
                <a:alpha val="70000"/>
              </a:srgbClr>
            </a:outerShdw>
          </a:effectLst>
        </p:spPr>
      </p:pic>
      <p:sp>
        <p:nvSpPr>
          <p:cNvPr id="2" name="Заголовок 1"/>
          <p:cNvSpPr>
            <a:spLocks noGrp="1"/>
          </p:cNvSpPr>
          <p:nvPr>
            <p:ph type="ctrTitle"/>
          </p:nvPr>
        </p:nvSpPr>
        <p:spPr>
          <a:xfrm>
            <a:off x="2000232" y="2130425"/>
            <a:ext cx="5000660" cy="1084261"/>
          </a:xfrm>
        </p:spPr>
        <p:txBody>
          <a:bodyPr>
            <a:normAutofit fontScale="90000"/>
          </a:bodyPr>
          <a:lstStyle/>
          <a:p>
            <a:r>
              <a:rPr lang="ru-RU" dirty="0" smtClean="0">
                <a:solidFill>
                  <a:srgbClr val="FF0000"/>
                </a:solidFill>
                <a:latin typeface="Arial Black" pitchFamily="34" charset="0"/>
              </a:rPr>
              <a:t/>
            </a:r>
            <a:br>
              <a:rPr lang="ru-RU" dirty="0" smtClean="0">
                <a:solidFill>
                  <a:srgbClr val="FF0000"/>
                </a:solidFill>
                <a:latin typeface="Arial Black" pitchFamily="34" charset="0"/>
              </a:rPr>
            </a:br>
            <a:r>
              <a:rPr lang="ru-RU" dirty="0" smtClean="0">
                <a:solidFill>
                  <a:srgbClr val="FF0000"/>
                </a:solidFill>
                <a:latin typeface="Arial Black" pitchFamily="34" charset="0"/>
              </a:rPr>
              <a:t/>
            </a:r>
            <a:br>
              <a:rPr lang="ru-RU" dirty="0" smtClean="0">
                <a:solidFill>
                  <a:srgbClr val="FF0000"/>
                </a:solidFill>
                <a:latin typeface="Arial Black" pitchFamily="34" charset="0"/>
              </a:rPr>
            </a:br>
            <a:r>
              <a:rPr lang="ru-RU" dirty="0" smtClean="0">
                <a:solidFill>
                  <a:srgbClr val="FF0000"/>
                </a:solidFill>
                <a:latin typeface="Arial Black" pitchFamily="34" charset="0"/>
              </a:rPr>
              <a:t>Советы дефектолога.</a:t>
            </a:r>
            <a:br>
              <a:rPr lang="ru-RU" dirty="0" smtClean="0">
                <a:solidFill>
                  <a:srgbClr val="FF0000"/>
                </a:solidFill>
                <a:latin typeface="Arial Black" pitchFamily="34" charset="0"/>
              </a:rPr>
            </a:br>
            <a:r>
              <a:rPr lang="ru-RU" dirty="0" smtClean="0"/>
              <a:t> </a:t>
            </a:r>
            <a:r>
              <a:rPr lang="ru-RU" sz="2200" b="1" dirty="0" smtClean="0">
                <a:solidFill>
                  <a:srgbClr val="00B050"/>
                </a:solidFill>
                <a:latin typeface="Arial Black" pitchFamily="34" charset="0"/>
              </a:rPr>
              <a:t>Общие рекомендации родителям по оказанию ребенку помощи в развитии</a:t>
            </a:r>
            <a:r>
              <a:rPr lang="ru-RU" sz="2200" b="1" dirty="0" smtClean="0">
                <a:solidFill>
                  <a:srgbClr val="00B050"/>
                </a:solidFill>
                <a:latin typeface="Arial Black" pitchFamily="34" charset="0"/>
              </a:rPr>
              <a:t>:</a:t>
            </a:r>
            <a:endParaRPr lang="ru-RU" b="1" dirty="0">
              <a:solidFill>
                <a:srgbClr val="00B050"/>
              </a:solidFill>
              <a:latin typeface="Arial Black" pitchFamily="34" charset="0"/>
            </a:endParaRPr>
          </a:p>
        </p:txBody>
      </p:sp>
      <p:sp>
        <p:nvSpPr>
          <p:cNvPr id="3" name="Подзаголовок 2"/>
          <p:cNvSpPr>
            <a:spLocks noGrp="1"/>
          </p:cNvSpPr>
          <p:nvPr>
            <p:ph type="subTitle" idx="1"/>
          </p:nvPr>
        </p:nvSpPr>
        <p:spPr/>
        <p:txBody>
          <a:bodyPr>
            <a:normAutofit/>
          </a:bodyPr>
          <a:lstStyle/>
          <a:p>
            <a:endParaRPr lang="ru-RU" sz="5400" dirty="0">
              <a:solidFill>
                <a:srgbClr val="FF0000"/>
              </a:solidFill>
              <a:latin typeface="Arial Black"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Кузьмичёвы\Desktop\1620972304_3-phonoteka_org-p-karapuzi-fon-3.png"/>
          <p:cNvPicPr>
            <a:picLocks noGrp="1" noChangeAspect="1" noChangeArrowheads="1"/>
          </p:cNvPicPr>
          <p:nvPr>
            <p:ph idx="1"/>
          </p:nvPr>
        </p:nvPicPr>
        <p:blipFill>
          <a:blip r:embed="rId2" cstate="print"/>
          <a:srcRect/>
          <a:stretch>
            <a:fillRect/>
          </a:stretch>
        </p:blipFill>
        <p:spPr bwMode="auto">
          <a:xfrm>
            <a:off x="0" y="0"/>
            <a:ext cx="9144000" cy="6857999"/>
          </a:xfrm>
          <a:prstGeom prst="rect">
            <a:avLst/>
          </a:prstGeom>
          <a:noFill/>
        </p:spPr>
      </p:pic>
      <p:sp>
        <p:nvSpPr>
          <p:cNvPr id="2" name="Заголовок 1"/>
          <p:cNvSpPr>
            <a:spLocks noGrp="1"/>
          </p:cNvSpPr>
          <p:nvPr>
            <p:ph type="title"/>
          </p:nvPr>
        </p:nvSpPr>
        <p:spPr/>
        <p:txBody>
          <a:bodyPr>
            <a:normAutofit fontScale="90000"/>
          </a:bodyPr>
          <a:lstStyle/>
          <a:p>
            <a:r>
              <a:rPr lang="ru-RU" dirty="0" smtClean="0"/>
              <a:t> </a:t>
            </a: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sz="3100" b="1" dirty="0" smtClean="0">
                <a:solidFill>
                  <a:srgbClr val="FF0000"/>
                </a:solidFill>
              </a:rPr>
              <a:t>Вместо </a:t>
            </a:r>
            <a:r>
              <a:rPr lang="ru-RU" sz="3100" b="1" dirty="0" smtClean="0">
                <a:solidFill>
                  <a:srgbClr val="FF0000"/>
                </a:solidFill>
              </a:rPr>
              <a:t>того чтобы искать </a:t>
            </a:r>
            <a:r>
              <a:rPr lang="ru-RU" sz="3100" b="1" dirty="0" smtClean="0">
                <a:solidFill>
                  <a:srgbClr val="FF0000"/>
                </a:solidFill>
              </a:rPr>
              <a:t>повсюду</a:t>
            </a:r>
            <a:br>
              <a:rPr lang="ru-RU" sz="3100" b="1" dirty="0" smtClean="0">
                <a:solidFill>
                  <a:srgbClr val="FF0000"/>
                </a:solidFill>
              </a:rPr>
            </a:br>
            <a:r>
              <a:rPr lang="ru-RU" sz="3100" b="1" dirty="0" smtClean="0">
                <a:solidFill>
                  <a:srgbClr val="FF0000"/>
                </a:solidFill>
              </a:rPr>
              <a:t> </a:t>
            </a:r>
            <a:r>
              <a:rPr lang="ru-RU" sz="3100" b="1" dirty="0" smtClean="0">
                <a:solidFill>
                  <a:srgbClr val="FF0000"/>
                </a:solidFill>
              </a:rPr>
              <a:t>недостатки, </a:t>
            </a:r>
            <a:r>
              <a:rPr lang="ru-RU" sz="3100" b="1" dirty="0" smtClean="0">
                <a:solidFill>
                  <a:srgbClr val="FF0000"/>
                </a:solidFill>
              </a:rPr>
              <a:t/>
            </a:r>
            <a:br>
              <a:rPr lang="ru-RU" sz="3100" b="1" dirty="0" smtClean="0">
                <a:solidFill>
                  <a:srgbClr val="FF0000"/>
                </a:solidFill>
              </a:rPr>
            </a:br>
            <a:r>
              <a:rPr lang="ru-RU" sz="3100" b="1" dirty="0" smtClean="0">
                <a:solidFill>
                  <a:srgbClr val="FF0000"/>
                </a:solidFill>
              </a:rPr>
              <a:t>мы </a:t>
            </a:r>
            <a:r>
              <a:rPr lang="ru-RU" sz="3100" b="1" dirty="0" smtClean="0">
                <a:solidFill>
                  <a:srgbClr val="FF0000"/>
                </a:solidFill>
              </a:rPr>
              <a:t>можем искать во всем </a:t>
            </a:r>
            <a:r>
              <a:rPr lang="ru-RU" sz="3100" b="1" dirty="0" smtClean="0">
                <a:solidFill>
                  <a:srgbClr val="FF0000"/>
                </a:solidFill>
              </a:rPr>
              <a:t/>
            </a:r>
            <a:br>
              <a:rPr lang="ru-RU" sz="3100" b="1" dirty="0" smtClean="0">
                <a:solidFill>
                  <a:srgbClr val="FF0000"/>
                </a:solidFill>
              </a:rPr>
            </a:br>
            <a:r>
              <a:rPr lang="ru-RU" sz="3100" b="1" dirty="0" smtClean="0">
                <a:solidFill>
                  <a:srgbClr val="FF0000"/>
                </a:solidFill>
              </a:rPr>
              <a:t>любовь…</a:t>
            </a:r>
            <a:endParaRPr lang="ru-RU" sz="3100" b="1" dirty="0">
              <a:solidFill>
                <a:srgbClr val="FF000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Кузьмичёвы\Desktop\1618853753_13-phonoteka_org-p-fon-s-detmi-dlya-detskogo-sada-13.jpg"/>
          <p:cNvPicPr>
            <a:picLocks noGrp="1" noChangeAspect="1" noChangeArrowheads="1"/>
          </p:cNvPicPr>
          <p:nvPr>
            <p:ph idx="1"/>
          </p:nvPr>
        </p:nvPicPr>
        <p:blipFill>
          <a:blip r:embed="rId2" cstate="print"/>
          <a:srcRect/>
          <a:stretch>
            <a:fillRect/>
          </a:stretch>
        </p:blipFill>
        <p:spPr bwMode="auto">
          <a:xfrm>
            <a:off x="142844" y="214290"/>
            <a:ext cx="8858312" cy="6072206"/>
          </a:xfrm>
          <a:prstGeom prst="rect">
            <a:avLst/>
          </a:prstGeom>
          <a:noFill/>
        </p:spPr>
      </p:pic>
      <p:sp>
        <p:nvSpPr>
          <p:cNvPr id="2" name="Заголовок 1"/>
          <p:cNvSpPr>
            <a:spLocks noGrp="1"/>
          </p:cNvSpPr>
          <p:nvPr>
            <p:ph type="title"/>
          </p:nvPr>
        </p:nvSpPr>
        <p:spPr/>
        <p:txBody>
          <a:bodyPr>
            <a:normAutofit fontScale="90000"/>
          </a:bodyPr>
          <a:lstStyle/>
          <a:p>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b="1" dirty="0" smtClean="0"/>
              <a:t>1</a:t>
            </a:r>
            <a:r>
              <a:rPr lang="ru-RU" sz="2200" b="1" dirty="0" smtClean="0"/>
              <a:t>. Чаще хвалите ребенка. Ласково обнимайте или давайте ему какую-нибудь маленькую награду, когда у него что-нибудь получается,  или когда он очень старается. Если ребенок старается сделать, но у него не получается, лучше обойдите это молчанием или просто скажите: “Жаль, не вышло, в другой раз получится”. </a:t>
            </a:r>
            <a:r>
              <a:rPr lang="ru-RU" b="1" dirty="0" smtClean="0"/>
              <a:t/>
            </a:r>
            <a:br>
              <a:rPr lang="ru-RU" b="1" dirty="0" smtClean="0"/>
            </a:br>
            <a:r>
              <a:rPr lang="ru-RU" b="1" dirty="0" smtClean="0"/>
              <a:t>      </a:t>
            </a:r>
            <a:r>
              <a:rPr lang="ru-RU" sz="2200" b="1" dirty="0" smtClean="0"/>
              <a:t>2. Больше разговаривайте с ребенком. Объясняйте все, что вы делаете. Ребенок слушает и начинает усваивать язык задолго до того, как заговорит. Если вы считаете, что ребенок не слышит, говорите с ним и используйте “язык жестов”. Убедитесь, что он смотрит на вас, когда вы говорите.</a:t>
            </a:r>
            <a:br>
              <a:rPr lang="ru-RU" sz="2200" b="1" dirty="0" smtClean="0"/>
            </a:br>
            <a:r>
              <a:rPr lang="ru-RU" sz="2200" b="1" dirty="0" smtClean="0"/>
              <a:t>      3. Помогая ребенку осваивать новый навык, мягко и осторожно направляйте его движения своими руками. </a:t>
            </a:r>
            <a:br>
              <a:rPr lang="ru-RU" sz="2200" b="1" dirty="0" smtClean="0"/>
            </a:br>
            <a:r>
              <a:rPr lang="ru-RU" sz="2200" b="1" dirty="0" smtClean="0"/>
              <a:t>      4. Используйте зеркало, чтобы помочь ребенку узнать свое тело, научиться владеть руками</a:t>
            </a:r>
            <a:r>
              <a:rPr lang="ru-RU" sz="2200" b="1" dirty="0" smtClean="0"/>
              <a:t>.</a:t>
            </a:r>
            <a:r>
              <a:rPr lang="ru-RU" sz="2000" b="1" dirty="0" smtClean="0"/>
              <a:t> </a:t>
            </a:r>
            <a:r>
              <a:rPr lang="ru-RU" sz="2000" b="1" dirty="0" smtClean="0"/>
              <a:t/>
            </a:r>
            <a:br>
              <a:rPr lang="ru-RU" sz="2000" b="1" dirty="0" smtClean="0"/>
            </a:br>
            <a:r>
              <a:rPr lang="ru-RU" sz="2000" b="1" dirty="0" smtClean="0"/>
              <a:t>5</a:t>
            </a:r>
            <a:r>
              <a:rPr lang="ru-RU" sz="2200" b="1" dirty="0" smtClean="0"/>
              <a:t>. Используйте подражание. Чтобы научить ребенка новому действию или навыку, сначала выполните действие сами и пригласите ребенка повторить его, подражая вам. Превратите это в игру.</a:t>
            </a:r>
            <a:r>
              <a:rPr lang="ru-RU" sz="2000" b="1" dirty="0" smtClean="0"/>
              <a:t/>
            </a:r>
            <a:br>
              <a:rPr lang="ru-RU" sz="2000" b="1" dirty="0" smtClean="0"/>
            </a:br>
            <a:endParaRPr lang="ru-RU" sz="2200"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Picture 1" descr="C:\Users\Кузьмичёвы\Desktop\1625570382_34-phonoteka-org-p-zastavka-dlya-detskogo-magazina-krasivie-z-34.jpg"/>
          <p:cNvPicPr>
            <a:picLocks noGrp="1" noChangeAspect="1" noChangeArrowheads="1"/>
          </p:cNvPicPr>
          <p:nvPr>
            <p:ph idx="1"/>
          </p:nvPr>
        </p:nvPicPr>
        <p:blipFill>
          <a:blip r:embed="rId2" cstate="print"/>
          <a:srcRect/>
          <a:stretch>
            <a:fillRect/>
          </a:stretch>
        </p:blipFill>
        <p:spPr bwMode="auto">
          <a:xfrm>
            <a:off x="285720" y="214290"/>
            <a:ext cx="8645367" cy="6429420"/>
          </a:xfrm>
          <a:prstGeom prst="rect">
            <a:avLst/>
          </a:prstGeom>
          <a:noFill/>
        </p:spPr>
      </p:pic>
      <p:sp>
        <p:nvSpPr>
          <p:cNvPr id="2" name="Заголовок 1"/>
          <p:cNvSpPr>
            <a:spLocks noGrp="1"/>
          </p:cNvSpPr>
          <p:nvPr>
            <p:ph type="title"/>
          </p:nvPr>
        </p:nvSpPr>
        <p:spPr/>
        <p:txBody>
          <a:bodyPr>
            <a:normAutofit fontScale="90000"/>
          </a:bodyPr>
          <a:lstStyle/>
          <a:p>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b="1" dirty="0" smtClean="0"/>
              <a:t>6</a:t>
            </a:r>
            <a:r>
              <a:rPr lang="ru-RU" sz="2200" b="1" dirty="0" smtClean="0"/>
              <a:t>. Побуждайте ребенка двигаться или тянуться, стараясь достать то, что он хочет.</a:t>
            </a:r>
            <a:r>
              <a:rPr lang="ru-RU" b="1" dirty="0" smtClean="0"/>
              <a:t/>
            </a:r>
            <a:br>
              <a:rPr lang="ru-RU" b="1" dirty="0" smtClean="0"/>
            </a:br>
            <a:r>
              <a:rPr lang="ru-RU" b="1" dirty="0" smtClean="0"/>
              <a:t>         </a:t>
            </a:r>
            <a:r>
              <a:rPr lang="ru-RU" sz="2200" b="1" dirty="0" smtClean="0"/>
              <a:t>7. Сделайте учение забавой. Всегда ищите способы превратить обучающие занятия в игру. </a:t>
            </a:r>
            <a:br>
              <a:rPr lang="ru-RU" sz="2200" b="1" dirty="0" smtClean="0"/>
            </a:br>
            <a:r>
              <a:rPr lang="ru-RU" sz="2200" b="1" dirty="0" smtClean="0"/>
              <a:t>         8. Пусть старшие братья и сестры показывают ребенку новые приспособления, предметы, игрушки и т.д.</a:t>
            </a:r>
            <a:br>
              <a:rPr lang="ru-RU" sz="2200" b="1" dirty="0" smtClean="0"/>
            </a:br>
            <a:r>
              <a:rPr lang="ru-RU" sz="2200" b="1" dirty="0" smtClean="0"/>
              <a:t>          9. Ребенок часто лучше усваивает, когда рядом нет учителя. Дети часто прилагают большие усилия, когда им чего-нибудь очень хочется, а рядом нет никого, кто поможет. Учить ребенка - важно, но не менее важно давать ему возможность исследовать, пробовать свои силы и самому делать для себя то, что он может.</a:t>
            </a:r>
            <a:br>
              <a:rPr lang="ru-RU" sz="2200" b="1" dirty="0" smtClean="0"/>
            </a:br>
            <a:r>
              <a:rPr lang="ru-RU" sz="2200" b="1" dirty="0" smtClean="0"/>
              <a:t>           10. Пусть ребенок по мере сил обслуживает себя сам. Помогайте ему только в той мере, в какой это необходимо. Это - “золотое правило реабилитации”. Когда ребенку трудно что-нибудь сделать, или он делает это медленно и неумело, родителям очень часто хочется “помочь” ребенку, сделав это за него. Однако, для развития полезнее, если вы дадите ему возможность сделать это самому, - поддерживая и поощряя, и помогая лишь теми способами, которые позволяют ребенку по мере сил самому себя обслуживать.</a:t>
            </a:r>
            <a:endParaRPr lang="ru-RU" sz="2200" b="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Picture 1" descr="C:\Users\Кузьмичёвы\Desktop\1613587049_89-p-fon-dlya-prezentatsii-dlya-roditelei-94.jpg"/>
          <p:cNvPicPr>
            <a:picLocks noGrp="1" noChangeAspect="1" noChangeArrowheads="1"/>
          </p:cNvPicPr>
          <p:nvPr>
            <p:ph idx="1"/>
          </p:nvPr>
        </p:nvPicPr>
        <p:blipFill>
          <a:blip r:embed="rId2" cstate="print"/>
          <a:srcRect/>
          <a:stretch>
            <a:fillRect/>
          </a:stretch>
        </p:blipFill>
        <p:spPr bwMode="auto">
          <a:xfrm>
            <a:off x="285720" y="214290"/>
            <a:ext cx="8643998" cy="6432428"/>
          </a:xfrm>
          <a:prstGeom prst="rect">
            <a:avLst/>
          </a:prstGeom>
          <a:noFill/>
        </p:spPr>
      </p:pic>
      <p:sp>
        <p:nvSpPr>
          <p:cNvPr id="2" name="Заголовок 1"/>
          <p:cNvSpPr>
            <a:spLocks noGrp="1"/>
          </p:cNvSpPr>
          <p:nvPr>
            <p:ph type="title"/>
          </p:nvPr>
        </p:nvSpPr>
        <p:spPr/>
        <p:txBody>
          <a:bodyPr>
            <a:normAutofit fontScale="90000"/>
          </a:bodyPr>
          <a:lstStyle/>
          <a:p>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700" b="1" dirty="0" smtClean="0"/>
              <a:t>В </a:t>
            </a:r>
            <a:r>
              <a:rPr lang="ru-RU" sz="2700" b="1" dirty="0" smtClean="0"/>
              <a:t>работе по развитию с особыми детьми очень важен индивидуальный подход не только в подборе упражнений, важно не столько следовать указаниям, сколько думать, наблюдать за реакцией ребенка, замечать, как занятие помогает или мешает общему развитию ребенка. </a:t>
            </a:r>
            <a:r>
              <a:rPr lang="ru-RU" sz="2700" b="1" dirty="0" smtClean="0"/>
              <a:t/>
            </a:r>
            <a:br>
              <a:rPr lang="ru-RU" sz="2700" b="1" dirty="0" smtClean="0"/>
            </a:br>
            <a:r>
              <a:rPr lang="ru-RU" sz="2700" b="1" dirty="0" smtClean="0"/>
              <a:t/>
            </a:r>
            <a:br>
              <a:rPr lang="ru-RU" sz="2700" b="1" dirty="0" smtClean="0"/>
            </a:br>
            <a:r>
              <a:rPr lang="ru-RU" sz="2700" b="1" dirty="0" smtClean="0"/>
              <a:t>Необходимо </a:t>
            </a:r>
            <a:r>
              <a:rPr lang="ru-RU" sz="2700" b="1" dirty="0" smtClean="0"/>
              <a:t>приспосабливать занятие к потребностям каждого ребенка</a:t>
            </a:r>
            <a:r>
              <a:rPr lang="ru-RU" sz="2700" b="1" dirty="0" smtClean="0"/>
              <a:t>.</a:t>
            </a:r>
            <a:br>
              <a:rPr lang="ru-RU" sz="2700" b="1" dirty="0" smtClean="0"/>
            </a:br>
            <a:r>
              <a:rPr lang="ru-RU" sz="2700" b="1" dirty="0" smtClean="0"/>
              <a:t/>
            </a:r>
            <a:br>
              <a:rPr lang="ru-RU" sz="2700" b="1" dirty="0" smtClean="0"/>
            </a:br>
            <a:r>
              <a:rPr lang="ru-RU" sz="2700" b="1" dirty="0" smtClean="0"/>
              <a:t>        </a:t>
            </a:r>
            <a:r>
              <a:rPr lang="ru-RU" sz="2700" b="1" dirty="0" smtClean="0">
                <a:solidFill>
                  <a:srgbClr val="0070C0"/>
                </a:solidFill>
              </a:rPr>
              <a:t>Этапы построения программы специального обучения и раннего стимулирования детей с ОВЗ:</a:t>
            </a:r>
            <a:r>
              <a:rPr lang="ru-RU" dirty="0" smtClean="0"/>
              <a:t/>
            </a:r>
            <a:br>
              <a:rPr lang="ru-RU" dirty="0" smtClean="0"/>
            </a:b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Кузьмичёвы\Desktop\1613636390_55-p-fon-dlya-semeinoi-prezentatsii-59.jpg"/>
          <p:cNvPicPr>
            <a:picLocks noGrp="1" noChangeAspect="1" noChangeArrowheads="1"/>
          </p:cNvPicPr>
          <p:nvPr>
            <p:ph idx="1"/>
          </p:nvPr>
        </p:nvPicPr>
        <p:blipFill>
          <a:blip r:embed="rId2" cstate="print"/>
          <a:srcRect/>
          <a:stretch>
            <a:fillRect/>
          </a:stretch>
        </p:blipFill>
        <p:spPr bwMode="auto">
          <a:xfrm>
            <a:off x="285720" y="500042"/>
            <a:ext cx="8715436" cy="5929353"/>
          </a:xfrm>
          <a:prstGeom prst="rect">
            <a:avLst/>
          </a:prstGeom>
          <a:noFill/>
        </p:spPr>
      </p:pic>
      <p:sp>
        <p:nvSpPr>
          <p:cNvPr id="2" name="Заголовок 1"/>
          <p:cNvSpPr>
            <a:spLocks noGrp="1"/>
          </p:cNvSpPr>
          <p:nvPr>
            <p:ph type="title"/>
          </p:nvPr>
        </p:nvSpPr>
        <p:spPr/>
        <p:txBody>
          <a:bodyPr>
            <a:normAutofit fontScale="90000"/>
          </a:bodyPr>
          <a:lstStyle/>
          <a:p>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dirty="0" smtClean="0"/>
              <a:t/>
            </a:r>
            <a:br>
              <a:rPr lang="ru-RU" sz="2200" dirty="0" smtClean="0"/>
            </a:br>
            <a:r>
              <a:rPr lang="ru-RU" sz="2200" smtClean="0"/>
              <a:t/>
            </a:r>
            <a:br>
              <a:rPr lang="ru-RU" sz="2200" smtClean="0"/>
            </a:br>
            <a:r>
              <a:rPr lang="ru-RU" sz="2200" smtClean="0"/>
              <a:t/>
            </a:r>
            <a:br>
              <a:rPr lang="ru-RU" sz="2200" smtClean="0"/>
            </a:br>
            <a:r>
              <a:rPr lang="ru-RU" sz="2200" b="1" smtClean="0"/>
              <a:t>1</a:t>
            </a:r>
            <a:r>
              <a:rPr lang="ru-RU" sz="2200" b="1" dirty="0" smtClean="0"/>
              <a:t>. Внимательно наблюдайте за ребенком, чтобы оценить, что он может и чего не может в каждой области развития</a:t>
            </a:r>
            <a:r>
              <a:rPr lang="ru-RU" sz="2200" b="1" dirty="0" smtClean="0"/>
              <a:t>.</a:t>
            </a:r>
            <a:br>
              <a:rPr lang="ru-RU" sz="2200" b="1" dirty="0" smtClean="0"/>
            </a:br>
            <a:r>
              <a:rPr lang="ru-RU" sz="2200" b="1" dirty="0" smtClean="0"/>
              <a:t/>
            </a:r>
            <a:br>
              <a:rPr lang="ru-RU" sz="2200" b="1" dirty="0" smtClean="0"/>
            </a:br>
            <a:r>
              <a:rPr lang="ru-RU" sz="2200" b="1" dirty="0" smtClean="0"/>
              <a:t>        2. Отметьте, какие вещи он только начинает делать или пока делает с трудом.</a:t>
            </a:r>
            <a:br>
              <a:rPr lang="ru-RU" sz="2200" b="1" dirty="0" smtClean="0"/>
            </a:br>
            <a:r>
              <a:rPr lang="ru-RU" sz="2200" b="1" dirty="0" smtClean="0"/>
              <a:t>         3. Решите, какому новому навыку его нужно научить или какое действие нужно поощрять, чтобы использовать те навыки, которые у него уже имеются.</a:t>
            </a:r>
            <a:br>
              <a:rPr lang="ru-RU" sz="2200" b="1" dirty="0" smtClean="0"/>
            </a:br>
            <a:r>
              <a:rPr lang="ru-RU" sz="2200" b="1" dirty="0" smtClean="0"/>
              <a:t>         4. Разделите каждый новый навык на маленькие ступени - на такие действия, которые ребенок может освоить за один - два дня, после чего переходите к следующей ступени. Родителям необходимо помнить следующее: не ожидайте слишком многого сразу. Начните с того, что ребенок умеет делать хорошо, а затем побуждайте его сделать немножко больше. </a:t>
            </a:r>
            <a:r>
              <a:rPr lang="ru-RU" sz="2200" b="1" dirty="0" smtClean="0"/>
              <a:t/>
            </a:r>
            <a:br>
              <a:rPr lang="ru-RU" sz="2200" b="1" dirty="0" smtClean="0"/>
            </a:br>
            <a:r>
              <a:rPr lang="ru-RU" sz="2200" b="1" dirty="0" smtClean="0"/>
              <a:t/>
            </a:r>
            <a:br>
              <a:rPr lang="ru-RU" sz="2200" b="1" dirty="0" smtClean="0"/>
            </a:br>
            <a:r>
              <a:rPr lang="ru-RU" sz="2200" b="1" dirty="0" smtClean="0">
                <a:solidFill>
                  <a:srgbClr val="0070C0"/>
                </a:solidFill>
              </a:rPr>
              <a:t>Правильная </a:t>
            </a:r>
            <a:r>
              <a:rPr lang="ru-RU" sz="2200" b="1" dirty="0" smtClean="0">
                <a:solidFill>
                  <a:srgbClr val="0070C0"/>
                </a:solidFill>
              </a:rPr>
              <a:t>помощь и в нужное время принесет успех и радость и ребенку, и тем, кто ему помогает</a:t>
            </a:r>
            <a:r>
              <a:rPr lang="ru-RU" sz="2200" b="1" dirty="0" smtClean="0">
                <a:solidFill>
                  <a:srgbClr val="0070C0"/>
                </a:solidFill>
              </a:rPr>
              <a:t>.</a:t>
            </a:r>
            <a:br>
              <a:rPr lang="ru-RU" sz="2200" b="1" dirty="0" smtClean="0">
                <a:solidFill>
                  <a:srgbClr val="0070C0"/>
                </a:solidFill>
              </a:rPr>
            </a:br>
            <a:r>
              <a:rPr lang="ru-RU" sz="2200" b="1" dirty="0" smtClean="0"/>
              <a:t>Учитель- дефектолог Кузьмичева И.В.</a:t>
            </a:r>
            <a:endParaRPr lang="ru-RU" sz="2200" b="1"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TotalTime>
  <Words>1</Words>
  <Application>Microsoft Office PowerPoint</Application>
  <PresentationFormat>Экран (4:3)</PresentationFormat>
  <Paragraphs>6</Paragraphs>
  <Slides>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6</vt:i4>
      </vt:variant>
    </vt:vector>
  </HeadingPairs>
  <TitlesOfParts>
    <vt:vector size="7" baseType="lpstr">
      <vt:lpstr>Тема Office</vt:lpstr>
      <vt:lpstr>  Советы дефектолога.  Общие рекомендации родителям по оказанию ребенку помощи в развитии:</vt:lpstr>
      <vt:lpstr>         Вместо того чтобы искать повсюду  недостатки,  мы можем искать во всем  любовь…</vt:lpstr>
      <vt:lpstr>                1. Чаще хвалите ребенка. Ласково обнимайте или давайте ему какую-нибудь маленькую награду, когда у него что-нибудь получается,  или когда он очень старается. Если ребенок старается сделать, но у него не получается, лучше обойдите это молчанием или просто скажите: “Жаль, не вышло, в другой раз получится”.        2. Больше разговаривайте с ребенком. Объясняйте все, что вы делаете. Ребенок слушает и начинает усваивать язык задолго до того, как заговорит. Если вы считаете, что ребенок не слышит, говорите с ним и используйте “язык жестов”. Убедитесь, что он смотрит на вас, когда вы говорите.       3. Помогая ребенку осваивать новый навык, мягко и осторожно направляйте его движения своими руками.        4. Используйте зеркало, чтобы помочь ребенку узнать свое тело, научиться владеть руками.  5. Используйте подражание. Чтобы научить ребенка новому действию или навыку, сначала выполните действие сами и пригласите ребенка повторить его, подражая вам. Превратите это в игру. </vt:lpstr>
      <vt:lpstr>                 6. Побуждайте ребенка двигаться или тянуться, стараясь достать то, что он хочет.          7. Сделайте учение забавой. Всегда ищите способы превратить обучающие занятия в игру.           8. Пусть старшие братья и сестры показывают ребенку новые приспособления, предметы, игрушки и т.д.           9. Ребенок часто лучше усваивает, когда рядом нет учителя. Дети часто прилагают большие усилия, когда им чего-нибудь очень хочется, а рядом нет никого, кто поможет. Учить ребенка - важно, но не менее важно давать ему возможность исследовать, пробовать свои силы и самому делать для себя то, что он может.            10. Пусть ребенок по мере сил обслуживает себя сам. Помогайте ему только в той мере, в какой это необходимо. Это - “золотое правило реабилитации”. Когда ребенку трудно что-нибудь сделать, или он делает это медленно и неумело, родителям очень часто хочется “помочь” ребенку, сделав это за него. Однако, для развития полезнее, если вы дадите ему возможность сделать это самому, - поддерживая и поощряя, и помогая лишь теми способами, которые позволяют ребенку по мере сил самому себя обслуживать.</vt:lpstr>
      <vt:lpstr>             В работе по развитию с особыми детьми очень важен индивидуальный подход не только в подборе упражнений, важно не столько следовать указаниям, сколько думать, наблюдать за реакцией ребенка, замечать, как занятие помогает или мешает общему развитию ребенка.   Необходимо приспосабливать занятие к потребностям каждого ребенка.          Этапы построения программы специального обучения и раннего стимулирования детей с ОВЗ: </vt:lpstr>
      <vt:lpstr>               1. Внимательно наблюдайте за ребенком, чтобы оценить, что он может и чего не может в каждой области развития.          2. Отметьте, какие вещи он только начинает делать или пока делает с трудом.          3. Решите, какому новому навыку его нужно научить или какое действие нужно поощрять, чтобы использовать те навыки, которые у него уже имеются.          4. Разделите каждый новый навык на маленькие ступени - на такие действия, которые ребенок может освоить за один - два дня, после чего переходите к следующей ступени. Родителям необходимо помнить следующее: не ожидайте слишком многого сразу. Начните с того, что ребенок умеет делать хорошо, а затем побуждайте его сделать немножко больше.   Правильная помощь и в нужное время принесет успех и радость и ребенку, и тем, кто ему помогает. Учитель- дефектолог Кузьмичева И.В.</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Советы дефектолога. Если в семье ребёнок с ОВЗ. </dc:title>
  <dc:creator>Кузьмичёвы</dc:creator>
  <cp:lastModifiedBy>Кузьмичёвы</cp:lastModifiedBy>
  <cp:revision>3</cp:revision>
  <dcterms:created xsi:type="dcterms:W3CDTF">2021-12-05T09:27:38Z</dcterms:created>
  <dcterms:modified xsi:type="dcterms:W3CDTF">2021-12-05T09:54:51Z</dcterms:modified>
</cp:coreProperties>
</file>