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7" r:id="rId9"/>
    <p:sldId id="268" r:id="rId10"/>
    <p:sldId id="270" r:id="rId11"/>
    <p:sldId id="271" r:id="rId12"/>
    <p:sldId id="272" r:id="rId13"/>
    <p:sldId id="273" r:id="rId14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70" autoAdjust="0"/>
    <p:restoredTop sz="94660"/>
  </p:normalViewPr>
  <p:slideViewPr>
    <p:cSldViewPr>
      <p:cViewPr>
        <p:scale>
          <a:sx n="80" d="100"/>
          <a:sy n="80" d="100"/>
        </p:scale>
        <p:origin x="-216" y="-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9768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7216"/>
            <a:ext cx="9144000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altLang="ko-KR" dirty="0" smtClean="0"/>
              <a:t> Click to edit 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943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9806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6615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785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104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7280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7004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359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5552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3033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27216"/>
            <a:ext cx="694826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8C5CDB-1AEF-4522-8EAF-CE1F4E5D863E}" type="datetimeFigureOut">
              <a:rPr lang="ko-KR" altLang="en-US" smtClean="0"/>
              <a:pPr/>
              <a:t>2025-10-22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239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3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-powerpoint-templates-design.com/free-powerpoint-templates-desig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hlinkClick r:id="rId2"/>
          </p:cNvPr>
          <p:cNvSpPr txBox="1"/>
          <p:nvPr/>
        </p:nvSpPr>
        <p:spPr>
          <a:xfrm>
            <a:off x="0" y="4844068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ko-KR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8728" y="1491630"/>
            <a:ext cx="707236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Bahnschrift" pitchFamily="34" charset="0"/>
              </a:rPr>
              <a:t>ПЕДАГОГИЧЕСКИЙ ОПЫТ</a:t>
            </a:r>
          </a:p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Bahnschrift" pitchFamily="34" charset="0"/>
              </a:rPr>
              <a:t>«Использование ТРИЗ технологий</a:t>
            </a:r>
          </a:p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Bahnschrift" pitchFamily="34" charset="0"/>
              </a:rPr>
              <a:t>в познавательном развитии старших</a:t>
            </a:r>
          </a:p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Bahnschrift" pitchFamily="34" charset="0"/>
              </a:rPr>
              <a:t> дошкольников»</a:t>
            </a:r>
          </a:p>
          <a:p>
            <a:pPr algn="ctr"/>
            <a:r>
              <a:rPr lang="ru-RU" sz="2400" b="1" dirty="0" smtClean="0">
                <a:latin typeface="Bahnschrift" pitchFamily="34" charset="0"/>
              </a:rPr>
              <a:t> </a:t>
            </a:r>
            <a:endParaRPr lang="ru-RU" sz="2400" b="1" dirty="0">
              <a:latin typeface="Bahnschrift" pitchFamily="34" charset="0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785786" y="411510"/>
            <a:ext cx="79296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Bahnschrift" pitchFamily="34" charset="0"/>
              </a:rPr>
              <a:t>ГКДОУ "Детский сад №125 "Аленький цветочек" комбинированного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Bahnschrift" pitchFamily="34" charset="0"/>
              </a:rPr>
              <a:t> вида городского округа Мариуполь" Донецкой Народной Республики</a:t>
            </a:r>
            <a:endParaRPr lang="ru-RU" b="1" dirty="0">
              <a:solidFill>
                <a:srgbClr val="C00000"/>
              </a:solidFill>
              <a:latin typeface="Bahnschrift" pitchFamily="34" charset="0"/>
            </a:endParaRP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5429256" y="3651870"/>
            <a:ext cx="3071834" cy="52322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ko-KR" sz="1400" b="1" dirty="0" smtClean="0">
                <a:solidFill>
                  <a:srgbClr val="C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Воспитатель:</a:t>
            </a:r>
          </a:p>
          <a:p>
            <a:r>
              <a:rPr lang="ru-RU" altLang="ko-KR" sz="1400" b="1" dirty="0" err="1" smtClean="0">
                <a:solidFill>
                  <a:srgbClr val="C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Шаганенко</a:t>
            </a:r>
            <a:r>
              <a:rPr lang="ru-RU" altLang="ko-KR" sz="1400" b="1" dirty="0" smtClean="0">
                <a:solidFill>
                  <a:srgbClr val="C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Елена Михайловна</a:t>
            </a:r>
            <a:endParaRPr lang="en-US" altLang="ko-KR" sz="1400" b="1" dirty="0" smtClean="0">
              <a:solidFill>
                <a:srgbClr val="C000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342705" y="538435"/>
            <a:ext cx="45719" cy="1728191"/>
          </a:xfrm>
          <a:prstGeom prst="rect">
            <a:avLst/>
          </a:prstGeom>
          <a:solidFill>
            <a:schemeClr val="accent3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Rectangle 11"/>
          <p:cNvSpPr/>
          <p:nvPr/>
        </p:nvSpPr>
        <p:spPr>
          <a:xfrm>
            <a:off x="8164505" y="538435"/>
            <a:ext cx="144015" cy="1728191"/>
          </a:xfrm>
          <a:prstGeom prst="rect">
            <a:avLst/>
          </a:prstGeom>
          <a:solidFill>
            <a:schemeClr val="accent3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3447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216"/>
            <a:ext cx="9144000" cy="85725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r>
              <a:rPr lang="en-US" altLang="ko-KR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altLang="ko-KR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 и новизна</a:t>
            </a:r>
            <a:endParaRPr lang="ko-KR" altLang="en-US" sz="4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31590"/>
            <a:ext cx="8229600" cy="3394472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Font typeface="Wingdings" pitchFamily="2" charset="2"/>
              <a:buChar char="Ø"/>
            </a:pPr>
            <a:r>
              <a:rPr lang="ru-RU" altLang="ko-KR" sz="2400" b="1" u="sng" dirty="0" smtClean="0">
                <a:solidFill>
                  <a:srgbClr val="0000CC"/>
                </a:solidFill>
                <a:latin typeface="Bahnschrift" pitchFamily="34" charset="0"/>
                <a:cs typeface="Arial" pitchFamily="34" charset="0"/>
              </a:rPr>
              <a:t>Актуальность:</a:t>
            </a:r>
          </a:p>
          <a:p>
            <a:pPr marL="0" lvl="1" indent="-3429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ТРИЗ — универсальный инструмент для развития </a:t>
            </a:r>
          </a:p>
          <a:p>
            <a:pPr marL="0" lvl="1" indent="-3429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системного мышления, воображения и познавательной </a:t>
            </a:r>
          </a:p>
          <a:p>
            <a:pPr marL="0" lvl="1" indent="-3429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активности дошкольников.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Ø"/>
            </a:pPr>
            <a:r>
              <a:rPr lang="ru-RU" altLang="ko-KR" sz="2400" b="1" u="sng" dirty="0" smtClean="0">
                <a:solidFill>
                  <a:srgbClr val="0000CC"/>
                </a:solidFill>
                <a:latin typeface="Bahnschrift" pitchFamily="34" charset="0"/>
                <a:cs typeface="Arial" pitchFamily="34" charset="0"/>
              </a:rPr>
              <a:t>Новизна:</a:t>
            </a:r>
            <a:endParaRPr lang="en-US" altLang="ko-KR" sz="2400" b="1" u="sng" dirty="0" smtClean="0">
              <a:solidFill>
                <a:srgbClr val="0000CC"/>
              </a:solidFill>
              <a:latin typeface="Bahnschrift" pitchFamily="34" charset="0"/>
              <a:cs typeface="Arial" pitchFamily="34" charset="0"/>
            </a:endParaRPr>
          </a:p>
          <a:p>
            <a:pPr marL="0" lvl="1" indent="-3429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Адаптация </a:t>
            </a:r>
            <a:r>
              <a:rPr lang="ru-RU" sz="2400" dirty="0" err="1" smtClean="0">
                <a:solidFill>
                  <a:srgbClr val="00B050"/>
                </a:solidFill>
                <a:latin typeface="Bahnschrift" pitchFamily="34" charset="0"/>
              </a:rPr>
              <a:t>ТРИЗ-технологий</a:t>
            </a: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 для детей дошкольного </a:t>
            </a:r>
          </a:p>
          <a:p>
            <a:pPr marL="0" lvl="1" indent="-3429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возраста с целью формирования нестандартного, </a:t>
            </a:r>
          </a:p>
          <a:p>
            <a:pPr marL="0" lvl="1" indent="-3429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творческого мышления. Девиз: «Творчество во всём!»</a:t>
            </a:r>
          </a:p>
        </p:txBody>
      </p:sp>
    </p:spTree>
    <p:extLst>
      <p:ext uri="{BB962C8B-B14F-4D97-AF65-F5344CB8AC3E}">
        <p14:creationId xmlns:p14="http://schemas.microsoft.com/office/powerpoint/2010/main" val="2090594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Проблема и противоречие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00151"/>
            <a:ext cx="8712968" cy="3394472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b="1" u="sng" dirty="0" smtClean="0">
                <a:solidFill>
                  <a:srgbClr val="0000CC"/>
                </a:solidFill>
                <a:latin typeface="Bahnschrift" pitchFamily="34" charset="0"/>
              </a:rPr>
              <a:t>Проблема:</a:t>
            </a:r>
          </a:p>
          <a:p>
            <a:pPr marL="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Не просто развитие фантазии, а формирование системного</a:t>
            </a:r>
          </a:p>
          <a:p>
            <a:pPr marL="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 мышления и понимания происходящих процессов.</a:t>
            </a:r>
          </a:p>
          <a:p>
            <a:pPr marL="0">
              <a:spcBef>
                <a:spcPts val="0"/>
              </a:spcBef>
              <a:buNone/>
            </a:pPr>
            <a:endParaRPr lang="ru-RU" sz="2000" dirty="0" smtClean="0">
              <a:solidFill>
                <a:srgbClr val="00B050"/>
              </a:solidFill>
              <a:latin typeface="Bahnschrift" pitchFamily="34" charset="0"/>
            </a:endParaRPr>
          </a:p>
          <a:p>
            <a:pPr marL="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b="1" u="sng" dirty="0" smtClean="0">
                <a:solidFill>
                  <a:srgbClr val="0000CC"/>
                </a:solidFill>
                <a:latin typeface="Bahnschrift" pitchFamily="34" charset="0"/>
              </a:rPr>
              <a:t>Противоречие:</a:t>
            </a:r>
          </a:p>
          <a:p>
            <a:pPr marL="0" lvl="1" indent="-3429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Между потребностью в развитии познавательной </a:t>
            </a:r>
          </a:p>
          <a:p>
            <a:pPr marL="0" lvl="1" indent="-3429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активности и творческих способностей дошкольников </a:t>
            </a:r>
          </a:p>
          <a:p>
            <a:pPr marL="0" lvl="1" indent="-3429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и традиционным подходом к организации обучения.</a:t>
            </a:r>
          </a:p>
          <a:p>
            <a:pPr marL="0">
              <a:spcBef>
                <a:spcPts val="0"/>
              </a:spcBef>
              <a:buNone/>
            </a:pPr>
            <a:endParaRPr lang="ru-RU" sz="2400" u="sng" dirty="0">
              <a:solidFill>
                <a:srgbClr val="00B050"/>
              </a:solidFill>
              <a:latin typeface="Bahnschrift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 и задачи 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едагогического опыта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14428"/>
            <a:ext cx="8501122" cy="3394472"/>
          </a:xfrm>
        </p:spPr>
        <p:txBody>
          <a:bodyPr>
            <a:normAutofit fontScale="77500" lnSpcReduction="20000"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2100" b="1" u="sng" dirty="0" smtClean="0">
                <a:solidFill>
                  <a:srgbClr val="0000CC"/>
                </a:solidFill>
                <a:latin typeface="Bahnschrift" pitchFamily="34" charset="0"/>
              </a:rPr>
              <a:t>Цель: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Bahnschrift" pitchFamily="34" charset="0"/>
              </a:rPr>
              <a:t>Создание комплексной системы развития творческого воображения, инженерного 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Bahnschrift" pitchFamily="34" charset="0"/>
              </a:rPr>
              <a:t>мышления детей  старшего дошкольного возраста через использование методов 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Bahnschrift" pitchFamily="34" charset="0"/>
              </a:rPr>
              <a:t>ТРИЗ технологий.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2100" b="1" u="sng" dirty="0" smtClean="0">
                <a:solidFill>
                  <a:srgbClr val="0000CC"/>
                </a:solidFill>
                <a:latin typeface="Bahnschrift" pitchFamily="34" charset="0"/>
              </a:rPr>
              <a:t>Задачи: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Bahnschrift" pitchFamily="34" charset="0"/>
              </a:rPr>
              <a:t>1.Развивать навыки системного, поискового, изобретательного мышления через 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Bahnschrift" pitchFamily="34" charset="0"/>
              </a:rPr>
              <a:t>рассматривание событий, предметов, явлений, веществ в их развитии, изменении,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Bahnschrift" pitchFamily="34" charset="0"/>
              </a:rPr>
              <a:t> применении.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Bahnschrift" pitchFamily="34" charset="0"/>
              </a:rPr>
              <a:t>2.Формировать познавательный интерес и способности детей к творчеству через введение их в мир проблемных ситуаций и изобразительных задач, упражняя в решении их, используя элементы ТРИЗ.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Bahnschrift" pitchFamily="34" charset="0"/>
              </a:rPr>
              <a:t>3.Воспитывать культуру общения и навыки сотрудничества со сверстниками и взрослыми 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Bahnschrift" pitchFamily="34" charset="0"/>
              </a:rPr>
              <a:t>через коллективную творческую деятельность, сохраняя при этом индивидуальность 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Bahnschrift" pitchFamily="34" charset="0"/>
              </a:rPr>
              <a:t>каждого ребенка.</a:t>
            </a:r>
          </a:p>
          <a:p>
            <a:pPr>
              <a:buNone/>
            </a:pPr>
            <a:endParaRPr lang="ru-RU" sz="1600" dirty="0" smtClean="0">
              <a:latin typeface="Bahnschrift" pitchFamily="34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Принципы реализации опыта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203598"/>
            <a:ext cx="8229600" cy="3394472"/>
          </a:xfrm>
        </p:spPr>
        <p:txBody>
          <a:bodyPr>
            <a:normAutofit/>
          </a:bodyPr>
          <a:lstStyle/>
          <a:p>
            <a:pPr lvl="1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00CC"/>
                </a:solidFill>
                <a:latin typeface="Bahnschrift" pitchFamily="34" charset="0"/>
              </a:rPr>
              <a:t>Принцип свободы выбора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00CC"/>
                </a:solidFill>
                <a:latin typeface="Bahnschrift" pitchFamily="34" charset="0"/>
              </a:rPr>
              <a:t>Принцип открытости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00CC"/>
                </a:solidFill>
                <a:latin typeface="Bahnschrift" pitchFamily="34" charset="0"/>
              </a:rPr>
              <a:t>Принцип деятельности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00CC"/>
                </a:solidFill>
                <a:latin typeface="Bahnschrift" pitchFamily="34" charset="0"/>
              </a:rPr>
              <a:t>Принцип обратной связи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00CC"/>
                </a:solidFill>
                <a:latin typeface="Bahnschrift" pitchFamily="34" charset="0"/>
              </a:rPr>
              <a:t>Принцип идеальности</a:t>
            </a:r>
          </a:p>
          <a:p>
            <a:pPr>
              <a:buFont typeface="Wingdings" pitchFamily="2" charset="2"/>
              <a:buChar char="Ø"/>
            </a:pPr>
            <a:endParaRPr lang="ru-RU" sz="2800" dirty="0">
              <a:solidFill>
                <a:srgbClr val="00B050"/>
              </a:solidFill>
              <a:latin typeface="Bahnschrift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6"/>
          </a:xfrm>
          <a:solidFill>
            <a:srgbClr val="92D050"/>
          </a:solidFill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chemeClr val="accent5">
                    <a:lumMod val="50000"/>
                  </a:schemeClr>
                </a:solidFill>
                <a:latin typeface="Bahnschrift" pitchFamily="34" charset="0"/>
              </a:rPr>
              <a:t/>
            </a:r>
            <a:br>
              <a:rPr lang="ru-RU" sz="4400" dirty="0" smtClean="0">
                <a:solidFill>
                  <a:schemeClr val="accent5">
                    <a:lumMod val="50000"/>
                  </a:schemeClr>
                </a:solidFill>
                <a:latin typeface="Bahnschrift" pitchFamily="34" charset="0"/>
              </a:rPr>
            </a:b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Методы и приёмы работы</a:t>
            </a:r>
            <a:r>
              <a:rPr lang="ru-RU" sz="4400" dirty="0" smtClean="0">
                <a:solidFill>
                  <a:schemeClr val="accent5">
                    <a:lumMod val="50000"/>
                  </a:schemeClr>
                </a:solidFill>
                <a:latin typeface="Bahnschrift" pitchFamily="34" charset="0"/>
              </a:rPr>
              <a:t/>
            </a:r>
            <a:br>
              <a:rPr lang="ru-RU" sz="4400" dirty="0" smtClean="0">
                <a:solidFill>
                  <a:schemeClr val="accent5">
                    <a:lumMod val="50000"/>
                  </a:schemeClr>
                </a:solidFill>
                <a:latin typeface="Bahnschrift" pitchFamily="34" charset="0"/>
              </a:rPr>
            </a:br>
            <a:endParaRPr lang="ru-RU" sz="4400" dirty="0">
              <a:solidFill>
                <a:schemeClr val="accent5">
                  <a:lumMod val="50000"/>
                </a:schemeClr>
              </a:solidFill>
              <a:latin typeface="Bahnschrift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>
              <a:spcBef>
                <a:spcPts val="0"/>
              </a:spcBef>
              <a:buFont typeface="Wingdings" pitchFamily="2" charset="2"/>
              <a:buChar char="Ø"/>
            </a:pPr>
            <a:r>
              <a:rPr lang="ru-RU" b="1" u="sng" dirty="0" smtClean="0">
                <a:solidFill>
                  <a:srgbClr val="0000CC"/>
                </a:solidFill>
                <a:latin typeface="Bahnschrift" pitchFamily="34" charset="0"/>
              </a:rPr>
              <a:t>Методы:</a:t>
            </a:r>
          </a:p>
          <a:p>
            <a:pPr marL="0" lvl="1">
              <a:spcBef>
                <a:spcPts val="0"/>
              </a:spcBef>
              <a:buNone/>
            </a:pPr>
            <a:r>
              <a:rPr lang="ru-RU" dirty="0" smtClean="0">
                <a:solidFill>
                  <a:srgbClr val="00B050"/>
                </a:solidFill>
                <a:latin typeface="Bahnschrift" pitchFamily="34" charset="0"/>
              </a:rPr>
              <a:t> мозговой штурм, метод каталога, </a:t>
            </a:r>
            <a:r>
              <a:rPr lang="ru-RU" dirty="0" err="1" smtClean="0">
                <a:solidFill>
                  <a:srgbClr val="00B050"/>
                </a:solidFill>
                <a:latin typeface="Bahnschrift" pitchFamily="34" charset="0"/>
              </a:rPr>
              <a:t>синектика</a:t>
            </a:r>
            <a:r>
              <a:rPr lang="ru-RU" dirty="0" smtClean="0">
                <a:solidFill>
                  <a:srgbClr val="00B050"/>
                </a:solidFill>
                <a:latin typeface="Bahnschrift" pitchFamily="34" charset="0"/>
              </a:rPr>
              <a:t>, </a:t>
            </a:r>
          </a:p>
          <a:p>
            <a:pPr marL="0" lvl="1">
              <a:spcBef>
                <a:spcPts val="0"/>
              </a:spcBef>
              <a:buNone/>
            </a:pPr>
            <a:r>
              <a:rPr lang="ru-RU" dirty="0" smtClean="0">
                <a:solidFill>
                  <a:srgbClr val="00B050"/>
                </a:solidFill>
                <a:latin typeface="Bahnschrift" pitchFamily="34" charset="0"/>
              </a:rPr>
              <a:t>системный анализ, приёмы фантазирования.</a:t>
            </a:r>
          </a:p>
          <a:p>
            <a:pPr marL="0" lvl="1">
              <a:spcBef>
                <a:spcPts val="0"/>
              </a:spcBef>
              <a:buNone/>
            </a:pPr>
            <a:endParaRPr lang="ru-RU" sz="1600" dirty="0" smtClean="0">
              <a:solidFill>
                <a:srgbClr val="00B050"/>
              </a:solidFill>
              <a:latin typeface="Bahnschrift" pitchFamily="34" charset="0"/>
            </a:endParaRPr>
          </a:p>
          <a:p>
            <a:pPr marL="0" lvl="1">
              <a:spcBef>
                <a:spcPts val="0"/>
              </a:spcBef>
              <a:buFont typeface="Wingdings" pitchFamily="2" charset="2"/>
              <a:buChar char="Ø"/>
            </a:pPr>
            <a:r>
              <a:rPr lang="ru-RU" b="1" u="sng" dirty="0" smtClean="0">
                <a:solidFill>
                  <a:srgbClr val="0000CC"/>
                </a:solidFill>
                <a:latin typeface="Bahnschrift" pitchFamily="34" charset="0"/>
              </a:rPr>
              <a:t>Приёмы:</a:t>
            </a:r>
          </a:p>
          <a:p>
            <a:pPr marL="0" lvl="1">
              <a:spcBef>
                <a:spcPts val="0"/>
              </a:spcBef>
              <a:buNone/>
            </a:pPr>
            <a:r>
              <a:rPr lang="ru-RU" dirty="0" smtClean="0">
                <a:solidFill>
                  <a:srgbClr val="00B050"/>
                </a:solidFill>
                <a:latin typeface="Bahnschrift" pitchFamily="34" charset="0"/>
              </a:rPr>
              <a:t> ТРИЗ-игры, решение проблемных ситуаций, </a:t>
            </a:r>
          </a:p>
          <a:p>
            <a:pPr marL="0" lvl="1">
              <a:spcBef>
                <a:spcPts val="0"/>
              </a:spcBef>
              <a:buNone/>
            </a:pPr>
            <a:r>
              <a:rPr lang="ru-RU" dirty="0" smtClean="0">
                <a:solidFill>
                  <a:srgbClr val="00B050"/>
                </a:solidFill>
                <a:latin typeface="Bahnschrift" pitchFamily="34" charset="0"/>
              </a:rPr>
              <a:t>создание творческих продуктов</a:t>
            </a:r>
            <a:r>
              <a:rPr lang="ru-RU" dirty="0" smtClean="0"/>
              <a:t>.</a:t>
            </a:r>
            <a:endParaRPr lang="ru-RU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216"/>
            <a:ext cx="9144000" cy="687146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  <a:endParaRPr lang="ru-RU" sz="4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Улучшение показателей творческого воображения,</a:t>
            </a:r>
          </a:p>
          <a:p>
            <a:pPr marL="0" lvl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 формирование диалектики и логики.</a:t>
            </a:r>
          </a:p>
          <a:p>
            <a:pPr marL="0" lvl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Обогащение словарного запаса, развитие </a:t>
            </a:r>
          </a:p>
          <a:p>
            <a:pPr marL="0" lvl="1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коммуникативных навыков.</a:t>
            </a:r>
          </a:p>
          <a:p>
            <a:pPr marL="0" lvl="1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Позитивное эмоциональное состояние и отношение к миру.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Формирование стремления к созданию нового и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Bahnschrift" pitchFamily="34" charset="0"/>
              </a:rPr>
              <a:t>интересного</a:t>
            </a:r>
            <a:endParaRPr lang="ru-RU" sz="2400" dirty="0">
              <a:solidFill>
                <a:srgbClr val="00B050"/>
              </a:solidFill>
              <a:latin typeface="Bahnschrift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216"/>
            <a:ext cx="9144000" cy="687146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Этапы реализации </a:t>
            </a:r>
            <a:endParaRPr lang="ru-RU" sz="4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987574"/>
            <a:ext cx="9001156" cy="3394472"/>
          </a:xfrm>
        </p:spPr>
        <p:txBody>
          <a:bodyPr>
            <a:normAutofit lnSpcReduction="10000"/>
          </a:bodyPr>
          <a:lstStyle/>
          <a:p>
            <a:pPr marL="0" lvl="0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000" b="1" u="sng" dirty="0" smtClean="0">
                <a:solidFill>
                  <a:srgbClr val="0000CC"/>
                </a:solidFill>
                <a:latin typeface="Bahnschrift" pitchFamily="34" charset="0"/>
              </a:rPr>
              <a:t>Подготовительный этап:</a:t>
            </a:r>
            <a:r>
              <a:rPr lang="ru-RU" sz="3000" dirty="0" smtClean="0">
                <a:solidFill>
                  <a:srgbClr val="00B050"/>
                </a:solidFill>
                <a:latin typeface="Bahnschrift" pitchFamily="34" charset="0"/>
              </a:rPr>
              <a:t> изучение литературы, создание РППС, разработка перспективного</a:t>
            </a:r>
          </a:p>
          <a:p>
            <a:pPr marL="0" lv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dirty="0" smtClean="0">
                <a:solidFill>
                  <a:srgbClr val="00B050"/>
                </a:solidFill>
                <a:latin typeface="Bahnschrift" pitchFamily="34" charset="0"/>
              </a:rPr>
              <a:t> плана работы на год.</a:t>
            </a:r>
          </a:p>
          <a:p>
            <a:pPr marL="0" lvl="0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000" b="1" u="sng" dirty="0" smtClean="0">
                <a:solidFill>
                  <a:srgbClr val="0000CC"/>
                </a:solidFill>
                <a:latin typeface="Bahnschrift" pitchFamily="34" charset="0"/>
              </a:rPr>
              <a:t>Основной этап</a:t>
            </a:r>
            <a:r>
              <a:rPr lang="ru-RU" sz="3000" b="1" dirty="0" smtClean="0">
                <a:solidFill>
                  <a:srgbClr val="0000CC"/>
                </a:solidFill>
                <a:latin typeface="Bahnschrift" pitchFamily="34" charset="0"/>
              </a:rPr>
              <a:t>:</a:t>
            </a:r>
            <a:r>
              <a:rPr lang="ru-RU" sz="3000" dirty="0" smtClean="0">
                <a:solidFill>
                  <a:srgbClr val="0000CC"/>
                </a:solidFill>
                <a:latin typeface="Bahnschrift" pitchFamily="34" charset="0"/>
              </a:rPr>
              <a:t> </a:t>
            </a:r>
            <a:r>
              <a:rPr lang="ru-RU" sz="3000" dirty="0" smtClean="0">
                <a:solidFill>
                  <a:srgbClr val="00B050"/>
                </a:solidFill>
                <a:latin typeface="Bahnschrift" pitchFamily="34" charset="0"/>
              </a:rPr>
              <a:t>реализация плана, применение ТРИЗ-игр, НОД, вовлечение родителей.</a:t>
            </a:r>
          </a:p>
          <a:p>
            <a:pPr marL="0" lvl="0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000" b="1" u="sng" dirty="0" smtClean="0">
                <a:solidFill>
                  <a:srgbClr val="0000CC"/>
                </a:solidFill>
                <a:latin typeface="Bahnschrift" pitchFamily="34" charset="0"/>
              </a:rPr>
              <a:t>Заключительный этап:</a:t>
            </a:r>
            <a:r>
              <a:rPr lang="ru-RU" sz="3000" dirty="0" smtClean="0">
                <a:solidFill>
                  <a:srgbClr val="00B050"/>
                </a:solidFill>
                <a:latin typeface="Bahnschrift" pitchFamily="34" charset="0"/>
              </a:rPr>
              <a:t> диагностика, анализ, </a:t>
            </a:r>
          </a:p>
          <a:p>
            <a:pPr marL="0" lv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dirty="0">
                <a:solidFill>
                  <a:srgbClr val="00B050"/>
                </a:solidFill>
                <a:latin typeface="Bahnschrift" pitchFamily="34" charset="0"/>
              </a:rPr>
              <a:t>п</a:t>
            </a:r>
            <a:r>
              <a:rPr lang="ru-RU" sz="3000" dirty="0" smtClean="0">
                <a:solidFill>
                  <a:srgbClr val="00B050"/>
                </a:solidFill>
                <a:latin typeface="Bahnschrift" pitchFamily="34" charset="0"/>
              </a:rPr>
              <a:t>резентация и обобщение опыта.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38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Содержание деятельности 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2800" b="1" dirty="0" err="1" smtClean="0">
                <a:solidFill>
                  <a:srgbClr val="0000CC"/>
                </a:solidFill>
                <a:latin typeface="Bahnschrift" pitchFamily="34" charset="0"/>
              </a:rPr>
              <a:t>Мнемотаблицы</a:t>
            </a:r>
            <a:r>
              <a:rPr lang="ru-RU" sz="2800" b="1" dirty="0" smtClean="0">
                <a:solidFill>
                  <a:srgbClr val="0000CC"/>
                </a:solidFill>
                <a:latin typeface="Bahnschrift" pitchFamily="34" charset="0"/>
              </a:rPr>
              <a:t>:</a:t>
            </a:r>
            <a:r>
              <a:rPr lang="ru-RU" sz="2800" dirty="0" smtClean="0">
                <a:solidFill>
                  <a:srgbClr val="0000CC"/>
                </a:solidFill>
                <a:latin typeface="Bahnschrift" pitchFamily="34" charset="0"/>
              </a:rPr>
              <a:t> </a:t>
            </a:r>
            <a:r>
              <a:rPr lang="ru-RU" sz="2800" dirty="0" smtClean="0">
                <a:solidFill>
                  <a:srgbClr val="00B050"/>
                </a:solidFill>
                <a:latin typeface="Bahnschrift" pitchFamily="34" charset="0"/>
              </a:rPr>
              <a:t>для заучивания стихов.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0000CC"/>
                </a:solidFill>
                <a:latin typeface="Bahnschrift" pitchFamily="34" charset="0"/>
              </a:rPr>
              <a:t>Круги </a:t>
            </a:r>
            <a:r>
              <a:rPr lang="ru-RU" sz="2800" b="1" dirty="0" err="1" smtClean="0">
                <a:solidFill>
                  <a:srgbClr val="0000CC"/>
                </a:solidFill>
                <a:latin typeface="Bahnschrift" pitchFamily="34" charset="0"/>
              </a:rPr>
              <a:t>Луллия</a:t>
            </a:r>
            <a:r>
              <a:rPr lang="ru-RU" sz="2800" b="1" dirty="0" smtClean="0">
                <a:solidFill>
                  <a:srgbClr val="0000CC"/>
                </a:solidFill>
                <a:latin typeface="Bahnschrift" pitchFamily="34" charset="0"/>
              </a:rPr>
              <a:t>:</a:t>
            </a:r>
            <a:r>
              <a:rPr lang="ru-RU" sz="2800" dirty="0" smtClean="0">
                <a:solidFill>
                  <a:srgbClr val="0000CC"/>
                </a:solidFill>
                <a:latin typeface="Bahnschrift" pitchFamily="34" charset="0"/>
              </a:rPr>
              <a:t> </a:t>
            </a:r>
            <a:r>
              <a:rPr lang="ru-RU" sz="2800" dirty="0" smtClean="0">
                <a:solidFill>
                  <a:srgbClr val="00B050"/>
                </a:solidFill>
                <a:latin typeface="Bahnschrift" pitchFamily="34" charset="0"/>
              </a:rPr>
              <a:t>для развития речи и познавательных 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800" dirty="0" smtClean="0">
                <a:solidFill>
                  <a:srgbClr val="00B050"/>
                </a:solidFill>
                <a:latin typeface="Bahnschrift" pitchFamily="34" charset="0"/>
              </a:rPr>
              <a:t>способностей.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0000CC"/>
                </a:solidFill>
                <a:latin typeface="Bahnschrift" pitchFamily="34" charset="0"/>
              </a:rPr>
              <a:t>Типичное фантазирование: </a:t>
            </a:r>
            <a:r>
              <a:rPr lang="ru-RU" sz="2800" dirty="0" smtClean="0">
                <a:solidFill>
                  <a:srgbClr val="00B050"/>
                </a:solidFill>
                <a:latin typeface="Bahnschrift" pitchFamily="34" charset="0"/>
              </a:rPr>
              <a:t>уменьшение-увеличение объекта.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0000CC"/>
                </a:solidFill>
                <a:latin typeface="Bahnschrift" pitchFamily="34" charset="0"/>
              </a:rPr>
              <a:t>Дидактическая игра «Супермаркет»:</a:t>
            </a:r>
            <a:r>
              <a:rPr lang="ru-RU" sz="2800" dirty="0" smtClean="0">
                <a:solidFill>
                  <a:srgbClr val="0000CC"/>
                </a:solidFill>
                <a:latin typeface="Bahnschrift" pitchFamily="34" charset="0"/>
              </a:rPr>
              <a:t> </a:t>
            </a:r>
            <a:r>
              <a:rPr lang="ru-RU" sz="2800" dirty="0" smtClean="0">
                <a:solidFill>
                  <a:srgbClr val="00B050"/>
                </a:solidFill>
                <a:latin typeface="Bahnschrift" pitchFamily="34" charset="0"/>
              </a:rPr>
              <a:t>анализ строения объектов и создание новых.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0000CC"/>
                </a:solidFill>
                <a:latin typeface="Bahnschrift" pitchFamily="34" charset="0"/>
              </a:rPr>
              <a:t>«Царица Загадка»:</a:t>
            </a:r>
            <a:r>
              <a:rPr lang="ru-RU" sz="2800" dirty="0" smtClean="0">
                <a:solidFill>
                  <a:srgbClr val="0000CC"/>
                </a:solidFill>
                <a:latin typeface="Bahnschrift" pitchFamily="34" charset="0"/>
              </a:rPr>
              <a:t> </a:t>
            </a:r>
            <a:r>
              <a:rPr lang="ru-RU" sz="2800" dirty="0" smtClean="0">
                <a:solidFill>
                  <a:srgbClr val="00B050"/>
                </a:solidFill>
                <a:latin typeface="Bahnschrift" pitchFamily="34" charset="0"/>
              </a:rPr>
              <a:t>составление загадок об объектах</a:t>
            </a:r>
            <a:r>
              <a:rPr lang="ru-RU" sz="2800" dirty="0" smtClean="0">
                <a:latin typeface="Bahnschrift" pitchFamily="34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4" descr="Применение метода «Круги Луллия» в коррекционной работе. Технология ТРИЗ. Дидактическое пособие «Чья тень?» (транспорт)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7" b="2430"/>
          <a:stretch/>
        </p:blipFill>
        <p:spPr bwMode="auto">
          <a:xfrm>
            <a:off x="142844" y="214296"/>
            <a:ext cx="3929090" cy="200026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Дидактическая игра «Супермаркет» с применением ТРИЗ-технологии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8" t="58645" r="10380" b="5849"/>
          <a:stretch/>
        </p:blipFill>
        <p:spPr bwMode="auto">
          <a:xfrm>
            <a:off x="4643438" y="214296"/>
            <a:ext cx="3929058" cy="192882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www.maam.ru/upload/blogs/detsad-1071612-160497902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" t="1362" r="4226" b="14450"/>
          <a:stretch/>
        </p:blipFill>
        <p:spPr bwMode="auto">
          <a:xfrm>
            <a:off x="285720" y="2786064"/>
            <a:ext cx="2928958" cy="214312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6" t="7846" r="6655" b="50188"/>
          <a:stretch/>
        </p:blipFill>
        <p:spPr bwMode="auto">
          <a:xfrm>
            <a:off x="3286116" y="2643188"/>
            <a:ext cx="2950526" cy="20717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«Угадай, чья тень?» Дидактическая игра «Круги Луллия» по теме «Космос» своими руками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6" r="5697" b="5388"/>
          <a:stretch/>
        </p:blipFill>
        <p:spPr bwMode="auto">
          <a:xfrm>
            <a:off x="6286512" y="2857502"/>
            <a:ext cx="2714612" cy="192882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Заключительный этап работы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059582"/>
            <a:ext cx="8715436" cy="3394472"/>
          </a:xfrm>
        </p:spPr>
        <p:txBody>
          <a:bodyPr>
            <a:normAutofit fontScale="77500" lnSpcReduction="20000"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100" dirty="0" smtClean="0">
                <a:solidFill>
                  <a:srgbClr val="00B050"/>
                </a:solidFill>
                <a:latin typeface="Bahnschrift" pitchFamily="34" charset="0"/>
              </a:rPr>
              <a:t>Промежуточная и итоговая диагностика, сравнительный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100" dirty="0">
                <a:solidFill>
                  <a:srgbClr val="00B050"/>
                </a:solidFill>
                <a:latin typeface="Bahnschrift" pitchFamily="34" charset="0"/>
              </a:rPr>
              <a:t> </a:t>
            </a:r>
            <a:r>
              <a:rPr lang="ru-RU" sz="3100" dirty="0" smtClean="0">
                <a:solidFill>
                  <a:srgbClr val="00B050"/>
                </a:solidFill>
                <a:latin typeface="Bahnschrift" pitchFamily="34" charset="0"/>
              </a:rPr>
              <a:t>   анализ;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100" dirty="0" smtClean="0">
                <a:solidFill>
                  <a:srgbClr val="00B050"/>
                </a:solidFill>
                <a:latin typeface="Bahnschrift" pitchFamily="34" charset="0"/>
              </a:rPr>
              <a:t> игры с элементами ТРИЗ;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100" dirty="0" smtClean="0">
                <a:solidFill>
                  <a:srgbClr val="00B050"/>
                </a:solidFill>
                <a:latin typeface="Bahnschrift" pitchFamily="34" charset="0"/>
              </a:rPr>
              <a:t> реализация разработанного проекта (презентация);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100" dirty="0" smtClean="0">
                <a:solidFill>
                  <a:srgbClr val="00B050"/>
                </a:solidFill>
                <a:latin typeface="Bahnschrift" pitchFamily="34" charset="0"/>
              </a:rPr>
              <a:t> НОД с ТРИЗ;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100" dirty="0" smtClean="0">
                <a:solidFill>
                  <a:srgbClr val="00B050"/>
                </a:solidFill>
                <a:latin typeface="Bahnschrift" pitchFamily="34" charset="0"/>
              </a:rPr>
              <a:t> обогащение предметно-развивающей среды группы;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100" dirty="0" smtClean="0">
                <a:solidFill>
                  <a:srgbClr val="00B050"/>
                </a:solidFill>
                <a:latin typeface="Bahnschrift" pitchFamily="34" charset="0"/>
              </a:rPr>
              <a:t> самостоятельны игры детей, сюжетно-ролевые, 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100" dirty="0">
                <a:solidFill>
                  <a:srgbClr val="00B050"/>
                </a:solidFill>
                <a:latin typeface="Bahnschrift" pitchFamily="34" charset="0"/>
              </a:rPr>
              <a:t> </a:t>
            </a:r>
            <a:r>
              <a:rPr lang="ru-RU" sz="3100" dirty="0" smtClean="0">
                <a:solidFill>
                  <a:srgbClr val="00B050"/>
                </a:solidFill>
                <a:latin typeface="Bahnschrift" pitchFamily="34" charset="0"/>
              </a:rPr>
              <a:t>    конструктивные, театрализованные;</a:t>
            </a:r>
          </a:p>
          <a:p>
            <a:pPr marL="171450" indent="-51435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100" dirty="0" smtClean="0">
                <a:solidFill>
                  <a:srgbClr val="00B050"/>
                </a:solidFill>
                <a:latin typeface="Bahnschrift" pitchFamily="34" charset="0"/>
              </a:rPr>
              <a:t>презентация и обобщение опыта работы.</a:t>
            </a:r>
            <a:endParaRPr lang="ru-RU" sz="3100" dirty="0">
              <a:solidFill>
                <a:srgbClr val="00B050"/>
              </a:solidFill>
              <a:latin typeface="Bahnschrift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endParaRPr lang="ru-RU" sz="3100" dirty="0" smtClean="0">
              <a:solidFill>
                <a:srgbClr val="00B050"/>
              </a:solidFill>
              <a:latin typeface="Bahnschrift" pitchFamily="34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00151"/>
            <a:ext cx="8401080" cy="3394472"/>
          </a:xfrm>
        </p:spPr>
        <p:txBody>
          <a:bodyPr>
            <a:normAutofit fontScale="40000" lnSpcReduction="20000"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В рамках работы по данной теме была успешно реализована система развития познавательной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 активности и творческого воображения старших дошкольников посредством интеграции ТРИЗ-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технологий. 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endParaRPr lang="ru-RU" sz="2500" dirty="0" smtClean="0">
              <a:solidFill>
                <a:srgbClr val="00B050"/>
              </a:solidFill>
              <a:latin typeface="Bahnschrift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Достигнуты цели по развитию системного мышления, познавательного интереса и культуры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сотрудничества. Использованные методы (мозговой штурм, </a:t>
            </a:r>
            <a:r>
              <a:rPr lang="ru-RU" sz="3300" dirty="0" err="1" smtClean="0">
                <a:solidFill>
                  <a:srgbClr val="00B050"/>
                </a:solidFill>
                <a:latin typeface="Bahnschrift" pitchFamily="34" charset="0"/>
              </a:rPr>
              <a:t>синектика</a:t>
            </a: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 и др.) позволили создать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обогащенную предметно-развивающую среду. 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3300" dirty="0" smtClean="0">
              <a:solidFill>
                <a:srgbClr val="00B050"/>
              </a:solidFill>
              <a:latin typeface="Bahnschrift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Результаты работы демонстрируют положительную динамику в развитии творческих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 способностей детей, обогащении речи, улучшении эмоционального состояния. 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endParaRPr lang="ru-RU" sz="3300" dirty="0" smtClean="0">
              <a:solidFill>
                <a:srgbClr val="00B050"/>
              </a:solidFill>
              <a:latin typeface="Bahnschrift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Опыт рекомендован к использованию, планируется дальнейшая оптимизация работы с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ТРИЗ-технологиями в 2025–2026 учебном году. 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3300" dirty="0" smtClean="0">
              <a:solidFill>
                <a:srgbClr val="00B050"/>
              </a:solidFill>
              <a:latin typeface="Bahnschrift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В целом работа по данной теме способствовал формированию ценностного отношения к знаниям,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dirty="0" smtClean="0">
                <a:solidFill>
                  <a:srgbClr val="00B050"/>
                </a:solidFill>
                <a:latin typeface="Bahnschrift" pitchFamily="34" charset="0"/>
              </a:rPr>
              <a:t> умению нестандартно мыслить и решать проблемы, что важно для успешной подготовки к школе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C00000"/>
                </a:solidFill>
                <a:latin typeface="Bahnschrift" pitchFamily="34" charset="0"/>
              </a:rPr>
              <a:t>Спасибо </a:t>
            </a:r>
            <a:r>
              <a:rPr lang="ru-RU" sz="4400" dirty="0" smtClean="0">
                <a:solidFill>
                  <a:srgbClr val="0000CC"/>
                </a:solidFill>
                <a:latin typeface="Bahnschrift" pitchFamily="34" charset="0"/>
              </a:rPr>
              <a:t>за</a:t>
            </a:r>
            <a:r>
              <a:rPr lang="ru-RU" sz="4400" dirty="0" smtClean="0">
                <a:solidFill>
                  <a:srgbClr val="C00000"/>
                </a:solidFill>
                <a:latin typeface="Bahnschrift" pitchFamily="34" charset="0"/>
              </a:rPr>
              <a:t> внимание</a:t>
            </a:r>
            <a:r>
              <a:rPr lang="ru-RU" sz="4400" dirty="0" smtClean="0">
                <a:solidFill>
                  <a:srgbClr val="0000CC"/>
                </a:solidFill>
                <a:latin typeface="Bahnschrift" pitchFamily="34" charset="0"/>
              </a:rPr>
              <a:t>!</a:t>
            </a:r>
            <a:endParaRPr lang="ru-RU" sz="4400" dirty="0">
              <a:solidFill>
                <a:srgbClr val="0000CC"/>
              </a:solidFill>
              <a:latin typeface="Bahnschrift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8"/>
            <a:ext cx="9144000" cy="42862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338</Words>
  <Application>Microsoft Office PowerPoint</Application>
  <PresentationFormat>Экран (16:9)</PresentationFormat>
  <Paragraphs>103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Презентация PowerPoint</vt:lpstr>
      <vt:lpstr> Актуальность и новизна</vt:lpstr>
      <vt:lpstr>Проблема и противоречие</vt:lpstr>
      <vt:lpstr>Цель и задачи педагогического опыта</vt:lpstr>
      <vt:lpstr>Принципы реализации опыта</vt:lpstr>
      <vt:lpstr> Методы и приёмы работы </vt:lpstr>
      <vt:lpstr>Ожидаемые результаты</vt:lpstr>
      <vt:lpstr>Этапы реализации </vt:lpstr>
      <vt:lpstr>Содержание деятельности </vt:lpstr>
      <vt:lpstr>Презентация PowerPoint</vt:lpstr>
      <vt:lpstr>Заключительный этап работы</vt:lpstr>
      <vt:lpstr>Заключение</vt:lpstr>
      <vt:lpstr>Спасибо за внимание!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Пользователь</cp:lastModifiedBy>
  <cp:revision>31</cp:revision>
  <dcterms:created xsi:type="dcterms:W3CDTF">2014-04-01T16:27:38Z</dcterms:created>
  <dcterms:modified xsi:type="dcterms:W3CDTF">2025-10-22T17:00:30Z</dcterms:modified>
</cp:coreProperties>
</file>