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8" r:id="rId23"/>
    <p:sldId id="279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376B4D79-A505-46AF-B9EF-584D994FD417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5"/>
            <p14:sldId id="264"/>
            <p14:sldId id="266"/>
            <p14:sldId id="267"/>
          </p14:sldIdLst>
        </p14:section>
        <p14:section name="Раздел без заголовка" id="{A44A8DDE-431D-4063-A3AF-3417E2BD2C04}">
          <p14:sldIdLst>
            <p14:sldId id="268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78"/>
            <p14:sldId id="27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2" autoAdjust="0"/>
    <p:restoredTop sz="94660"/>
  </p:normalViewPr>
  <p:slideViewPr>
    <p:cSldViewPr snapToGrid="0">
      <p:cViewPr varScale="1">
        <p:scale>
          <a:sx n="55" d="100"/>
          <a:sy n="55" d="100"/>
        </p:scale>
        <p:origin x="30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/>
              <a:t>Начало </a:t>
            </a:r>
            <a:r>
              <a:rPr lang="ru-RU" dirty="0" smtClean="0"/>
              <a:t>2017 </a:t>
            </a:r>
            <a:r>
              <a:rPr lang="ru-RU" dirty="0"/>
              <a:t>года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Начало 2014 года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Lbls>
            <c:dLbl>
              <c:idx val="0"/>
              <c:layout>
                <c:manualLayout>
                  <c:x val="0.19236964327239581"/>
                  <c:y val="4.4047613041877078E-2"/>
                </c:manualLayout>
              </c:layout>
              <c:spPr>
                <a:solidFill>
                  <a:schemeClr val="bg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tx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tx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tx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spc="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Высокий уровень</c:v>
                </c:pt>
                <c:pt idx="1">
                  <c:v>Средний уровень</c:v>
                </c:pt>
                <c:pt idx="2">
                  <c:v>Низкий уровень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5</c:v>
                </c:pt>
                <c:pt idx="1">
                  <c:v>58</c:v>
                </c:pt>
                <c:pt idx="2">
                  <c:v>37</c:v>
                </c:pt>
              </c:numCache>
            </c:numRef>
          </c:val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/>
              <a:t>Начало </a:t>
            </a:r>
            <a:r>
              <a:rPr lang="ru-RU" dirty="0" smtClean="0"/>
              <a:t>2018 </a:t>
            </a:r>
            <a:r>
              <a:rPr lang="ru-RU" dirty="0"/>
              <a:t>года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Начало 2014 года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Lbls>
            <c:dLbl>
              <c:idx val="0"/>
              <c:layout>
                <c:manualLayout>
                  <c:x val="0.19236964327239581"/>
                  <c:y val="4.4047613041877078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689531FD-0606-4A58-9063-DAAC5AF225F9}" type="CATEGORYNAME">
                      <a:rPr lang="ru-RU"/>
                      <a:pPr>
                        <a:defRPr>
                          <a:solidFill>
                            <a:schemeClr val="tx2"/>
                          </a:solidFill>
                        </a:defRPr>
                      </a:pPr>
                      <a:t>[ИМЯ КАТЕГОРИИ]</a:t>
                    </a:fld>
                    <a:r>
                      <a:rPr lang="ru-RU" baseline="0" dirty="0"/>
                      <a:t>
</a:t>
                    </a:r>
                    <a:r>
                      <a:rPr lang="ru-RU" baseline="0" dirty="0" smtClean="0"/>
                      <a:t>25 %</a:t>
                    </a:r>
                  </a:p>
                </c:rich>
              </c:tx>
              <c:spPr>
                <a:solidFill>
                  <a:schemeClr val="bg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tx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9.5749134252537588E-2"/>
                  <c:y val="0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2BD7C39F-8310-4DB2-AFC5-05101CE0FE30}" type="CATEGORYNAME">
                      <a:rPr lang="ru-RU"/>
                      <a:pPr>
                        <a:defRPr>
                          <a:solidFill>
                            <a:schemeClr val="tx2"/>
                          </a:solidFill>
                        </a:defRPr>
                      </a:pPr>
                      <a:t>[ИМЯ КАТЕГОРИИ]</a:t>
                    </a:fld>
                    <a:r>
                      <a:rPr lang="ru-RU" baseline="0" dirty="0"/>
                      <a:t>
</a:t>
                    </a:r>
                    <a:r>
                      <a:rPr lang="ru-RU" baseline="0" dirty="0" smtClean="0"/>
                      <a:t>50%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tx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9DD987CE-AD10-46B7-AD4F-32B8AFCEB34C}" type="CATEGORYNAME">
                      <a:rPr lang="ru-RU"/>
                      <a:pPr>
                        <a:defRPr>
                          <a:solidFill>
                            <a:schemeClr val="tx2"/>
                          </a:solidFill>
                        </a:defRPr>
                      </a:pPr>
                      <a:t>[ИМЯ КАТЕГОРИИ]</a:t>
                    </a:fld>
                    <a:r>
                      <a:rPr lang="ru-RU" baseline="0" dirty="0"/>
                      <a:t>
</a:t>
                    </a:r>
                    <a:r>
                      <a:rPr lang="ru-RU" baseline="0" dirty="0" smtClean="0"/>
                      <a:t>25 %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tx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spc="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Высокий уровень</c:v>
                </c:pt>
                <c:pt idx="1">
                  <c:v>Средний уровень</c:v>
                </c:pt>
                <c:pt idx="2">
                  <c:v>Низкий уровень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15</c:v>
                </c:pt>
                <c:pt idx="1">
                  <c:v>58</c:v>
                </c:pt>
                <c:pt idx="2">
                  <c:v>27</c:v>
                </c:pt>
              </c:numCache>
            </c:numRef>
          </c:val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BA6C4-6F09-4514-982C-CFB122496B22}" type="datetimeFigureOut">
              <a:rPr lang="ru-RU" smtClean="0"/>
              <a:t>25.03.2019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3973F-D22D-4E3F-B282-2B5944F218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8839722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BA6C4-6F09-4514-982C-CFB122496B22}" type="datetimeFigureOut">
              <a:rPr lang="ru-RU" smtClean="0"/>
              <a:t>25.03.2019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3973F-D22D-4E3F-B282-2B5944F218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2957320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BA6C4-6F09-4514-982C-CFB122496B22}" type="datetimeFigureOut">
              <a:rPr lang="ru-RU" smtClean="0"/>
              <a:t>25.03.2019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3973F-D22D-4E3F-B282-2B5944F218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4951145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BA6C4-6F09-4514-982C-CFB122496B22}" type="datetimeFigureOut">
              <a:rPr lang="ru-RU" smtClean="0"/>
              <a:t>25.03.2019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3973F-D22D-4E3F-B282-2B5944F218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9697488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BA6C4-6F09-4514-982C-CFB122496B22}" type="datetimeFigureOut">
              <a:rPr lang="ru-RU" smtClean="0"/>
              <a:t>25.03.2019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3973F-D22D-4E3F-B282-2B5944F218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547451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BA6C4-6F09-4514-982C-CFB122496B22}" type="datetimeFigureOut">
              <a:rPr lang="ru-RU" smtClean="0"/>
              <a:t>25.03.2019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3973F-D22D-4E3F-B282-2B5944F218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1585957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BA6C4-6F09-4514-982C-CFB122496B22}" type="datetimeFigureOut">
              <a:rPr lang="ru-RU" smtClean="0"/>
              <a:t>25.03.2019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3973F-D22D-4E3F-B282-2B5944F218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8106327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BA6C4-6F09-4514-982C-CFB122496B22}" type="datetimeFigureOut">
              <a:rPr lang="ru-RU" smtClean="0"/>
              <a:t>25.03.2019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3973F-D22D-4E3F-B282-2B5944F218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3984158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3973F-D22D-4E3F-B282-2B5944F2182C}" type="slidenum">
              <a:rPr lang="ru-RU" smtClean="0"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BA6C4-6F09-4514-982C-CFB122496B22}" type="datetimeFigureOut">
              <a:rPr lang="ru-RU" smtClean="0"/>
              <a:t>25.03.2019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0926469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BA6C4-6F09-4514-982C-CFB122496B22}" type="datetimeFigureOut">
              <a:rPr lang="ru-RU" smtClean="0"/>
              <a:t>25.03.2019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3973F-D22D-4E3F-B282-2B5944F218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5377820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BA6C4-6F09-4514-982C-CFB122496B22}" type="datetimeFigureOut">
              <a:rPr lang="ru-RU" smtClean="0"/>
              <a:t>25.03.2019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3973F-D22D-4E3F-B282-2B5944F2182C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58588554"/>
      </p:ext>
    </p:extLst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BA6C4-6F09-4514-982C-CFB122496B22}" type="datetimeFigureOut">
              <a:rPr lang="ru-RU" smtClean="0"/>
              <a:t>25.03.2019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3973F-D22D-4E3F-B282-2B5944F218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4583956"/>
      </p:ext>
    </p:extLst>
  </p:cSld>
  <p:clrMapOvr>
    <a:masterClrMapping/>
  </p:clrMapOvr>
  <p:transition spd="slow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BA6C4-6F09-4514-982C-CFB122496B22}" type="datetimeFigureOut">
              <a:rPr lang="ru-RU" smtClean="0"/>
              <a:t>25.03.2019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3973F-D22D-4E3F-B282-2B5944F2182C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11918786"/>
      </p:ext>
    </p:extLst>
  </p:cSld>
  <p:clrMapOvr>
    <a:masterClrMapping/>
  </p:clrMapOvr>
  <p:transition spd="slow">
    <p:wip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BA6C4-6F09-4514-982C-CFB122496B22}" type="datetimeFigureOut">
              <a:rPr lang="ru-RU" smtClean="0"/>
              <a:t>25.03.2019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3973F-D22D-4E3F-B282-2B5944F218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8200216"/>
      </p:ext>
    </p:extLst>
  </p:cSld>
  <p:clrMapOvr>
    <a:masterClrMapping/>
  </p:clrMapOvr>
  <p:transition spd="slow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BA6C4-6F09-4514-982C-CFB122496B22}" type="datetimeFigureOut">
              <a:rPr lang="ru-RU" smtClean="0"/>
              <a:t>25.03.2019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3973F-D22D-4E3F-B282-2B5944F218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9583641"/>
      </p:ext>
    </p:extLst>
  </p:cSld>
  <p:clrMapOvr>
    <a:masterClrMapping/>
  </p:clrMapOvr>
  <p:transition spd="slow"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BA6C4-6F09-4514-982C-CFB122496B22}" type="datetimeFigureOut">
              <a:rPr lang="ru-RU" smtClean="0"/>
              <a:t>25.03.2019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3973F-D22D-4E3F-B282-2B5944F218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9758557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DBA6C4-6F09-4514-982C-CFB122496B22}" type="datetimeFigureOut">
              <a:rPr lang="ru-RU" smtClean="0"/>
              <a:t>25.03.2019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A03973F-D22D-4E3F-B282-2B5944F218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59939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0" r:id="rId1"/>
    <p:sldLayoutId id="2147483811" r:id="rId2"/>
    <p:sldLayoutId id="2147483812" r:id="rId3"/>
    <p:sldLayoutId id="2147483813" r:id="rId4"/>
    <p:sldLayoutId id="2147483814" r:id="rId5"/>
    <p:sldLayoutId id="2147483815" r:id="rId6"/>
    <p:sldLayoutId id="2147483816" r:id="rId7"/>
    <p:sldLayoutId id="2147483817" r:id="rId8"/>
    <p:sldLayoutId id="2147483818" r:id="rId9"/>
    <p:sldLayoutId id="2147483819" r:id="rId10"/>
    <p:sldLayoutId id="2147483820" r:id="rId11"/>
    <p:sldLayoutId id="2147483821" r:id="rId12"/>
    <p:sldLayoutId id="2147483822" r:id="rId13"/>
    <p:sldLayoutId id="2147483823" r:id="rId14"/>
    <p:sldLayoutId id="2147483824" r:id="rId15"/>
    <p:sldLayoutId id="2147483825" r:id="rId16"/>
  </p:sldLayoutIdLst>
  <p:transition spd="slow">
    <p:wipe/>
  </p:transition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62332" y="289875"/>
            <a:ext cx="8830574" cy="143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Муниципальное дошкольное образовательное учреждение</a:t>
            </a:r>
            <a:endParaRPr lang="ru-RU" sz="1600" dirty="0" smtClean="0">
              <a:solidFill>
                <a:srgbClr val="00206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«Детский сад № 228 Кировского района Волгограда»</a:t>
            </a:r>
            <a:endParaRPr lang="ru-RU" sz="1600" dirty="0" smtClean="0">
              <a:solidFill>
                <a:srgbClr val="00206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1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1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41290" y="2141259"/>
            <a:ext cx="1045521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Опыт работы по теме:</a:t>
            </a:r>
            <a:endParaRPr lang="ru-RU" sz="2800" dirty="0" smtClean="0">
              <a:solidFill>
                <a:srgbClr val="00206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800" b="1" dirty="0" smtClean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800" dirty="0" smtClean="0">
              <a:solidFill>
                <a:srgbClr val="00206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8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«Формирование опыта безопасного поведения </a:t>
            </a:r>
            <a:endParaRPr lang="ru-RU" sz="2800" dirty="0" smtClean="0">
              <a:solidFill>
                <a:srgbClr val="00206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8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детей старшего дошкольного возраста на улицах города»</a:t>
            </a:r>
            <a:endParaRPr lang="ru-RU" sz="2800" dirty="0" smtClean="0">
              <a:solidFill>
                <a:srgbClr val="00206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8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800" dirty="0">
              <a:solidFill>
                <a:srgbClr val="00206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030327" y="5148106"/>
            <a:ext cx="8269695" cy="12557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Автор: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Наджарова Инна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Яновна, старший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первой квалификационной категории</a:t>
            </a:r>
            <a:r>
              <a:rPr lang="ru-RU" sz="24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 smtClean="0">
              <a:solidFill>
                <a:srgbClr val="00206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15000"/>
              </a:lnSpc>
              <a:spcAft>
                <a:spcPts val="0"/>
              </a:spcAft>
            </a:pPr>
            <a:endParaRPr lang="ru-RU" sz="2400" b="1" dirty="0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http://fs.nashaucheba.ru/tw_files2/urls_3/1476/d-1475273/1475273_html_m6a8f499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28" y="4245075"/>
            <a:ext cx="2400299" cy="2400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509751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5012" y="450412"/>
            <a:ext cx="9506310" cy="35445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000"/>
              </a:spcAft>
            </a:pPr>
            <a:r>
              <a:rPr lang="en-US" sz="2000" b="1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2400" b="1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Информационно – справочные сведения об опыте.</a:t>
            </a:r>
            <a:endParaRPr lang="ru-RU" b="1" dirty="0" smtClean="0">
              <a:solidFill>
                <a:srgbClr val="7030A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4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Тема опыта: «Формирование социального опыта безопасного поведения на дороге у детей старшего дошкольного возраста». </a:t>
            </a:r>
            <a:endParaRPr lang="ru-RU" b="1" dirty="0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4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Автор опыта: Наджарова Инна Яновна, воспитатель первой квалификационной категории.</a:t>
            </a:r>
            <a:endParaRPr lang="ru-RU" b="1" dirty="0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4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Место функционирования: 400067, ул. им. Кирова, 114 б, телефон: 44-44-23</a:t>
            </a:r>
            <a:endParaRPr lang="ru-RU" b="1" dirty="0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4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Степень новизны: поисковый.   </a:t>
            </a:r>
            <a:endParaRPr lang="ru-RU" b="1" dirty="0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ru-RU" sz="24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5. Длительность функционирования опыта: с 2014 года</a:t>
            </a:r>
            <a:endParaRPr lang="ru-RU" sz="2400" b="1" dirty="0"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91140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39706" y="756405"/>
            <a:ext cx="3538148" cy="4901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400" b="1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Актуальность опыта.</a:t>
            </a:r>
            <a:endParaRPr lang="ru-RU" sz="2400" dirty="0">
              <a:solidFill>
                <a:srgbClr val="7030A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8600" y="1428389"/>
            <a:ext cx="716855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Aft>
                <a:spcPts val="0"/>
              </a:spcAft>
            </a:pPr>
            <a:r>
              <a:rPr lang="ru-RU" sz="24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 развитием технического процесса скорость движения, плотность транспортных потоков на улицах и дорогах нашей страны растет. В связи с этим увеличивается и количество дорожно - транспортных происшествий. Растет и число аварий с участием детей.</a:t>
            </a:r>
          </a:p>
        </p:txBody>
      </p:sp>
      <p:pic>
        <p:nvPicPr>
          <p:cNvPr id="2050" name="Picture 2" descr="http://doshkilniatko.net/wp-content/uploads/2013/04/Kak-nauchit-rebenka-perehodit-dorogu-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635"/>
          <a:stretch/>
        </p:blipFill>
        <p:spPr bwMode="auto">
          <a:xfrm>
            <a:off x="7818127" y="664770"/>
            <a:ext cx="3311191" cy="25296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26616" y="3918498"/>
            <a:ext cx="1117120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Aft>
                <a:spcPts val="0"/>
              </a:spcAft>
            </a:pPr>
            <a:r>
              <a:rPr lang="ru-RU" sz="24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Чтобы оградить ребёнка от опасности, </a:t>
            </a:r>
            <a:r>
              <a:rPr lang="ru-RU" sz="2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нужно как можно раньше начать готовить его к встрече с улицей, знакомить с правилами дорожного движения, с дорожными знаками, научить его ориентироваться в пространстве, сформировать у него навыки культуры поведения на улице, в транспорте</a:t>
            </a:r>
            <a:r>
              <a:rPr lang="ru-RU" sz="24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Это позволит уменьшить вероятность дорожно-транспортных происшествий.</a:t>
            </a:r>
            <a:endParaRPr lang="ru-RU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634909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565855" y="2671217"/>
            <a:ext cx="740694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4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Работа по обучению правилам дорожного движения осуществляется мною по программе «Светофор» под редакцией Т. И. Даниловой и начинается уже с младшего возраста, с последовательным усложнением задач.</a:t>
            </a:r>
            <a:endParaRPr lang="ru-RU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6" name="Picture 4" descr="http://www.chtivo.ru/getpic3d/16775388/350/12627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656" y="1232801"/>
            <a:ext cx="2876833" cy="287683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212371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4227" y="1679861"/>
            <a:ext cx="663674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4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омимо </a:t>
            </a:r>
            <a:r>
              <a:rPr lang="ru-RU" sz="2400" b="1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традиционных методик </a:t>
            </a:r>
            <a:r>
              <a:rPr lang="ru-RU" sz="24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 применяю и </a:t>
            </a:r>
            <a:r>
              <a:rPr lang="ru-RU" sz="2400" b="1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инновационные технологии</a:t>
            </a:r>
            <a:r>
              <a:rPr lang="ru-RU" sz="24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b="1" dirty="0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проектную деятельность, </a:t>
            </a: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предметно-развивающую среду,</a:t>
            </a:r>
            <a:endParaRPr lang="ru-RU" b="1" dirty="0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целевые прогулки и экскурсии по улицам,</a:t>
            </a:r>
            <a:endParaRPr lang="ru-RU" b="1" dirty="0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праздники и развлечения по правилам дорожного движения,</a:t>
            </a:r>
            <a:endParaRPr lang="ru-RU" b="1" dirty="0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выставки детских рисунков, поделок по правилам дорожного движения.</a:t>
            </a:r>
            <a:endParaRPr lang="ru-RU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8065" y="4418430"/>
            <a:ext cx="3814832" cy="25537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1847" y="2436858"/>
            <a:ext cx="3812592" cy="25522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4582" y="173768"/>
            <a:ext cx="3962401" cy="2652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4257360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9515" y="1086355"/>
            <a:ext cx="735638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родителями я широко использую:</a:t>
            </a:r>
          </a:p>
          <a:p>
            <a:pPr algn="just">
              <a:spcAft>
                <a:spcPts val="0"/>
              </a:spcAft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информационные стенды, папки-передвижки;</a:t>
            </a:r>
          </a:p>
          <a:p>
            <a:pPr algn="just">
              <a:spcAft>
                <a:spcPts val="0"/>
              </a:spcAft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родительские собрания, беседы с участием инспекторов ГИБДД.</a:t>
            </a:r>
          </a:p>
          <a:p>
            <a:pPr algn="just">
              <a:spcAft>
                <a:spcPts val="0"/>
              </a:spcAft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-мастер-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классы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0701" y="304799"/>
            <a:ext cx="3426940" cy="25702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6699" y="3939746"/>
            <a:ext cx="3487350" cy="26155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356" y="4300152"/>
            <a:ext cx="3067455" cy="20534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6511" y="3437238"/>
            <a:ext cx="3067455" cy="20534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246116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99552" y="747751"/>
            <a:ext cx="1033205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Актуальность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заключается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том, что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систематическая работа с детьми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 обучению правилам дорожного движения, использование эффективных, современных методов и приемов, учет возрастных особенностей, партнерские отношения с родителями дают положительные результаты. 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http://www.paperconnect.de/files/leistungen_fotolia_44163022_x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3125" y="2594756"/>
            <a:ext cx="4093080" cy="39893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706204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303" y="856734"/>
            <a:ext cx="826255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Создание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группе условий, оптимально обеспечивающих процесс обучения старших дошкольников правилам дорожного движения и формирование у них необходимых умений и навыков, выработке положительных, устойчивых привычек безопасного поведения на улице.</a:t>
            </a:r>
            <a:endParaRPr lang="ru-RU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147051" y="222766"/>
            <a:ext cx="34018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Цель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опытной 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работы:</a:t>
            </a:r>
            <a:endParaRPr lang="ru-RU" sz="2400" b="1" dirty="0">
              <a:solidFill>
                <a:srgbClr val="7030A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18" t="15869" r="4720" b="32700"/>
          <a:stretch/>
        </p:blipFill>
        <p:spPr>
          <a:xfrm>
            <a:off x="6838301" y="3124905"/>
            <a:ext cx="3624648" cy="14416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8278" y="3745826"/>
            <a:ext cx="4488790" cy="3004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8672606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4227" y="202914"/>
            <a:ext cx="707630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spcAft>
                <a:spcPts val="0"/>
              </a:spcAft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сформировать навыки безопасного поведения на дорогах у детей через практическую деятельность;</a:t>
            </a:r>
          </a:p>
          <a:p>
            <a:pPr algn="just">
              <a:spcAft>
                <a:spcPts val="0"/>
              </a:spcAft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закрепить правила дорожного движения и практические навыки поведения в условиях игрового пространства;</a:t>
            </a:r>
          </a:p>
          <a:p>
            <a:pPr algn="just">
              <a:spcAft>
                <a:spcPts val="0"/>
              </a:spcAft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продолжить работу по обогащению словаря, развитию диалогической речи;</a:t>
            </a:r>
          </a:p>
          <a:p>
            <a:pPr algn="just">
              <a:spcAft>
                <a:spcPts val="0"/>
              </a:spcAft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обучить детей применению своих знаний в конкретных ситуациях;</a:t>
            </a:r>
          </a:p>
          <a:p>
            <a:pPr algn="just">
              <a:spcAft>
                <a:spcPts val="0"/>
              </a:spcAft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повысить педагогическую грамотность родителей по вопросам безопасного поведения детей на дорогах.</a:t>
            </a:r>
            <a:endParaRPr lang="ru-RU" sz="24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9090" y="939111"/>
            <a:ext cx="3548636" cy="53010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083227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3424" y="3821240"/>
            <a:ext cx="3534032" cy="26505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6574" y="100825"/>
            <a:ext cx="4285743" cy="28689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688" y="2071585"/>
            <a:ext cx="3959984" cy="26508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35352" y="100825"/>
            <a:ext cx="500506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Основные формы работы </a:t>
            </a:r>
            <a:endParaRPr lang="ru-RU" sz="2400" b="1" dirty="0" smtClean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-непосредственно-образовательная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деятельность;</a:t>
            </a:r>
          </a:p>
          <a:p>
            <a:pPr algn="just">
              <a:spcAft>
                <a:spcPts val="0"/>
              </a:spcAft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-игры</a:t>
            </a:r>
          </a:p>
          <a:p>
            <a:pPr algn="just">
              <a:spcAft>
                <a:spcPts val="0"/>
              </a:spcAft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-беседы</a:t>
            </a:r>
          </a:p>
          <a:p>
            <a:pPr algn="just">
              <a:spcAft>
                <a:spcPts val="0"/>
              </a:spcAft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-целевые прогулки (по территории детского сада)</a:t>
            </a:r>
          </a:p>
          <a:p>
            <a:pPr algn="just">
              <a:spcAft>
                <a:spcPts val="0"/>
              </a:spcAft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встречи с работниками ГИБДД</a:t>
            </a:r>
          </a:p>
          <a:p>
            <a:pPr algn="just">
              <a:spcAft>
                <a:spcPts val="0"/>
              </a:spcAft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-просмотр мультфильмов, слушание компакт-дисков</a:t>
            </a:r>
          </a:p>
          <a:p>
            <a:pPr algn="just">
              <a:spcAft>
                <a:spcPts val="0"/>
              </a:spcAft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-праздники, досуги, развлечения</a:t>
            </a:r>
          </a:p>
          <a:p>
            <a:pPr algn="just">
              <a:spcAft>
                <a:spcPts val="0"/>
              </a:spcAft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-конкурсы, выставки.</a:t>
            </a:r>
            <a:endParaRPr lang="ru-RU" sz="24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0117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11891" y="403824"/>
            <a:ext cx="106597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Работа в данном направлении проводилась, начиная со средней группы с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2017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года. Перед началом работы был проведен мониторинг по правилам дорожного движения среди детей средней группы. 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0616" y="2067149"/>
            <a:ext cx="946527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Aft>
                <a:spcPts val="0"/>
              </a:spcAft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Большинство детей показали следующие результаты:  </a:t>
            </a:r>
          </a:p>
          <a:p>
            <a:pPr indent="457200" algn="just">
              <a:spcAft>
                <a:spcPts val="0"/>
              </a:spcAft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Высокий уровень: сентябрь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%,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spcAft>
                <a:spcPts val="0"/>
              </a:spcAft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Средний уровень: сентябрь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-58%, 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spcAft>
                <a:spcPts val="0"/>
              </a:spcAft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Низкий уровень: сентябрь -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37%.</a:t>
            </a:r>
            <a:endParaRPr lang="ru-RU" sz="24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Диаграмма 11"/>
          <p:cNvGraphicFramePr/>
          <p:nvPr>
            <p:extLst>
              <p:ext uri="{D42A27DB-BD31-4B8C-83A1-F6EECF244321}">
                <p14:modId xmlns:p14="http://schemas.microsoft.com/office/powerpoint/2010/main" val="3306587530"/>
              </p:ext>
            </p:extLst>
          </p:nvPr>
        </p:nvGraphicFramePr>
        <p:xfrm>
          <a:off x="5700220" y="3154468"/>
          <a:ext cx="5305531" cy="30101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9574735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5478" y="284424"/>
            <a:ext cx="5171551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 этой целью был разработан тематический план работы по обучению дошкольников правилам дорожного движения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(приложение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№3). </a:t>
            </a:r>
            <a:endParaRPr lang="ru-RU" sz="2400" b="1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14849" y="2315420"/>
            <a:ext cx="58223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группе создан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уголок безопасности дорожного движения. Перечень наглядного материала (приложение № 4), который представлен в уголке безопасности.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8066" y="3376246"/>
            <a:ext cx="5201138" cy="34817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8066" y="284424"/>
            <a:ext cx="4124518" cy="27610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2019997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07333" y="291851"/>
            <a:ext cx="989367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уголке по правилам дорожного движения я оформила макет «Улица нашего города» (приложение № 5). </a:t>
            </a:r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6115" y="1570997"/>
            <a:ext cx="7068417" cy="4731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621055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5911" y="282248"/>
            <a:ext cx="972345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Для закрепления знаний по правилам дорожного движения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создана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подборка диадических игр (приложение № 6). 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144" y="1336431"/>
            <a:ext cx="3950913" cy="2644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37" r="18474"/>
          <a:stretch/>
        </p:blipFill>
        <p:spPr>
          <a:xfrm>
            <a:off x="3593838" y="3713921"/>
            <a:ext cx="3064749" cy="32778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8587" y="1113245"/>
            <a:ext cx="4161060" cy="27855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06" t="17843" r="19810" b="21528"/>
          <a:stretch/>
        </p:blipFill>
        <p:spPr>
          <a:xfrm>
            <a:off x="6935344" y="3981257"/>
            <a:ext cx="4288664" cy="2743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116205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46925" y="465296"/>
            <a:ext cx="1009524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 целью обогащения опыта детей в течение года я проводила целевые прогулки на территории детского сада и разработала картотеку наблюдений (приложение № 7). 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93" t="-246" r="31732" b="246"/>
          <a:stretch/>
        </p:blipFill>
        <p:spPr>
          <a:xfrm>
            <a:off x="925501" y="2253274"/>
            <a:ext cx="4110313" cy="42587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621" y="1665625"/>
            <a:ext cx="5602069" cy="37501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029173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2563" y="764711"/>
            <a:ext cx="988757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spcAft>
                <a:spcPts val="0"/>
              </a:spcAft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Создана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медиатека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(приложение № 8), где ребятам доступно продемонстрированы те или иные дорожные ситуации на примере мультипликационных героев.</a:t>
            </a:r>
            <a:endParaRPr lang="ru-RU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438" y="1965041"/>
            <a:ext cx="4738430" cy="266536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5307" y="1607266"/>
            <a:ext cx="5305532" cy="298436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48051" y="3632248"/>
            <a:ext cx="4795706" cy="2697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1855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6249" y="648344"/>
            <a:ext cx="106880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Для закрепления знаний детей о правилах дорожного движения мною создана картотека подвижных игр (приложение № 9), альбом загадок по теме (приложение № 10). 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376" y="1848673"/>
            <a:ext cx="4656073" cy="31168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8950" y="1671774"/>
            <a:ext cx="5512007" cy="36898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605" y="3407110"/>
            <a:ext cx="4334189" cy="32506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5531706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6879" y="365777"/>
            <a:ext cx="959282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spcAft>
                <a:spcPts val="0"/>
              </a:spcAft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активизации социального опыта безопасного поведения детей на дорогах была создана атрибутика для сюжетно – ролевых игр на данную тему. Картотека сюжетно – ролевых игр (приложение № 11) на тему: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Путешествие по городу», «Я – водитель», «Автозаправочная станция».</a:t>
            </a:r>
            <a:endParaRPr lang="ru-RU" sz="24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8554" y="2915617"/>
            <a:ext cx="3945653" cy="2959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279" y="2417675"/>
            <a:ext cx="4590283" cy="307283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5443" y="3184071"/>
            <a:ext cx="4699279" cy="35244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140122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6249" y="290958"/>
            <a:ext cx="1000481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Начиная с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2018 учебного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года в связи с изменением возраста детей, в начале года снова было проведен мониторинг по правилам дорожного движения среди детей старшей группы.  Использовался вопросник для проверки знаний детей по теме «Дорожная азбука» (см. приложение №12). 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236938448"/>
              </p:ext>
            </p:extLst>
          </p:nvPr>
        </p:nvGraphicFramePr>
        <p:xfrm>
          <a:off x="5305528" y="3498856"/>
          <a:ext cx="5305531" cy="30101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443529" y="2298527"/>
            <a:ext cx="51651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Результаты выполнения всех заданий фиксировались в протоколе (см. приложение № 13).</a:t>
            </a:r>
            <a:endParaRPr lang="ru-RU" sz="20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50817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76618" y="351642"/>
            <a:ext cx="11019692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90170" algn="just">
              <a:spcAft>
                <a:spcPts val="0"/>
              </a:spcAft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реализации задач по старшему дошкольному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возрасту:</a:t>
            </a:r>
          </a:p>
          <a:p>
            <a:pPr marL="342900" indent="-34290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разработан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тематический план работы по обучению детей старшего дошкольного возраста правилам дорожного движения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(приложение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№14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342900" indent="-34290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иллюстративно-наглядный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материал «Что перепутал художник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» (приложение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№ 15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картотека «Стихи о правилах дорожного движения»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(приложение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16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альбом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«Правила регулирования регулировщиком»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(приложение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17). </a:t>
            </a:r>
          </a:p>
          <a:p>
            <a:pPr lvl="0" algn="just"/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ru-RU" sz="2400" b="1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 algn="just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ru-RU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79126" y="3788864"/>
            <a:ext cx="109373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43201">
            <a:off x="972585" y="3579832"/>
            <a:ext cx="3328086" cy="24960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40" t="-343" r="19020" b="343"/>
          <a:stretch/>
        </p:blipFill>
        <p:spPr>
          <a:xfrm rot="346717">
            <a:off x="5185247" y="3837311"/>
            <a:ext cx="1853514" cy="24033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4867">
            <a:off x="8151467" y="3554184"/>
            <a:ext cx="3274414" cy="24558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1799538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5372" y="285219"/>
            <a:ext cx="10247871" cy="2733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Результативность опыта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 эффективности работы можно уже говорить по вышеперечисленным результатам, такая система работы дает положительные результаты – за годы работы по обучению детей правилам дорожного движения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 было ни одного дорожно-транспортного происшествия,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причиной которого было бы нарушение правил движения нашими воспитанниками. 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6194" y="2826835"/>
            <a:ext cx="5496908" cy="38828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301037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67264" y="340230"/>
            <a:ext cx="879801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Перспективы и возможности использования опыта в массовой образовательной практике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spcAft>
                <a:spcPts val="0"/>
              </a:spcAft>
            </a:pP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Целенаправленные и систематическое использование системного похода при обучении детей социальному опыту безопасного поведения на улицах города, помогает и родителям, и детям быть грамотными участниками дорожного движения. </a:t>
            </a:r>
            <a:endParaRPr lang="ru-RU" sz="24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558" y="3707027"/>
            <a:ext cx="3223740" cy="24178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616" y="4341342"/>
            <a:ext cx="3611782" cy="24178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1233" y="3129309"/>
            <a:ext cx="2496065" cy="37286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7909608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6326" y="4681535"/>
            <a:ext cx="48049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36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https://im0-tub-ru.yandex.net/i?id=34443caccbb6deb97e8b90a2b499f4df&amp;n=33&amp;h=190&amp;w=26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7554" y="887921"/>
            <a:ext cx="4386280" cy="3098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265119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427</TotalTime>
  <Words>831</Words>
  <Application>Microsoft Office PowerPoint</Application>
  <PresentationFormat>Широкоэкранный</PresentationFormat>
  <Paragraphs>81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0" baseType="lpstr">
      <vt:lpstr>Arial</vt:lpstr>
      <vt:lpstr>Calibri</vt:lpstr>
      <vt:lpstr>Symbol</vt:lpstr>
      <vt:lpstr>Times New Roman</vt:lpstr>
      <vt:lpstr>Trebuchet MS</vt:lpstr>
      <vt:lpstr>Wingdings 3</vt:lpstr>
      <vt:lpstr>Грань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Лилия</dc:creator>
  <cp:lastModifiedBy>1</cp:lastModifiedBy>
  <cp:revision>36</cp:revision>
  <dcterms:created xsi:type="dcterms:W3CDTF">2015-11-25T08:23:14Z</dcterms:created>
  <dcterms:modified xsi:type="dcterms:W3CDTF">2019-03-25T05:55:05Z</dcterms:modified>
</cp:coreProperties>
</file>