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Default Extension="png" ContentType="image/png"/>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2"/>
  </p:notesMasterIdLst>
  <p:sldIdLst>
    <p:sldId id="256" r:id="rId2"/>
    <p:sldId id="276" r:id="rId3"/>
    <p:sldId id="294" r:id="rId4"/>
    <p:sldId id="287" r:id="rId5"/>
    <p:sldId id="260" r:id="rId6"/>
    <p:sldId id="291" r:id="rId7"/>
    <p:sldId id="262" r:id="rId8"/>
    <p:sldId id="263" r:id="rId9"/>
    <p:sldId id="265" r:id="rId10"/>
    <p:sldId id="296" r:id="rId11"/>
    <p:sldId id="300" r:id="rId12"/>
    <p:sldId id="295" r:id="rId13"/>
    <p:sldId id="337" r:id="rId14"/>
    <p:sldId id="338" r:id="rId15"/>
    <p:sldId id="303" r:id="rId16"/>
    <p:sldId id="304" r:id="rId17"/>
    <p:sldId id="306" r:id="rId18"/>
    <p:sldId id="269" r:id="rId19"/>
    <p:sldId id="278" r:id="rId20"/>
    <p:sldId id="308" r:id="rId21"/>
    <p:sldId id="321" r:id="rId22"/>
    <p:sldId id="312" r:id="rId23"/>
    <p:sldId id="313" r:id="rId24"/>
    <p:sldId id="319" r:id="rId25"/>
    <p:sldId id="318" r:id="rId26"/>
    <p:sldId id="315" r:id="rId27"/>
    <p:sldId id="320" r:id="rId28"/>
    <p:sldId id="316" r:id="rId29"/>
    <p:sldId id="326" r:id="rId30"/>
    <p:sldId id="325" r:id="rId31"/>
    <p:sldId id="328" r:id="rId32"/>
    <p:sldId id="327" r:id="rId33"/>
    <p:sldId id="331" r:id="rId34"/>
    <p:sldId id="332" r:id="rId35"/>
    <p:sldId id="333" r:id="rId36"/>
    <p:sldId id="334" r:id="rId37"/>
    <p:sldId id="339" r:id="rId38"/>
    <p:sldId id="341" r:id="rId39"/>
    <p:sldId id="340" r:id="rId40"/>
    <p:sldId id="330" r:id="rId41"/>
  </p:sldIdLst>
  <p:sldSz cx="9144000" cy="6858000" type="screen4x3"/>
  <p:notesSz cx="6735763" cy="9799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4DEBA"/>
    <a:srgbClr val="00FFCC"/>
    <a:srgbClr val="0E94CA"/>
    <a:srgbClr val="A2F8E8"/>
    <a:srgbClr val="B6FCEB"/>
    <a:srgbClr val="CBFDF1"/>
    <a:srgbClr val="94FAE2"/>
    <a:srgbClr val="F45F30"/>
    <a:srgbClr val="D3F9FD"/>
    <a:srgbClr val="D9FD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34587" autoAdjust="0"/>
    <p:restoredTop sz="76092" autoAdjust="0"/>
  </p:normalViewPr>
  <p:slideViewPr>
    <p:cSldViewPr>
      <p:cViewPr>
        <p:scale>
          <a:sx n="100" d="100"/>
          <a:sy n="100" d="100"/>
        </p:scale>
        <p:origin x="-1944" y="-450"/>
      </p:cViewPr>
      <p:guideLst>
        <p:guide orient="horz" pos="2160"/>
        <p:guide pos="2880"/>
      </p:guideLst>
    </p:cSldViewPr>
  </p:slideViewPr>
  <p:outlineViewPr>
    <p:cViewPr>
      <p:scale>
        <a:sx n="33" d="100"/>
        <a:sy n="33" d="100"/>
      </p:scale>
      <p:origin x="0" y="516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3966" y="-90"/>
      </p:cViewPr>
      <p:guideLst>
        <p:guide orient="horz" pos="3086"/>
        <p:guide pos="212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9D68F0-A298-4BAA-BE0A-859D2F127FD3}" type="doc">
      <dgm:prSet loTypeId="urn:microsoft.com/office/officeart/2005/8/layout/vProcess5" loCatId="process" qsTypeId="urn:microsoft.com/office/officeart/2005/8/quickstyle/3d2" qsCatId="3D" csTypeId="urn:microsoft.com/office/officeart/2005/8/colors/accent2_2" csCatId="accent2" phldr="1"/>
      <dgm:spPr/>
      <dgm:t>
        <a:bodyPr/>
        <a:lstStyle/>
        <a:p>
          <a:endParaRPr lang="ru-RU"/>
        </a:p>
      </dgm:t>
    </dgm:pt>
    <dgm:pt modelId="{AC8A2F3A-39C1-447A-B9A9-438F18E9229B}">
      <dgm:prSet phldrT="[Текст]" custT="1"/>
      <dgm:spPr/>
      <dgm:t>
        <a:bodyPr/>
        <a:lstStyle/>
        <a:p>
          <a:pPr algn="ctr"/>
          <a:r>
            <a:rPr lang="ru-RU" sz="1800" b="1" dirty="0" smtClean="0">
              <a:solidFill>
                <a:schemeClr val="accent4">
                  <a:lumMod val="60000"/>
                  <a:lumOff val="40000"/>
                </a:schemeClr>
              </a:solidFill>
              <a:latin typeface="Times New Roman" pitchFamily="18" charset="0"/>
              <a:cs typeface="Times New Roman" pitchFamily="18" charset="0"/>
            </a:rPr>
            <a:t>Систематическое изучение основ наук</a:t>
          </a:r>
          <a:endParaRPr lang="ru-RU" sz="1800" b="1" dirty="0">
            <a:solidFill>
              <a:schemeClr val="accent4">
                <a:lumMod val="60000"/>
                <a:lumOff val="40000"/>
              </a:schemeClr>
            </a:solidFill>
            <a:latin typeface="Times New Roman" pitchFamily="18" charset="0"/>
            <a:cs typeface="Times New Roman" pitchFamily="18" charset="0"/>
          </a:endParaRPr>
        </a:p>
      </dgm:t>
    </dgm:pt>
    <dgm:pt modelId="{BAC92D7B-B7C2-4D45-839F-0EBE8A893A11}" type="parTrans" cxnId="{EC27F6E2-29F1-4057-B6F7-F560C76DF688}">
      <dgm:prSet/>
      <dgm:spPr/>
      <dgm:t>
        <a:bodyPr/>
        <a:lstStyle/>
        <a:p>
          <a:endParaRPr lang="ru-RU"/>
        </a:p>
      </dgm:t>
    </dgm:pt>
    <dgm:pt modelId="{7D503DC5-C739-4B61-AB15-DD03A06D68E9}" type="sibTrans" cxnId="{EC27F6E2-29F1-4057-B6F7-F560C76DF688}">
      <dgm:prSet/>
      <dgm:spPr/>
      <dgm:t>
        <a:bodyPr/>
        <a:lstStyle/>
        <a:p>
          <a:endParaRPr lang="ru-RU"/>
        </a:p>
      </dgm:t>
    </dgm:pt>
    <dgm:pt modelId="{31D364BB-937F-44F9-A481-717E2F2B9322}">
      <dgm:prSet phldrT="[Текст]" custT="1"/>
      <dgm:spPr/>
      <dgm:t>
        <a:bodyPr/>
        <a:lstStyle/>
        <a:p>
          <a:pPr algn="ctr"/>
          <a:r>
            <a:rPr lang="ru-RU" sz="1800" b="1" dirty="0" smtClean="0">
              <a:solidFill>
                <a:schemeClr val="accent4">
                  <a:lumMod val="60000"/>
                  <a:lumOff val="40000"/>
                </a:schemeClr>
              </a:solidFill>
              <a:latin typeface="Times New Roman" pitchFamily="18" charset="0"/>
              <a:cs typeface="Times New Roman" pitchFamily="18" charset="0"/>
            </a:rPr>
            <a:t>Формирование теоретического, логического, абстрактного мышления</a:t>
          </a:r>
          <a:endParaRPr lang="ru-RU" sz="1800" b="1" dirty="0">
            <a:solidFill>
              <a:schemeClr val="accent4">
                <a:lumMod val="60000"/>
                <a:lumOff val="40000"/>
              </a:schemeClr>
            </a:solidFill>
            <a:latin typeface="Times New Roman" pitchFamily="18" charset="0"/>
            <a:cs typeface="Times New Roman" pitchFamily="18" charset="0"/>
          </a:endParaRPr>
        </a:p>
      </dgm:t>
    </dgm:pt>
    <dgm:pt modelId="{61343066-39C3-4DF5-815F-4782AACF0888}" type="parTrans" cxnId="{D5408558-2ABC-48AF-90BF-6155A65E830B}">
      <dgm:prSet/>
      <dgm:spPr/>
      <dgm:t>
        <a:bodyPr/>
        <a:lstStyle/>
        <a:p>
          <a:endParaRPr lang="ru-RU"/>
        </a:p>
      </dgm:t>
    </dgm:pt>
    <dgm:pt modelId="{8C90230B-6540-4D14-9AC2-A5CCE90991C0}" type="sibTrans" cxnId="{D5408558-2ABC-48AF-90BF-6155A65E830B}">
      <dgm:prSet/>
      <dgm:spPr/>
      <dgm:t>
        <a:bodyPr/>
        <a:lstStyle/>
        <a:p>
          <a:endParaRPr lang="ru-RU"/>
        </a:p>
      </dgm:t>
    </dgm:pt>
    <dgm:pt modelId="{58F12DE8-2B8B-4717-86C0-AB5455A2B225}">
      <dgm:prSet phldrT="[Текст]" custT="1"/>
      <dgm:spPr/>
      <dgm:t>
        <a:bodyPr/>
        <a:lstStyle/>
        <a:p>
          <a:pPr algn="ctr">
            <a:tabLst/>
          </a:pPr>
          <a:r>
            <a:rPr lang="ru-RU" sz="1800" b="1" dirty="0" smtClean="0">
              <a:solidFill>
                <a:schemeClr val="accent4">
                  <a:lumMod val="60000"/>
                  <a:lumOff val="40000"/>
                </a:schemeClr>
              </a:solidFill>
              <a:latin typeface="Times New Roman" pitchFamily="18" charset="0"/>
              <a:cs typeface="Times New Roman" pitchFamily="18" charset="0"/>
            </a:rPr>
            <a:t>Переход от репродуктивной  учебной деятельности к  творчеству</a:t>
          </a:r>
          <a:endParaRPr lang="ru-RU" sz="1800" b="1" dirty="0">
            <a:solidFill>
              <a:schemeClr val="accent4">
                <a:lumMod val="60000"/>
                <a:lumOff val="40000"/>
              </a:schemeClr>
            </a:solidFill>
            <a:latin typeface="Times New Roman" pitchFamily="18" charset="0"/>
            <a:cs typeface="Times New Roman" pitchFamily="18" charset="0"/>
          </a:endParaRPr>
        </a:p>
      </dgm:t>
    </dgm:pt>
    <dgm:pt modelId="{E03345B9-49A8-4F0D-A680-90C481CF7C86}" type="parTrans" cxnId="{BB50B9D4-779F-4C71-B47C-19C11B81A6E0}">
      <dgm:prSet/>
      <dgm:spPr/>
      <dgm:t>
        <a:bodyPr/>
        <a:lstStyle/>
        <a:p>
          <a:endParaRPr lang="ru-RU"/>
        </a:p>
      </dgm:t>
    </dgm:pt>
    <dgm:pt modelId="{44B37F03-9425-4F8D-83D4-9C9BF0F1992C}" type="sibTrans" cxnId="{BB50B9D4-779F-4C71-B47C-19C11B81A6E0}">
      <dgm:prSet/>
      <dgm:spPr/>
      <dgm:t>
        <a:bodyPr/>
        <a:lstStyle/>
        <a:p>
          <a:endParaRPr lang="ru-RU"/>
        </a:p>
      </dgm:t>
    </dgm:pt>
    <dgm:pt modelId="{BE1B4633-486F-4D68-8E1E-26C650A3A1BF}">
      <dgm:prSet phldrT="[Текст]" custT="1"/>
      <dgm:spPr/>
      <dgm:t>
        <a:bodyPr/>
        <a:lstStyle/>
        <a:p>
          <a:pPr algn="ctr"/>
          <a:r>
            <a:rPr lang="ru-RU" sz="1800" b="1" smtClean="0">
              <a:solidFill>
                <a:schemeClr val="accent4">
                  <a:lumMod val="60000"/>
                  <a:lumOff val="40000"/>
                </a:schemeClr>
              </a:solidFill>
              <a:latin typeface="Times New Roman" pitchFamily="18" charset="0"/>
              <a:cs typeface="Times New Roman" pitchFamily="18" charset="0"/>
            </a:rPr>
            <a:t>Становление общественной позиции</a:t>
          </a:r>
          <a:endParaRPr lang="ru-RU" sz="1800" b="1" dirty="0">
            <a:solidFill>
              <a:schemeClr val="accent4">
                <a:lumMod val="60000"/>
                <a:lumOff val="40000"/>
              </a:schemeClr>
            </a:solidFill>
            <a:latin typeface="Times New Roman" pitchFamily="18" charset="0"/>
            <a:cs typeface="Times New Roman" pitchFamily="18" charset="0"/>
          </a:endParaRPr>
        </a:p>
      </dgm:t>
    </dgm:pt>
    <dgm:pt modelId="{EAA75A1A-71FD-4FC9-8DAA-51FC9744CD2C}" type="parTrans" cxnId="{1AFBDE29-0625-44F3-8AB2-AE7D6C43E4CA}">
      <dgm:prSet/>
      <dgm:spPr/>
      <dgm:t>
        <a:bodyPr/>
        <a:lstStyle/>
        <a:p>
          <a:endParaRPr lang="ru-RU"/>
        </a:p>
      </dgm:t>
    </dgm:pt>
    <dgm:pt modelId="{4070F1BC-2FA0-4B5B-995D-D89558FE6471}" type="sibTrans" cxnId="{1AFBDE29-0625-44F3-8AB2-AE7D6C43E4CA}">
      <dgm:prSet/>
      <dgm:spPr/>
      <dgm:t>
        <a:bodyPr/>
        <a:lstStyle/>
        <a:p>
          <a:endParaRPr lang="ru-RU"/>
        </a:p>
      </dgm:t>
    </dgm:pt>
    <dgm:pt modelId="{DDCFB294-5F35-4738-91D7-5F0D2A8EC58B}">
      <dgm:prSet phldrT="[Текст]" custT="1"/>
      <dgm:spPr/>
      <dgm:t>
        <a:bodyPr/>
        <a:lstStyle/>
        <a:p>
          <a:pPr algn="ctr"/>
          <a:r>
            <a:rPr lang="ru-RU" sz="1800" b="1" smtClean="0">
              <a:solidFill>
                <a:schemeClr val="accent4">
                  <a:lumMod val="60000"/>
                  <a:lumOff val="40000"/>
                </a:schemeClr>
              </a:solidFill>
              <a:latin typeface="Times New Roman" pitchFamily="18" charset="0"/>
              <a:cs typeface="Times New Roman" pitchFamily="18" charset="0"/>
            </a:rPr>
            <a:t>Ведущий вид  деятельности – общение</a:t>
          </a:r>
          <a:endParaRPr lang="ru-RU" sz="1800" b="1" dirty="0">
            <a:solidFill>
              <a:schemeClr val="accent4">
                <a:lumMod val="60000"/>
                <a:lumOff val="40000"/>
              </a:schemeClr>
            </a:solidFill>
            <a:latin typeface="Times New Roman" pitchFamily="18" charset="0"/>
            <a:cs typeface="Times New Roman" pitchFamily="18" charset="0"/>
          </a:endParaRPr>
        </a:p>
      </dgm:t>
    </dgm:pt>
    <dgm:pt modelId="{6167F546-1E89-4609-84EE-4BA04B601F59}" type="parTrans" cxnId="{3FE5B1B4-B6EB-4BD6-A765-5BA14B7282E5}">
      <dgm:prSet/>
      <dgm:spPr/>
      <dgm:t>
        <a:bodyPr/>
        <a:lstStyle/>
        <a:p>
          <a:endParaRPr lang="ru-RU"/>
        </a:p>
      </dgm:t>
    </dgm:pt>
    <dgm:pt modelId="{5D4E568E-8557-40BA-9C98-8B255DFE84EB}" type="sibTrans" cxnId="{3FE5B1B4-B6EB-4BD6-A765-5BA14B7282E5}">
      <dgm:prSet/>
      <dgm:spPr/>
      <dgm:t>
        <a:bodyPr/>
        <a:lstStyle/>
        <a:p>
          <a:endParaRPr lang="ru-RU"/>
        </a:p>
      </dgm:t>
    </dgm:pt>
    <dgm:pt modelId="{CB4DD6C5-2AD4-431B-92F1-1CCFCCB9321A}" type="pres">
      <dgm:prSet presAssocID="{FE9D68F0-A298-4BAA-BE0A-859D2F127FD3}" presName="outerComposite" presStyleCnt="0">
        <dgm:presLayoutVars>
          <dgm:chMax val="5"/>
          <dgm:dir/>
          <dgm:resizeHandles val="exact"/>
        </dgm:presLayoutVars>
      </dgm:prSet>
      <dgm:spPr/>
      <dgm:t>
        <a:bodyPr/>
        <a:lstStyle/>
        <a:p>
          <a:endParaRPr lang="ru-RU"/>
        </a:p>
      </dgm:t>
    </dgm:pt>
    <dgm:pt modelId="{75AC67A5-D7D7-432B-9C61-08480F273A54}" type="pres">
      <dgm:prSet presAssocID="{FE9D68F0-A298-4BAA-BE0A-859D2F127FD3}" presName="dummyMaxCanvas" presStyleCnt="0">
        <dgm:presLayoutVars/>
      </dgm:prSet>
      <dgm:spPr/>
      <dgm:t>
        <a:bodyPr/>
        <a:lstStyle/>
        <a:p>
          <a:endParaRPr lang="ru-RU"/>
        </a:p>
      </dgm:t>
    </dgm:pt>
    <dgm:pt modelId="{D002AAF3-C83F-4642-B442-079A63400764}" type="pres">
      <dgm:prSet presAssocID="{FE9D68F0-A298-4BAA-BE0A-859D2F127FD3}" presName="FiveNodes_1" presStyleLbl="node1" presStyleIdx="0" presStyleCnt="5" custScaleX="76759" custLinFactNeighborX="17129" custLinFactNeighborY="38962">
        <dgm:presLayoutVars>
          <dgm:bulletEnabled val="1"/>
        </dgm:presLayoutVars>
      </dgm:prSet>
      <dgm:spPr/>
      <dgm:t>
        <a:bodyPr/>
        <a:lstStyle/>
        <a:p>
          <a:endParaRPr lang="ru-RU"/>
        </a:p>
      </dgm:t>
    </dgm:pt>
    <dgm:pt modelId="{3837EB26-4099-41A1-A97C-73AC000D234E}" type="pres">
      <dgm:prSet presAssocID="{FE9D68F0-A298-4BAA-BE0A-859D2F127FD3}" presName="FiveNodes_2" presStyleLbl="node1" presStyleIdx="1" presStyleCnt="5" custScaleX="76576" custLinFactNeighborX="9570" custLinFactNeighborY="15984">
        <dgm:presLayoutVars>
          <dgm:bulletEnabled val="1"/>
        </dgm:presLayoutVars>
      </dgm:prSet>
      <dgm:spPr/>
      <dgm:t>
        <a:bodyPr/>
        <a:lstStyle/>
        <a:p>
          <a:endParaRPr lang="ru-RU"/>
        </a:p>
      </dgm:t>
    </dgm:pt>
    <dgm:pt modelId="{CAE68EE4-D1E2-4129-AE04-C650FCD0C0F4}" type="pres">
      <dgm:prSet presAssocID="{FE9D68F0-A298-4BAA-BE0A-859D2F127FD3}" presName="FiveNodes_3" presStyleLbl="node1" presStyleIdx="2" presStyleCnt="5" custScaleX="76759" custLinFactNeighborX="2194" custLinFactNeighborY="5994">
        <dgm:presLayoutVars>
          <dgm:bulletEnabled val="1"/>
        </dgm:presLayoutVars>
      </dgm:prSet>
      <dgm:spPr/>
      <dgm:t>
        <a:bodyPr/>
        <a:lstStyle/>
        <a:p>
          <a:endParaRPr lang="ru-RU"/>
        </a:p>
      </dgm:t>
    </dgm:pt>
    <dgm:pt modelId="{4D5AEE4C-4D90-4C78-9D50-DF5D72AAC103}" type="pres">
      <dgm:prSet presAssocID="{FE9D68F0-A298-4BAA-BE0A-859D2F127FD3}" presName="FiveNodes_4" presStyleLbl="node1" presStyleIdx="3" presStyleCnt="5" custScaleX="76758" custLinFactNeighborX="-5274" custLinFactNeighborY="-3996">
        <dgm:presLayoutVars>
          <dgm:bulletEnabled val="1"/>
        </dgm:presLayoutVars>
      </dgm:prSet>
      <dgm:spPr/>
      <dgm:t>
        <a:bodyPr/>
        <a:lstStyle/>
        <a:p>
          <a:endParaRPr lang="ru-RU"/>
        </a:p>
      </dgm:t>
    </dgm:pt>
    <dgm:pt modelId="{2BE6026A-206C-4AFE-AEB1-1B0A38FA949A}" type="pres">
      <dgm:prSet presAssocID="{FE9D68F0-A298-4BAA-BE0A-859D2F127FD3}" presName="FiveNodes_5" presStyleLbl="node1" presStyleIdx="4" presStyleCnt="5" custScaleX="76759" custLinFactNeighborX="-12741" custLinFactNeighborY="-13987">
        <dgm:presLayoutVars>
          <dgm:bulletEnabled val="1"/>
        </dgm:presLayoutVars>
      </dgm:prSet>
      <dgm:spPr/>
      <dgm:t>
        <a:bodyPr/>
        <a:lstStyle/>
        <a:p>
          <a:endParaRPr lang="ru-RU"/>
        </a:p>
      </dgm:t>
    </dgm:pt>
    <dgm:pt modelId="{1096D8B8-98BB-40B5-BFFB-6B77795EF167}" type="pres">
      <dgm:prSet presAssocID="{FE9D68F0-A298-4BAA-BE0A-859D2F127FD3}" presName="FiveConn_1-2" presStyleLbl="fgAccFollowNode1" presStyleIdx="0" presStyleCnt="4" custScaleX="60039" custLinFactX="1730" custLinFactNeighborX="100000" custLinFactNeighborY="47451">
        <dgm:presLayoutVars>
          <dgm:bulletEnabled val="1"/>
        </dgm:presLayoutVars>
      </dgm:prSet>
      <dgm:spPr/>
      <dgm:t>
        <a:bodyPr/>
        <a:lstStyle/>
        <a:p>
          <a:endParaRPr lang="ru-RU"/>
        </a:p>
      </dgm:t>
    </dgm:pt>
    <dgm:pt modelId="{E4997541-DCFA-4059-BA4D-17D09CE70357}" type="pres">
      <dgm:prSet presAssocID="{FE9D68F0-A298-4BAA-BE0A-859D2F127FD3}" presName="FiveConn_2-3" presStyleLbl="fgAccFollowNode1" presStyleIdx="1" presStyleCnt="4" custScaleX="60039" custLinFactNeighborX="-38393" custLinFactNeighborY="32081">
        <dgm:presLayoutVars>
          <dgm:bulletEnabled val="1"/>
        </dgm:presLayoutVars>
      </dgm:prSet>
      <dgm:spPr/>
      <dgm:t>
        <a:bodyPr/>
        <a:lstStyle/>
        <a:p>
          <a:endParaRPr lang="ru-RU"/>
        </a:p>
      </dgm:t>
    </dgm:pt>
    <dgm:pt modelId="{2AEA0F16-5A3C-4B83-8C0E-D647BD446D7F}" type="pres">
      <dgm:prSet presAssocID="{FE9D68F0-A298-4BAA-BE0A-859D2F127FD3}" presName="FiveConn_3-4" presStyleLbl="fgAccFollowNode1" presStyleIdx="2" presStyleCnt="4" custScaleX="60038" custLinFactX="-78517" custLinFactNeighborX="-100000" custLinFactNeighborY="19275">
        <dgm:presLayoutVars>
          <dgm:bulletEnabled val="1"/>
        </dgm:presLayoutVars>
      </dgm:prSet>
      <dgm:spPr/>
      <dgm:t>
        <a:bodyPr/>
        <a:lstStyle/>
        <a:p>
          <a:endParaRPr lang="ru-RU"/>
        </a:p>
      </dgm:t>
    </dgm:pt>
    <dgm:pt modelId="{44A8F0D9-E3F9-4DF2-AAFB-72D2199A71FF}" type="pres">
      <dgm:prSet presAssocID="{FE9D68F0-A298-4BAA-BE0A-859D2F127FD3}" presName="FiveConn_4-5" presStyleLbl="fgAccFollowNode1" presStyleIdx="3" presStyleCnt="4" custScaleX="60039" custLinFactX="-118640" custLinFactNeighborX="-200000" custLinFactNeighborY="2196">
        <dgm:presLayoutVars>
          <dgm:bulletEnabled val="1"/>
        </dgm:presLayoutVars>
      </dgm:prSet>
      <dgm:spPr/>
      <dgm:t>
        <a:bodyPr/>
        <a:lstStyle/>
        <a:p>
          <a:endParaRPr lang="ru-RU"/>
        </a:p>
      </dgm:t>
    </dgm:pt>
    <dgm:pt modelId="{07FC26FA-33E3-449B-929A-6374BA46B529}" type="pres">
      <dgm:prSet presAssocID="{FE9D68F0-A298-4BAA-BE0A-859D2F127FD3}" presName="FiveNodes_1_text" presStyleLbl="node1" presStyleIdx="4" presStyleCnt="5">
        <dgm:presLayoutVars>
          <dgm:bulletEnabled val="1"/>
        </dgm:presLayoutVars>
      </dgm:prSet>
      <dgm:spPr/>
      <dgm:t>
        <a:bodyPr/>
        <a:lstStyle/>
        <a:p>
          <a:endParaRPr lang="ru-RU"/>
        </a:p>
      </dgm:t>
    </dgm:pt>
    <dgm:pt modelId="{4237D148-BDC7-4DAA-BF5F-7999FDAEC64A}" type="pres">
      <dgm:prSet presAssocID="{FE9D68F0-A298-4BAA-BE0A-859D2F127FD3}" presName="FiveNodes_2_text" presStyleLbl="node1" presStyleIdx="4" presStyleCnt="5">
        <dgm:presLayoutVars>
          <dgm:bulletEnabled val="1"/>
        </dgm:presLayoutVars>
      </dgm:prSet>
      <dgm:spPr/>
      <dgm:t>
        <a:bodyPr/>
        <a:lstStyle/>
        <a:p>
          <a:endParaRPr lang="ru-RU"/>
        </a:p>
      </dgm:t>
    </dgm:pt>
    <dgm:pt modelId="{D8550C31-4755-45E3-BA74-056160821893}" type="pres">
      <dgm:prSet presAssocID="{FE9D68F0-A298-4BAA-BE0A-859D2F127FD3}" presName="FiveNodes_3_text" presStyleLbl="node1" presStyleIdx="4" presStyleCnt="5">
        <dgm:presLayoutVars>
          <dgm:bulletEnabled val="1"/>
        </dgm:presLayoutVars>
      </dgm:prSet>
      <dgm:spPr/>
      <dgm:t>
        <a:bodyPr/>
        <a:lstStyle/>
        <a:p>
          <a:endParaRPr lang="ru-RU"/>
        </a:p>
      </dgm:t>
    </dgm:pt>
    <dgm:pt modelId="{596D6CCB-018F-430E-8B2A-5F79887B425B}" type="pres">
      <dgm:prSet presAssocID="{FE9D68F0-A298-4BAA-BE0A-859D2F127FD3}" presName="FiveNodes_4_text" presStyleLbl="node1" presStyleIdx="4" presStyleCnt="5">
        <dgm:presLayoutVars>
          <dgm:bulletEnabled val="1"/>
        </dgm:presLayoutVars>
      </dgm:prSet>
      <dgm:spPr/>
      <dgm:t>
        <a:bodyPr/>
        <a:lstStyle/>
        <a:p>
          <a:endParaRPr lang="ru-RU"/>
        </a:p>
      </dgm:t>
    </dgm:pt>
    <dgm:pt modelId="{99142A20-E500-438B-99C0-E0D7567691B1}" type="pres">
      <dgm:prSet presAssocID="{FE9D68F0-A298-4BAA-BE0A-859D2F127FD3}" presName="FiveNodes_5_text" presStyleLbl="node1" presStyleIdx="4" presStyleCnt="5">
        <dgm:presLayoutVars>
          <dgm:bulletEnabled val="1"/>
        </dgm:presLayoutVars>
      </dgm:prSet>
      <dgm:spPr/>
      <dgm:t>
        <a:bodyPr/>
        <a:lstStyle/>
        <a:p>
          <a:endParaRPr lang="ru-RU"/>
        </a:p>
      </dgm:t>
    </dgm:pt>
  </dgm:ptLst>
  <dgm:cxnLst>
    <dgm:cxn modelId="{E0F948EA-846E-4F10-921F-494C18BD2CFC}" type="presOf" srcId="{BE1B4633-486F-4D68-8E1E-26C650A3A1BF}" destId="{596D6CCB-018F-430E-8B2A-5F79887B425B}" srcOrd="1" destOrd="0" presId="urn:microsoft.com/office/officeart/2005/8/layout/vProcess5"/>
    <dgm:cxn modelId="{17924C14-C110-4917-8CAB-E35EB08F1CB5}" type="presOf" srcId="{7D503DC5-C739-4B61-AB15-DD03A06D68E9}" destId="{1096D8B8-98BB-40B5-BFFB-6B77795EF167}" srcOrd="0" destOrd="0" presId="urn:microsoft.com/office/officeart/2005/8/layout/vProcess5"/>
    <dgm:cxn modelId="{DF2BC5D5-65D0-482A-9B5F-D657866F29DA}" type="presOf" srcId="{58F12DE8-2B8B-4717-86C0-AB5455A2B225}" destId="{D8550C31-4755-45E3-BA74-056160821893}" srcOrd="1" destOrd="0" presId="urn:microsoft.com/office/officeart/2005/8/layout/vProcess5"/>
    <dgm:cxn modelId="{E5E93021-6B7E-4DA0-94A2-E648B73ACA5C}" type="presOf" srcId="{8C90230B-6540-4D14-9AC2-A5CCE90991C0}" destId="{E4997541-DCFA-4059-BA4D-17D09CE70357}" srcOrd="0" destOrd="0" presId="urn:microsoft.com/office/officeart/2005/8/layout/vProcess5"/>
    <dgm:cxn modelId="{35F69EA6-8904-445E-9754-C4F92ABB0AE0}" type="presOf" srcId="{FE9D68F0-A298-4BAA-BE0A-859D2F127FD3}" destId="{CB4DD6C5-2AD4-431B-92F1-1CCFCCB9321A}" srcOrd="0" destOrd="0" presId="urn:microsoft.com/office/officeart/2005/8/layout/vProcess5"/>
    <dgm:cxn modelId="{049FDF69-4172-4B6E-94C4-09A696FBC555}" type="presOf" srcId="{DDCFB294-5F35-4738-91D7-5F0D2A8EC58B}" destId="{99142A20-E500-438B-99C0-E0D7567691B1}" srcOrd="1" destOrd="0" presId="urn:microsoft.com/office/officeart/2005/8/layout/vProcess5"/>
    <dgm:cxn modelId="{5B872FA8-78AB-44DF-A707-25E63E8FEA61}" type="presOf" srcId="{31D364BB-937F-44F9-A481-717E2F2B9322}" destId="{3837EB26-4099-41A1-A97C-73AC000D234E}" srcOrd="0" destOrd="0" presId="urn:microsoft.com/office/officeart/2005/8/layout/vProcess5"/>
    <dgm:cxn modelId="{BB50B9D4-779F-4C71-B47C-19C11B81A6E0}" srcId="{FE9D68F0-A298-4BAA-BE0A-859D2F127FD3}" destId="{58F12DE8-2B8B-4717-86C0-AB5455A2B225}" srcOrd="2" destOrd="0" parTransId="{E03345B9-49A8-4F0D-A680-90C481CF7C86}" sibTransId="{44B37F03-9425-4F8D-83D4-9C9BF0F1992C}"/>
    <dgm:cxn modelId="{6A261D0E-39E4-44E2-8346-E48507B40D98}" type="presOf" srcId="{DDCFB294-5F35-4738-91D7-5F0D2A8EC58B}" destId="{2BE6026A-206C-4AFE-AEB1-1B0A38FA949A}" srcOrd="0" destOrd="0" presId="urn:microsoft.com/office/officeart/2005/8/layout/vProcess5"/>
    <dgm:cxn modelId="{1AFBDE29-0625-44F3-8AB2-AE7D6C43E4CA}" srcId="{FE9D68F0-A298-4BAA-BE0A-859D2F127FD3}" destId="{BE1B4633-486F-4D68-8E1E-26C650A3A1BF}" srcOrd="3" destOrd="0" parTransId="{EAA75A1A-71FD-4FC9-8DAA-51FC9744CD2C}" sibTransId="{4070F1BC-2FA0-4B5B-995D-D89558FE6471}"/>
    <dgm:cxn modelId="{695AA9F1-BC77-4E77-A29B-0A10AACE7000}" type="presOf" srcId="{31D364BB-937F-44F9-A481-717E2F2B9322}" destId="{4237D148-BDC7-4DAA-BF5F-7999FDAEC64A}" srcOrd="1" destOrd="0" presId="urn:microsoft.com/office/officeart/2005/8/layout/vProcess5"/>
    <dgm:cxn modelId="{3FE5B1B4-B6EB-4BD6-A765-5BA14B7282E5}" srcId="{FE9D68F0-A298-4BAA-BE0A-859D2F127FD3}" destId="{DDCFB294-5F35-4738-91D7-5F0D2A8EC58B}" srcOrd="4" destOrd="0" parTransId="{6167F546-1E89-4609-84EE-4BA04B601F59}" sibTransId="{5D4E568E-8557-40BA-9C98-8B255DFE84EB}"/>
    <dgm:cxn modelId="{2561E75F-4BF1-4C13-99F6-D3C3F2B60B9F}" type="presOf" srcId="{AC8A2F3A-39C1-447A-B9A9-438F18E9229B}" destId="{D002AAF3-C83F-4642-B442-079A63400764}" srcOrd="0" destOrd="0" presId="urn:microsoft.com/office/officeart/2005/8/layout/vProcess5"/>
    <dgm:cxn modelId="{B313CB51-6585-4486-A777-41D539816740}" type="presOf" srcId="{58F12DE8-2B8B-4717-86C0-AB5455A2B225}" destId="{CAE68EE4-D1E2-4129-AE04-C650FCD0C0F4}" srcOrd="0" destOrd="0" presId="urn:microsoft.com/office/officeart/2005/8/layout/vProcess5"/>
    <dgm:cxn modelId="{E53C4039-215F-444E-8234-80BB65AA83AD}" type="presOf" srcId="{BE1B4633-486F-4D68-8E1E-26C650A3A1BF}" destId="{4D5AEE4C-4D90-4C78-9D50-DF5D72AAC103}" srcOrd="0" destOrd="0" presId="urn:microsoft.com/office/officeart/2005/8/layout/vProcess5"/>
    <dgm:cxn modelId="{EC27F6E2-29F1-4057-B6F7-F560C76DF688}" srcId="{FE9D68F0-A298-4BAA-BE0A-859D2F127FD3}" destId="{AC8A2F3A-39C1-447A-B9A9-438F18E9229B}" srcOrd="0" destOrd="0" parTransId="{BAC92D7B-B7C2-4D45-839F-0EBE8A893A11}" sibTransId="{7D503DC5-C739-4B61-AB15-DD03A06D68E9}"/>
    <dgm:cxn modelId="{C5B4B613-3DC2-4A7D-B0AC-F2C5C3AA8948}" type="presOf" srcId="{AC8A2F3A-39C1-447A-B9A9-438F18E9229B}" destId="{07FC26FA-33E3-449B-929A-6374BA46B529}" srcOrd="1" destOrd="0" presId="urn:microsoft.com/office/officeart/2005/8/layout/vProcess5"/>
    <dgm:cxn modelId="{0F613496-8B49-4ED7-8AD4-B3CC5F197EDB}" type="presOf" srcId="{4070F1BC-2FA0-4B5B-995D-D89558FE6471}" destId="{44A8F0D9-E3F9-4DF2-AAFB-72D2199A71FF}" srcOrd="0" destOrd="0" presId="urn:microsoft.com/office/officeart/2005/8/layout/vProcess5"/>
    <dgm:cxn modelId="{D5408558-2ABC-48AF-90BF-6155A65E830B}" srcId="{FE9D68F0-A298-4BAA-BE0A-859D2F127FD3}" destId="{31D364BB-937F-44F9-A481-717E2F2B9322}" srcOrd="1" destOrd="0" parTransId="{61343066-39C3-4DF5-815F-4782AACF0888}" sibTransId="{8C90230B-6540-4D14-9AC2-A5CCE90991C0}"/>
    <dgm:cxn modelId="{D1E99424-3A7F-4CB7-8F5F-11612169410C}" type="presOf" srcId="{44B37F03-9425-4F8D-83D4-9C9BF0F1992C}" destId="{2AEA0F16-5A3C-4B83-8C0E-D647BD446D7F}" srcOrd="0" destOrd="0" presId="urn:microsoft.com/office/officeart/2005/8/layout/vProcess5"/>
    <dgm:cxn modelId="{39DCCFC8-66B7-48EC-B60B-97E6927D5979}" type="presParOf" srcId="{CB4DD6C5-2AD4-431B-92F1-1CCFCCB9321A}" destId="{75AC67A5-D7D7-432B-9C61-08480F273A54}" srcOrd="0" destOrd="0" presId="urn:microsoft.com/office/officeart/2005/8/layout/vProcess5"/>
    <dgm:cxn modelId="{35BD8F1D-D8B2-43F2-A97E-F444E99FFD73}" type="presParOf" srcId="{CB4DD6C5-2AD4-431B-92F1-1CCFCCB9321A}" destId="{D002AAF3-C83F-4642-B442-079A63400764}" srcOrd="1" destOrd="0" presId="urn:microsoft.com/office/officeart/2005/8/layout/vProcess5"/>
    <dgm:cxn modelId="{52D11CCE-88A7-4111-AEFB-2BE43FAAC000}" type="presParOf" srcId="{CB4DD6C5-2AD4-431B-92F1-1CCFCCB9321A}" destId="{3837EB26-4099-41A1-A97C-73AC000D234E}" srcOrd="2" destOrd="0" presId="urn:microsoft.com/office/officeart/2005/8/layout/vProcess5"/>
    <dgm:cxn modelId="{73F20309-25FF-4D07-963B-0DAB1DA1522D}" type="presParOf" srcId="{CB4DD6C5-2AD4-431B-92F1-1CCFCCB9321A}" destId="{CAE68EE4-D1E2-4129-AE04-C650FCD0C0F4}" srcOrd="3" destOrd="0" presId="urn:microsoft.com/office/officeart/2005/8/layout/vProcess5"/>
    <dgm:cxn modelId="{3E3CF14A-B831-439D-961C-31200BB18A82}" type="presParOf" srcId="{CB4DD6C5-2AD4-431B-92F1-1CCFCCB9321A}" destId="{4D5AEE4C-4D90-4C78-9D50-DF5D72AAC103}" srcOrd="4" destOrd="0" presId="urn:microsoft.com/office/officeart/2005/8/layout/vProcess5"/>
    <dgm:cxn modelId="{F21F12CA-59A5-4E2A-A8FC-7EC62CBC7E46}" type="presParOf" srcId="{CB4DD6C5-2AD4-431B-92F1-1CCFCCB9321A}" destId="{2BE6026A-206C-4AFE-AEB1-1B0A38FA949A}" srcOrd="5" destOrd="0" presId="urn:microsoft.com/office/officeart/2005/8/layout/vProcess5"/>
    <dgm:cxn modelId="{76391643-9933-4FDE-8638-FADB09B2DDB2}" type="presParOf" srcId="{CB4DD6C5-2AD4-431B-92F1-1CCFCCB9321A}" destId="{1096D8B8-98BB-40B5-BFFB-6B77795EF167}" srcOrd="6" destOrd="0" presId="urn:microsoft.com/office/officeart/2005/8/layout/vProcess5"/>
    <dgm:cxn modelId="{0D80C817-01A7-4665-8C4E-D10E786E1AE0}" type="presParOf" srcId="{CB4DD6C5-2AD4-431B-92F1-1CCFCCB9321A}" destId="{E4997541-DCFA-4059-BA4D-17D09CE70357}" srcOrd="7" destOrd="0" presId="urn:microsoft.com/office/officeart/2005/8/layout/vProcess5"/>
    <dgm:cxn modelId="{059029B3-1DD8-4F7D-B6EA-0891DD9DAFA0}" type="presParOf" srcId="{CB4DD6C5-2AD4-431B-92F1-1CCFCCB9321A}" destId="{2AEA0F16-5A3C-4B83-8C0E-D647BD446D7F}" srcOrd="8" destOrd="0" presId="urn:microsoft.com/office/officeart/2005/8/layout/vProcess5"/>
    <dgm:cxn modelId="{361D1490-F867-468B-A0E0-D8A0030DBCFC}" type="presParOf" srcId="{CB4DD6C5-2AD4-431B-92F1-1CCFCCB9321A}" destId="{44A8F0D9-E3F9-4DF2-AAFB-72D2199A71FF}" srcOrd="9" destOrd="0" presId="urn:microsoft.com/office/officeart/2005/8/layout/vProcess5"/>
    <dgm:cxn modelId="{4E4A54C7-BA92-4DE6-AE02-4BA5728191EA}" type="presParOf" srcId="{CB4DD6C5-2AD4-431B-92F1-1CCFCCB9321A}" destId="{07FC26FA-33E3-449B-929A-6374BA46B529}" srcOrd="10" destOrd="0" presId="urn:microsoft.com/office/officeart/2005/8/layout/vProcess5"/>
    <dgm:cxn modelId="{4E5218E5-27EC-410C-9BB8-2E1DE12C403A}" type="presParOf" srcId="{CB4DD6C5-2AD4-431B-92F1-1CCFCCB9321A}" destId="{4237D148-BDC7-4DAA-BF5F-7999FDAEC64A}" srcOrd="11" destOrd="0" presId="urn:microsoft.com/office/officeart/2005/8/layout/vProcess5"/>
    <dgm:cxn modelId="{26745F6C-1FC2-4B6E-BD72-FA5C26013B5B}" type="presParOf" srcId="{CB4DD6C5-2AD4-431B-92F1-1CCFCCB9321A}" destId="{D8550C31-4755-45E3-BA74-056160821893}" srcOrd="12" destOrd="0" presId="urn:microsoft.com/office/officeart/2005/8/layout/vProcess5"/>
    <dgm:cxn modelId="{59906EDE-7642-41E0-8A18-62F2C4C2966F}" type="presParOf" srcId="{CB4DD6C5-2AD4-431B-92F1-1CCFCCB9321A}" destId="{596D6CCB-018F-430E-8B2A-5F79887B425B}" srcOrd="13" destOrd="0" presId="urn:microsoft.com/office/officeart/2005/8/layout/vProcess5"/>
    <dgm:cxn modelId="{9B472336-77CF-4C52-91CB-B0635FE1344D}" type="presParOf" srcId="{CB4DD6C5-2AD4-431B-92F1-1CCFCCB9321A}" destId="{99142A20-E500-438B-99C0-E0D7567691B1}" srcOrd="14" destOrd="0" presId="urn:microsoft.com/office/officeart/2005/8/layout/vProcess5"/>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F5B077-A171-4565-989E-0B50840E4692}" type="doc">
      <dgm:prSet loTypeId="urn:microsoft.com/office/officeart/2005/8/layout/process4" loCatId="list" qsTypeId="urn:microsoft.com/office/officeart/2005/8/quickstyle/simple1" qsCatId="simple" csTypeId="urn:microsoft.com/office/officeart/2005/8/colors/colorful1#1" csCatId="colorful" phldr="1"/>
      <dgm:spPr/>
      <dgm:t>
        <a:bodyPr/>
        <a:lstStyle/>
        <a:p>
          <a:endParaRPr lang="ru-RU"/>
        </a:p>
      </dgm:t>
    </dgm:pt>
    <dgm:pt modelId="{BAD02169-6BD4-4A0F-90AE-34688D4F449F}">
      <dgm:prSet/>
      <dgm:spPr/>
      <dgm:t>
        <a:bodyPr/>
        <a:lstStyle/>
        <a:p>
          <a:pPr rtl="0"/>
          <a:r>
            <a:rPr lang="ru-RU" dirty="0" smtClean="0"/>
            <a:t>МОЛЕКУЛЯРНО-КИНЕТИЧЕСКАЯ  ФОРМУЛИРОВКА ВНУТРЕННЕЙ ЭНЕРГИИ, СПОСОБЫ ИЗМЕНЕНИЯ ВНУТРЕННЕЙ ЭНЕРГИИ</a:t>
          </a:r>
          <a:endParaRPr lang="ru-RU" dirty="0"/>
        </a:p>
      </dgm:t>
    </dgm:pt>
    <dgm:pt modelId="{21989C25-841D-46BA-B773-DC2D77253176}" type="parTrans" cxnId="{12B8A1E5-0CD9-4422-A6E7-2347394602DF}">
      <dgm:prSet/>
      <dgm:spPr/>
      <dgm:t>
        <a:bodyPr/>
        <a:lstStyle/>
        <a:p>
          <a:endParaRPr lang="ru-RU"/>
        </a:p>
      </dgm:t>
    </dgm:pt>
    <dgm:pt modelId="{70B6047C-4F83-45B8-99B4-91BAFF640350}" type="sibTrans" cxnId="{12B8A1E5-0CD9-4422-A6E7-2347394602DF}">
      <dgm:prSet/>
      <dgm:spPr/>
      <dgm:t>
        <a:bodyPr/>
        <a:lstStyle/>
        <a:p>
          <a:endParaRPr lang="ru-RU"/>
        </a:p>
      </dgm:t>
    </dgm:pt>
    <dgm:pt modelId="{1869B212-F76D-4F85-BCA5-8EB6A7E03775}">
      <dgm:prSet/>
      <dgm:spPr/>
      <dgm:t>
        <a:bodyPr/>
        <a:lstStyle/>
        <a:p>
          <a:pPr rtl="0"/>
          <a:r>
            <a:rPr lang="ru-RU" dirty="0" smtClean="0"/>
            <a:t>УМЕНИЕ ОЦЕНИВАТЬ ОБЪЕКТЫ ОКРУЖАЮЩЕЙ ДЕЙСТВИТЕЛЬНОСТИ С ПОЗИЦИИ ИЗУЧЕННОГО ЗАКОНА И ЕГО ЗНАЧИМОСТИ , НАХОДИТЬ ПРИМЕНЕНИЕ ОБРАТИМОСТИ И НЕОБРАТИМОСТИ ТЕПЛОВЫХ ПРОЦЕССОВ</a:t>
          </a:r>
          <a:endParaRPr lang="ru-RU" dirty="0"/>
        </a:p>
      </dgm:t>
    </dgm:pt>
    <dgm:pt modelId="{3F824AD8-2DFA-486F-A66C-4FE7FAA556CE}" type="parTrans" cxnId="{B262B633-9775-4ACF-91D5-B9DB76A81B05}">
      <dgm:prSet/>
      <dgm:spPr/>
      <dgm:t>
        <a:bodyPr/>
        <a:lstStyle/>
        <a:p>
          <a:endParaRPr lang="ru-RU"/>
        </a:p>
      </dgm:t>
    </dgm:pt>
    <dgm:pt modelId="{F8CEDC3A-6219-43B9-963F-4C5632922F9A}" type="sibTrans" cxnId="{B262B633-9775-4ACF-91D5-B9DB76A81B05}">
      <dgm:prSet/>
      <dgm:spPr/>
      <dgm:t>
        <a:bodyPr/>
        <a:lstStyle/>
        <a:p>
          <a:endParaRPr lang="ru-RU"/>
        </a:p>
      </dgm:t>
    </dgm:pt>
    <dgm:pt modelId="{A71B9419-B756-43B5-A444-81C6BDBA85F9}">
      <dgm:prSet/>
      <dgm:spPr/>
      <dgm:t>
        <a:bodyPr/>
        <a:lstStyle/>
        <a:p>
          <a:pPr rtl="0"/>
          <a:r>
            <a:rPr lang="ru-RU" dirty="0" smtClean="0"/>
            <a:t>РАЗВИТИЕ СПОСОБНОСТЕЙ К ТВОРЧЕСКОМУ РЕШЕНИЮ УЧЕБНЫХ И ПРАКТИЧЕСКИХ ЗАДАЧ</a:t>
          </a:r>
          <a:endParaRPr lang="ru-RU" dirty="0"/>
        </a:p>
      </dgm:t>
    </dgm:pt>
    <dgm:pt modelId="{5502B67A-0AC2-4619-B2AA-51566855DCCC}" type="parTrans" cxnId="{2C100E9D-1D76-4084-B6AD-E804F63EBF3C}">
      <dgm:prSet/>
      <dgm:spPr/>
      <dgm:t>
        <a:bodyPr/>
        <a:lstStyle/>
        <a:p>
          <a:endParaRPr lang="ru-RU"/>
        </a:p>
      </dgm:t>
    </dgm:pt>
    <dgm:pt modelId="{044A069D-09AE-4A75-9CD3-9ACA980E80D7}" type="sibTrans" cxnId="{2C100E9D-1D76-4084-B6AD-E804F63EBF3C}">
      <dgm:prSet/>
      <dgm:spPr/>
      <dgm:t>
        <a:bodyPr/>
        <a:lstStyle/>
        <a:p>
          <a:endParaRPr lang="ru-RU"/>
        </a:p>
      </dgm:t>
    </dgm:pt>
    <dgm:pt modelId="{DBC2B795-868D-4609-A851-2BE8CF00A8E7}">
      <dgm:prSet/>
      <dgm:spPr/>
      <dgm:t>
        <a:bodyPr/>
        <a:lstStyle/>
        <a:p>
          <a:pPr rtl="0"/>
          <a:r>
            <a:rPr lang="ru-RU" dirty="0" smtClean="0"/>
            <a:t>УМЕНИЯ ФОРМУЛИРОВАТЬ ПЕРВЫЙ ЗАКОН ТЕРМОДИНАМИКИ, ПРИМЕНЯТЬ ЕГО К РАЗЛИЧНЫМ ПРОЦЕССАМ</a:t>
          </a:r>
          <a:endParaRPr lang="ru-RU" dirty="0"/>
        </a:p>
      </dgm:t>
    </dgm:pt>
    <dgm:pt modelId="{02D9BC1B-7F0A-4020-AD80-467E92A24141}" type="sibTrans" cxnId="{8A25A456-BC6E-451F-A4DF-948BF59EE3D3}">
      <dgm:prSet/>
      <dgm:spPr/>
      <dgm:t>
        <a:bodyPr/>
        <a:lstStyle/>
        <a:p>
          <a:endParaRPr lang="ru-RU"/>
        </a:p>
      </dgm:t>
    </dgm:pt>
    <dgm:pt modelId="{E84EB265-613C-4FC0-B203-D052AC2C3539}" type="parTrans" cxnId="{8A25A456-BC6E-451F-A4DF-948BF59EE3D3}">
      <dgm:prSet/>
      <dgm:spPr/>
      <dgm:t>
        <a:bodyPr/>
        <a:lstStyle/>
        <a:p>
          <a:endParaRPr lang="ru-RU"/>
        </a:p>
      </dgm:t>
    </dgm:pt>
    <dgm:pt modelId="{5860E401-B6D9-4295-8C93-7CC70FF7AC29}">
      <dgm:prSet/>
      <dgm:spPr/>
      <dgm:t>
        <a:bodyPr/>
        <a:lstStyle/>
        <a:p>
          <a:r>
            <a:rPr lang="ru-RU" dirty="0" smtClean="0"/>
            <a:t>УМЕНИЕ ПРАКТИЧЕСКОГО ПРИМЕНЕНИЯ ПЕРВОГО </a:t>
          </a:r>
          <a:r>
            <a:rPr lang="ru-RU" smtClean="0"/>
            <a:t>ЗАКОНА , </a:t>
          </a:r>
          <a:r>
            <a:rPr lang="ru-RU" dirty="0" smtClean="0"/>
            <a:t>ОБОБЩЕНИЕ СПОСОБОВ ДЕЯТЕЛЬНОСТИ </a:t>
          </a:r>
        </a:p>
      </dgm:t>
    </dgm:pt>
    <dgm:pt modelId="{FEC7D998-E571-423A-94D3-AE7BC553C3ED}" type="parTrans" cxnId="{301A1B19-709E-4E40-84E1-D2167738343C}">
      <dgm:prSet/>
      <dgm:spPr/>
      <dgm:t>
        <a:bodyPr/>
        <a:lstStyle/>
        <a:p>
          <a:endParaRPr lang="ru-RU"/>
        </a:p>
      </dgm:t>
    </dgm:pt>
    <dgm:pt modelId="{D254490F-EE19-4F29-90F3-0C687AAF49F2}" type="sibTrans" cxnId="{301A1B19-709E-4E40-84E1-D2167738343C}">
      <dgm:prSet/>
      <dgm:spPr/>
      <dgm:t>
        <a:bodyPr/>
        <a:lstStyle/>
        <a:p>
          <a:endParaRPr lang="ru-RU"/>
        </a:p>
      </dgm:t>
    </dgm:pt>
    <dgm:pt modelId="{7A0314B5-0182-4D5E-A94F-BD712E63A1CA}">
      <dgm:prSet/>
      <dgm:spPr/>
      <dgm:t>
        <a:bodyPr/>
        <a:lstStyle/>
        <a:p>
          <a:r>
            <a:rPr lang="ru-RU" dirty="0" smtClean="0"/>
            <a:t>ГЕОМЕТРИЧЕСКИЙ СМЫСЛ И ЗНАК РАБОТЫ ТЕРМОДИНАМИЧЕСКОЙ СИСТЕМЫ</a:t>
          </a:r>
        </a:p>
      </dgm:t>
    </dgm:pt>
    <dgm:pt modelId="{5F364E3F-21F7-4E25-9F88-FE150AD701C5}" type="parTrans" cxnId="{14953CC9-A3C2-45F7-9EB5-60538E88EA2B}">
      <dgm:prSet/>
      <dgm:spPr/>
      <dgm:t>
        <a:bodyPr/>
        <a:lstStyle/>
        <a:p>
          <a:endParaRPr lang="ru-RU"/>
        </a:p>
      </dgm:t>
    </dgm:pt>
    <dgm:pt modelId="{55D73762-57C5-4B66-BB4F-D9C4D8B3A89A}" type="sibTrans" cxnId="{14953CC9-A3C2-45F7-9EB5-60538E88EA2B}">
      <dgm:prSet/>
      <dgm:spPr/>
      <dgm:t>
        <a:bodyPr/>
        <a:lstStyle/>
        <a:p>
          <a:endParaRPr lang="ru-RU"/>
        </a:p>
      </dgm:t>
    </dgm:pt>
    <dgm:pt modelId="{A7525E1B-9693-4F0F-B4C6-4031FCED3C7C}" type="pres">
      <dgm:prSet presAssocID="{5FF5B077-A171-4565-989E-0B50840E4692}" presName="Name0" presStyleCnt="0">
        <dgm:presLayoutVars>
          <dgm:dir/>
          <dgm:animLvl val="lvl"/>
          <dgm:resizeHandles val="exact"/>
        </dgm:presLayoutVars>
      </dgm:prSet>
      <dgm:spPr/>
      <dgm:t>
        <a:bodyPr/>
        <a:lstStyle/>
        <a:p>
          <a:endParaRPr lang="ru-RU"/>
        </a:p>
      </dgm:t>
    </dgm:pt>
    <dgm:pt modelId="{2BEDF9CD-FE6E-476D-BDC1-2A35AE6D8B01}" type="pres">
      <dgm:prSet presAssocID="{A71B9419-B756-43B5-A444-81C6BDBA85F9}" presName="boxAndChildren" presStyleCnt="0"/>
      <dgm:spPr/>
      <dgm:t>
        <a:bodyPr/>
        <a:lstStyle/>
        <a:p>
          <a:endParaRPr lang="ru-RU"/>
        </a:p>
      </dgm:t>
    </dgm:pt>
    <dgm:pt modelId="{D94D0111-968E-4C9B-AC2B-7193699EA07B}" type="pres">
      <dgm:prSet presAssocID="{A71B9419-B756-43B5-A444-81C6BDBA85F9}" presName="parentTextBox" presStyleLbl="node1" presStyleIdx="0" presStyleCnt="6"/>
      <dgm:spPr/>
      <dgm:t>
        <a:bodyPr/>
        <a:lstStyle/>
        <a:p>
          <a:endParaRPr lang="ru-RU"/>
        </a:p>
      </dgm:t>
    </dgm:pt>
    <dgm:pt modelId="{CF76B110-399E-4472-A2CB-DEA6C1D63559}" type="pres">
      <dgm:prSet presAssocID="{F8CEDC3A-6219-43B9-963F-4C5632922F9A}" presName="sp" presStyleCnt="0"/>
      <dgm:spPr/>
      <dgm:t>
        <a:bodyPr/>
        <a:lstStyle/>
        <a:p>
          <a:endParaRPr lang="ru-RU"/>
        </a:p>
      </dgm:t>
    </dgm:pt>
    <dgm:pt modelId="{9F022F6E-1297-4B69-83A4-DCC834101DDF}" type="pres">
      <dgm:prSet presAssocID="{1869B212-F76D-4F85-BCA5-8EB6A7E03775}" presName="arrowAndChildren" presStyleCnt="0"/>
      <dgm:spPr/>
      <dgm:t>
        <a:bodyPr/>
        <a:lstStyle/>
        <a:p>
          <a:endParaRPr lang="ru-RU"/>
        </a:p>
      </dgm:t>
    </dgm:pt>
    <dgm:pt modelId="{9DC33A7E-DCA4-40D3-94F6-6BDFB51CC25D}" type="pres">
      <dgm:prSet presAssocID="{1869B212-F76D-4F85-BCA5-8EB6A7E03775}" presName="parentTextArrow" presStyleLbl="node1" presStyleIdx="1" presStyleCnt="6"/>
      <dgm:spPr/>
      <dgm:t>
        <a:bodyPr/>
        <a:lstStyle/>
        <a:p>
          <a:endParaRPr lang="ru-RU"/>
        </a:p>
      </dgm:t>
    </dgm:pt>
    <dgm:pt modelId="{13863424-DD8A-4F65-A2F2-9FD23D67E606}" type="pres">
      <dgm:prSet presAssocID="{D254490F-EE19-4F29-90F3-0C687AAF49F2}" presName="sp" presStyleCnt="0"/>
      <dgm:spPr/>
    </dgm:pt>
    <dgm:pt modelId="{107F71B1-FEA1-4BF0-ACA9-928377B4936C}" type="pres">
      <dgm:prSet presAssocID="{5860E401-B6D9-4295-8C93-7CC70FF7AC29}" presName="arrowAndChildren" presStyleCnt="0"/>
      <dgm:spPr/>
    </dgm:pt>
    <dgm:pt modelId="{96491737-6873-4470-A6F1-700535851A54}" type="pres">
      <dgm:prSet presAssocID="{5860E401-B6D9-4295-8C93-7CC70FF7AC29}" presName="parentTextArrow" presStyleLbl="node1" presStyleIdx="2" presStyleCnt="6"/>
      <dgm:spPr/>
      <dgm:t>
        <a:bodyPr/>
        <a:lstStyle/>
        <a:p>
          <a:endParaRPr lang="ru-RU"/>
        </a:p>
      </dgm:t>
    </dgm:pt>
    <dgm:pt modelId="{4C7F4F9C-19C4-481E-A980-E9E9050969CD}" type="pres">
      <dgm:prSet presAssocID="{02D9BC1B-7F0A-4020-AD80-467E92A24141}" presName="sp" presStyleCnt="0"/>
      <dgm:spPr/>
      <dgm:t>
        <a:bodyPr/>
        <a:lstStyle/>
        <a:p>
          <a:endParaRPr lang="ru-RU"/>
        </a:p>
      </dgm:t>
    </dgm:pt>
    <dgm:pt modelId="{97511134-4E83-43DF-AFAC-2D1DA44A28A7}" type="pres">
      <dgm:prSet presAssocID="{DBC2B795-868D-4609-A851-2BE8CF00A8E7}" presName="arrowAndChildren" presStyleCnt="0"/>
      <dgm:spPr/>
      <dgm:t>
        <a:bodyPr/>
        <a:lstStyle/>
        <a:p>
          <a:endParaRPr lang="ru-RU"/>
        </a:p>
      </dgm:t>
    </dgm:pt>
    <dgm:pt modelId="{68907975-F553-48FC-AD0D-249AF449FB45}" type="pres">
      <dgm:prSet presAssocID="{DBC2B795-868D-4609-A851-2BE8CF00A8E7}" presName="parentTextArrow" presStyleLbl="node1" presStyleIdx="3" presStyleCnt="6"/>
      <dgm:spPr/>
      <dgm:t>
        <a:bodyPr/>
        <a:lstStyle/>
        <a:p>
          <a:endParaRPr lang="ru-RU"/>
        </a:p>
      </dgm:t>
    </dgm:pt>
    <dgm:pt modelId="{B48AB244-60B2-40DD-BDFE-44E084C31AF8}" type="pres">
      <dgm:prSet presAssocID="{55D73762-57C5-4B66-BB4F-D9C4D8B3A89A}" presName="sp" presStyleCnt="0"/>
      <dgm:spPr/>
    </dgm:pt>
    <dgm:pt modelId="{0CE44299-D131-4CEB-A3A5-78DD1B5921B3}" type="pres">
      <dgm:prSet presAssocID="{7A0314B5-0182-4D5E-A94F-BD712E63A1CA}" presName="arrowAndChildren" presStyleCnt="0"/>
      <dgm:spPr/>
    </dgm:pt>
    <dgm:pt modelId="{3B477533-2993-4F72-82D8-919C8BBB632F}" type="pres">
      <dgm:prSet presAssocID="{7A0314B5-0182-4D5E-A94F-BD712E63A1CA}" presName="parentTextArrow" presStyleLbl="node1" presStyleIdx="4" presStyleCnt="6"/>
      <dgm:spPr/>
      <dgm:t>
        <a:bodyPr/>
        <a:lstStyle/>
        <a:p>
          <a:endParaRPr lang="ru-RU"/>
        </a:p>
      </dgm:t>
    </dgm:pt>
    <dgm:pt modelId="{5CE510C5-171D-442C-9DBE-B4461A26B4A9}" type="pres">
      <dgm:prSet presAssocID="{70B6047C-4F83-45B8-99B4-91BAFF640350}" presName="sp" presStyleCnt="0"/>
      <dgm:spPr/>
      <dgm:t>
        <a:bodyPr/>
        <a:lstStyle/>
        <a:p>
          <a:endParaRPr lang="ru-RU"/>
        </a:p>
      </dgm:t>
    </dgm:pt>
    <dgm:pt modelId="{7860D29B-5E00-4BCB-9A46-25301B3AF73B}" type="pres">
      <dgm:prSet presAssocID="{BAD02169-6BD4-4A0F-90AE-34688D4F449F}" presName="arrowAndChildren" presStyleCnt="0"/>
      <dgm:spPr/>
      <dgm:t>
        <a:bodyPr/>
        <a:lstStyle/>
        <a:p>
          <a:endParaRPr lang="ru-RU"/>
        </a:p>
      </dgm:t>
    </dgm:pt>
    <dgm:pt modelId="{581C7AE0-8496-4309-9494-41CE4CC66C83}" type="pres">
      <dgm:prSet presAssocID="{BAD02169-6BD4-4A0F-90AE-34688D4F449F}" presName="parentTextArrow" presStyleLbl="node1" presStyleIdx="5" presStyleCnt="6"/>
      <dgm:spPr/>
      <dgm:t>
        <a:bodyPr/>
        <a:lstStyle/>
        <a:p>
          <a:endParaRPr lang="ru-RU"/>
        </a:p>
      </dgm:t>
    </dgm:pt>
  </dgm:ptLst>
  <dgm:cxnLst>
    <dgm:cxn modelId="{B262B633-9775-4ACF-91D5-B9DB76A81B05}" srcId="{5FF5B077-A171-4565-989E-0B50840E4692}" destId="{1869B212-F76D-4F85-BCA5-8EB6A7E03775}" srcOrd="4" destOrd="0" parTransId="{3F824AD8-2DFA-486F-A66C-4FE7FAA556CE}" sibTransId="{F8CEDC3A-6219-43B9-963F-4C5632922F9A}"/>
    <dgm:cxn modelId="{6BAF1A08-E2A8-4851-9C73-821A404ABA25}" type="presOf" srcId="{DBC2B795-868D-4609-A851-2BE8CF00A8E7}" destId="{68907975-F553-48FC-AD0D-249AF449FB45}" srcOrd="0" destOrd="0" presId="urn:microsoft.com/office/officeart/2005/8/layout/process4"/>
    <dgm:cxn modelId="{1AABB8CE-C9D0-438D-95C7-CC2767852DBB}" type="presOf" srcId="{1869B212-F76D-4F85-BCA5-8EB6A7E03775}" destId="{9DC33A7E-DCA4-40D3-94F6-6BDFB51CC25D}" srcOrd="0" destOrd="0" presId="urn:microsoft.com/office/officeart/2005/8/layout/process4"/>
    <dgm:cxn modelId="{124F043C-A4E4-471F-B245-B0A6C902B534}" type="presOf" srcId="{5860E401-B6D9-4295-8C93-7CC70FF7AC29}" destId="{96491737-6873-4470-A6F1-700535851A54}" srcOrd="0" destOrd="0" presId="urn:microsoft.com/office/officeart/2005/8/layout/process4"/>
    <dgm:cxn modelId="{7A262CAB-4C3A-403A-AA8E-94A31AB1A53A}" type="presOf" srcId="{7A0314B5-0182-4D5E-A94F-BD712E63A1CA}" destId="{3B477533-2993-4F72-82D8-919C8BBB632F}" srcOrd="0" destOrd="0" presId="urn:microsoft.com/office/officeart/2005/8/layout/process4"/>
    <dgm:cxn modelId="{8A25A456-BC6E-451F-A4DF-948BF59EE3D3}" srcId="{5FF5B077-A171-4565-989E-0B50840E4692}" destId="{DBC2B795-868D-4609-A851-2BE8CF00A8E7}" srcOrd="2" destOrd="0" parTransId="{E84EB265-613C-4FC0-B203-D052AC2C3539}" sibTransId="{02D9BC1B-7F0A-4020-AD80-467E92A24141}"/>
    <dgm:cxn modelId="{301A1B19-709E-4E40-84E1-D2167738343C}" srcId="{5FF5B077-A171-4565-989E-0B50840E4692}" destId="{5860E401-B6D9-4295-8C93-7CC70FF7AC29}" srcOrd="3" destOrd="0" parTransId="{FEC7D998-E571-423A-94D3-AE7BC553C3ED}" sibTransId="{D254490F-EE19-4F29-90F3-0C687AAF49F2}"/>
    <dgm:cxn modelId="{2C100E9D-1D76-4084-B6AD-E804F63EBF3C}" srcId="{5FF5B077-A171-4565-989E-0B50840E4692}" destId="{A71B9419-B756-43B5-A444-81C6BDBA85F9}" srcOrd="5" destOrd="0" parTransId="{5502B67A-0AC2-4619-B2AA-51566855DCCC}" sibTransId="{044A069D-09AE-4A75-9CD3-9ACA980E80D7}"/>
    <dgm:cxn modelId="{772C2DED-8701-4B07-9E7F-046F60811A2D}" type="presOf" srcId="{BAD02169-6BD4-4A0F-90AE-34688D4F449F}" destId="{581C7AE0-8496-4309-9494-41CE4CC66C83}" srcOrd="0" destOrd="0" presId="urn:microsoft.com/office/officeart/2005/8/layout/process4"/>
    <dgm:cxn modelId="{12B8A1E5-0CD9-4422-A6E7-2347394602DF}" srcId="{5FF5B077-A171-4565-989E-0B50840E4692}" destId="{BAD02169-6BD4-4A0F-90AE-34688D4F449F}" srcOrd="0" destOrd="0" parTransId="{21989C25-841D-46BA-B773-DC2D77253176}" sibTransId="{70B6047C-4F83-45B8-99B4-91BAFF640350}"/>
    <dgm:cxn modelId="{0DEBBF4D-A7CB-4E85-B44F-DAF48A6C60CA}" type="presOf" srcId="{A71B9419-B756-43B5-A444-81C6BDBA85F9}" destId="{D94D0111-968E-4C9B-AC2B-7193699EA07B}" srcOrd="0" destOrd="0" presId="urn:microsoft.com/office/officeart/2005/8/layout/process4"/>
    <dgm:cxn modelId="{14953CC9-A3C2-45F7-9EB5-60538E88EA2B}" srcId="{5FF5B077-A171-4565-989E-0B50840E4692}" destId="{7A0314B5-0182-4D5E-A94F-BD712E63A1CA}" srcOrd="1" destOrd="0" parTransId="{5F364E3F-21F7-4E25-9F88-FE150AD701C5}" sibTransId="{55D73762-57C5-4B66-BB4F-D9C4D8B3A89A}"/>
    <dgm:cxn modelId="{8ACFB6EA-4E7A-4004-A4EF-B2DD50D76E5F}" type="presOf" srcId="{5FF5B077-A171-4565-989E-0B50840E4692}" destId="{A7525E1B-9693-4F0F-B4C6-4031FCED3C7C}" srcOrd="0" destOrd="0" presId="urn:microsoft.com/office/officeart/2005/8/layout/process4"/>
    <dgm:cxn modelId="{75E9F67E-577A-4456-9939-5392B69770C8}" type="presParOf" srcId="{A7525E1B-9693-4F0F-B4C6-4031FCED3C7C}" destId="{2BEDF9CD-FE6E-476D-BDC1-2A35AE6D8B01}" srcOrd="0" destOrd="0" presId="urn:microsoft.com/office/officeart/2005/8/layout/process4"/>
    <dgm:cxn modelId="{F02FA3F1-CA62-4D90-B14D-880E9E14AB5C}" type="presParOf" srcId="{2BEDF9CD-FE6E-476D-BDC1-2A35AE6D8B01}" destId="{D94D0111-968E-4C9B-AC2B-7193699EA07B}" srcOrd="0" destOrd="0" presId="urn:microsoft.com/office/officeart/2005/8/layout/process4"/>
    <dgm:cxn modelId="{D195F48C-5147-45A5-AC82-89F86A2F84BA}" type="presParOf" srcId="{A7525E1B-9693-4F0F-B4C6-4031FCED3C7C}" destId="{CF76B110-399E-4472-A2CB-DEA6C1D63559}" srcOrd="1" destOrd="0" presId="urn:microsoft.com/office/officeart/2005/8/layout/process4"/>
    <dgm:cxn modelId="{690CC5A4-3D32-45EA-A6E9-74E869973F24}" type="presParOf" srcId="{A7525E1B-9693-4F0F-B4C6-4031FCED3C7C}" destId="{9F022F6E-1297-4B69-83A4-DCC834101DDF}" srcOrd="2" destOrd="0" presId="urn:microsoft.com/office/officeart/2005/8/layout/process4"/>
    <dgm:cxn modelId="{895E8D21-8DC3-4F35-96B6-AFCB235AF6CF}" type="presParOf" srcId="{9F022F6E-1297-4B69-83A4-DCC834101DDF}" destId="{9DC33A7E-DCA4-40D3-94F6-6BDFB51CC25D}" srcOrd="0" destOrd="0" presId="urn:microsoft.com/office/officeart/2005/8/layout/process4"/>
    <dgm:cxn modelId="{384312E2-862F-4B3B-9145-33BD5863C7CF}" type="presParOf" srcId="{A7525E1B-9693-4F0F-B4C6-4031FCED3C7C}" destId="{13863424-DD8A-4F65-A2F2-9FD23D67E606}" srcOrd="3" destOrd="0" presId="urn:microsoft.com/office/officeart/2005/8/layout/process4"/>
    <dgm:cxn modelId="{4DDB02D2-66CD-4A61-971E-73C470F36AA5}" type="presParOf" srcId="{A7525E1B-9693-4F0F-B4C6-4031FCED3C7C}" destId="{107F71B1-FEA1-4BF0-ACA9-928377B4936C}" srcOrd="4" destOrd="0" presId="urn:microsoft.com/office/officeart/2005/8/layout/process4"/>
    <dgm:cxn modelId="{AA78BF13-7AEF-447D-8E9A-6B88367AFF41}" type="presParOf" srcId="{107F71B1-FEA1-4BF0-ACA9-928377B4936C}" destId="{96491737-6873-4470-A6F1-700535851A54}" srcOrd="0" destOrd="0" presId="urn:microsoft.com/office/officeart/2005/8/layout/process4"/>
    <dgm:cxn modelId="{05FCA69C-A19F-44C4-B046-4E6CEE39E137}" type="presParOf" srcId="{A7525E1B-9693-4F0F-B4C6-4031FCED3C7C}" destId="{4C7F4F9C-19C4-481E-A980-E9E9050969CD}" srcOrd="5" destOrd="0" presId="urn:microsoft.com/office/officeart/2005/8/layout/process4"/>
    <dgm:cxn modelId="{270F7259-6C2E-4BBB-B158-9DCCC3C9CDCD}" type="presParOf" srcId="{A7525E1B-9693-4F0F-B4C6-4031FCED3C7C}" destId="{97511134-4E83-43DF-AFAC-2D1DA44A28A7}" srcOrd="6" destOrd="0" presId="urn:microsoft.com/office/officeart/2005/8/layout/process4"/>
    <dgm:cxn modelId="{6458E6C7-DB6B-462B-9A29-5D1605B8312F}" type="presParOf" srcId="{97511134-4E83-43DF-AFAC-2D1DA44A28A7}" destId="{68907975-F553-48FC-AD0D-249AF449FB45}" srcOrd="0" destOrd="0" presId="urn:microsoft.com/office/officeart/2005/8/layout/process4"/>
    <dgm:cxn modelId="{51201303-4EFF-4C12-8A6C-E3CCEE67AE4D}" type="presParOf" srcId="{A7525E1B-9693-4F0F-B4C6-4031FCED3C7C}" destId="{B48AB244-60B2-40DD-BDFE-44E084C31AF8}" srcOrd="7" destOrd="0" presId="urn:microsoft.com/office/officeart/2005/8/layout/process4"/>
    <dgm:cxn modelId="{A62042D5-8DF5-46BD-87B5-25E91A44799E}" type="presParOf" srcId="{A7525E1B-9693-4F0F-B4C6-4031FCED3C7C}" destId="{0CE44299-D131-4CEB-A3A5-78DD1B5921B3}" srcOrd="8" destOrd="0" presId="urn:microsoft.com/office/officeart/2005/8/layout/process4"/>
    <dgm:cxn modelId="{7FE267CF-A848-4CC1-A6E9-8D8C48A75A5C}" type="presParOf" srcId="{0CE44299-D131-4CEB-A3A5-78DD1B5921B3}" destId="{3B477533-2993-4F72-82D8-919C8BBB632F}" srcOrd="0" destOrd="0" presId="urn:microsoft.com/office/officeart/2005/8/layout/process4"/>
    <dgm:cxn modelId="{E78658A0-A42A-42AD-A690-006BB6043B4C}" type="presParOf" srcId="{A7525E1B-9693-4F0F-B4C6-4031FCED3C7C}" destId="{5CE510C5-171D-442C-9DBE-B4461A26B4A9}" srcOrd="9" destOrd="0" presId="urn:microsoft.com/office/officeart/2005/8/layout/process4"/>
    <dgm:cxn modelId="{FC14B91F-6BA5-4639-ABFA-8DA0D2906504}" type="presParOf" srcId="{A7525E1B-9693-4F0F-B4C6-4031FCED3C7C}" destId="{7860D29B-5E00-4BCB-9A46-25301B3AF73B}" srcOrd="10" destOrd="0" presId="urn:microsoft.com/office/officeart/2005/8/layout/process4"/>
    <dgm:cxn modelId="{1E81B011-BF6F-4CFB-B8EA-E0727CB4EC24}" type="presParOf" srcId="{7860D29B-5E00-4BCB-9A46-25301B3AF73B}" destId="{581C7AE0-8496-4309-9494-41CE4CC66C83}" srcOrd="0" destOrd="0" presId="urn:microsoft.com/office/officeart/2005/8/layout/process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AC25B90-3721-4466-AF2A-C5444934CED1}" type="doc">
      <dgm:prSet loTypeId="urn:microsoft.com/office/officeart/2005/8/layout/chart3" loCatId="cycle" qsTypeId="urn:microsoft.com/office/officeart/2005/8/quickstyle/3d2" qsCatId="3D" csTypeId="urn:microsoft.com/office/officeart/2005/8/colors/accent6_2" csCatId="accent6" phldr="1"/>
      <dgm:spPr/>
      <dgm:t>
        <a:bodyPr/>
        <a:lstStyle/>
        <a:p>
          <a:endParaRPr lang="ru-RU"/>
        </a:p>
      </dgm:t>
    </dgm:pt>
    <dgm:pt modelId="{319A8055-FF8E-4DE2-91CD-0A095D135B3F}">
      <dgm:prSet custT="1"/>
      <dgm:spPr/>
      <dgm:t>
        <a:bodyPr/>
        <a:lstStyle/>
        <a:p>
          <a:pPr rtl="0"/>
          <a:r>
            <a:rPr lang="ru-RU" sz="1400" dirty="0" smtClean="0"/>
            <a:t>Комбинированные уроки</a:t>
          </a:r>
          <a:endParaRPr lang="ru-RU" sz="1400" dirty="0"/>
        </a:p>
      </dgm:t>
    </dgm:pt>
    <dgm:pt modelId="{DCB26561-6E93-4756-B389-CA3F14C9B250}" type="parTrans" cxnId="{CA24889A-A36E-4175-83BF-082946474B10}">
      <dgm:prSet/>
      <dgm:spPr/>
      <dgm:t>
        <a:bodyPr/>
        <a:lstStyle/>
        <a:p>
          <a:endParaRPr lang="ru-RU"/>
        </a:p>
      </dgm:t>
    </dgm:pt>
    <dgm:pt modelId="{EF04A164-8651-4AE4-ABE6-1D9644BE8928}" type="sibTrans" cxnId="{CA24889A-A36E-4175-83BF-082946474B10}">
      <dgm:prSet/>
      <dgm:spPr/>
      <dgm:t>
        <a:bodyPr/>
        <a:lstStyle/>
        <a:p>
          <a:endParaRPr lang="ru-RU"/>
        </a:p>
      </dgm:t>
    </dgm:pt>
    <dgm:pt modelId="{DD90D7DE-2DE6-400B-B564-1E632ED91A6C}">
      <dgm:prSet/>
      <dgm:spPr/>
      <dgm:t>
        <a:bodyPr/>
        <a:lstStyle/>
        <a:p>
          <a:pPr rtl="0"/>
          <a:r>
            <a:rPr lang="ru-RU" dirty="0" smtClean="0"/>
            <a:t>урок-беседа с активным общением</a:t>
          </a:r>
          <a:endParaRPr lang="ru-RU" dirty="0"/>
        </a:p>
      </dgm:t>
    </dgm:pt>
    <dgm:pt modelId="{1C93387D-0B14-4D58-82F4-2F51E81241F6}" type="parTrans" cxnId="{83E8E47B-63C4-437E-A627-B3F62A646DB6}">
      <dgm:prSet/>
      <dgm:spPr/>
      <dgm:t>
        <a:bodyPr/>
        <a:lstStyle/>
        <a:p>
          <a:endParaRPr lang="ru-RU"/>
        </a:p>
      </dgm:t>
    </dgm:pt>
    <dgm:pt modelId="{285246BE-80BF-4116-80E1-0819D29511C9}" type="sibTrans" cxnId="{83E8E47B-63C4-437E-A627-B3F62A646DB6}">
      <dgm:prSet/>
      <dgm:spPr/>
      <dgm:t>
        <a:bodyPr/>
        <a:lstStyle/>
        <a:p>
          <a:endParaRPr lang="ru-RU"/>
        </a:p>
      </dgm:t>
    </dgm:pt>
    <dgm:pt modelId="{CEEA713B-9CCA-42AA-96ED-091B5339B133}">
      <dgm:prSet custT="1"/>
      <dgm:spPr/>
      <dgm:t>
        <a:bodyPr/>
        <a:lstStyle/>
        <a:p>
          <a:pPr rtl="0"/>
          <a:r>
            <a:rPr lang="ru-RU" sz="1400" dirty="0" smtClean="0"/>
            <a:t>Демонстрации и эксперименты</a:t>
          </a:r>
          <a:endParaRPr lang="ru-RU" sz="1400" dirty="0"/>
        </a:p>
      </dgm:t>
    </dgm:pt>
    <dgm:pt modelId="{6B25F90B-7D8B-4B4C-88B2-C35BE01A876C}" type="parTrans" cxnId="{B40E3771-3F72-48E7-B4DA-33C60F56C3FE}">
      <dgm:prSet/>
      <dgm:spPr/>
      <dgm:t>
        <a:bodyPr/>
        <a:lstStyle/>
        <a:p>
          <a:endParaRPr lang="ru-RU"/>
        </a:p>
      </dgm:t>
    </dgm:pt>
    <dgm:pt modelId="{AAFC3AAE-8701-4B99-900E-E067EC1F6DEB}" type="sibTrans" cxnId="{B40E3771-3F72-48E7-B4DA-33C60F56C3FE}">
      <dgm:prSet/>
      <dgm:spPr/>
      <dgm:t>
        <a:bodyPr/>
        <a:lstStyle/>
        <a:p>
          <a:endParaRPr lang="ru-RU"/>
        </a:p>
      </dgm:t>
    </dgm:pt>
    <dgm:pt modelId="{EF29F42E-8F2D-4E00-A6D3-C6BDC25094B8}">
      <dgm:prSet custT="1"/>
      <dgm:spPr/>
      <dgm:t>
        <a:bodyPr/>
        <a:lstStyle/>
        <a:p>
          <a:pPr rtl="0"/>
          <a:r>
            <a:rPr lang="ru-RU" sz="1400" dirty="0" smtClean="0"/>
            <a:t>Применение ИКТ</a:t>
          </a:r>
          <a:endParaRPr lang="ru-RU" sz="1400" dirty="0"/>
        </a:p>
      </dgm:t>
    </dgm:pt>
    <dgm:pt modelId="{29D58825-C8B5-4215-A7FB-AEDD8D40F9DC}" type="parTrans" cxnId="{31FD2486-15E5-4B02-A227-CB55DA630F3B}">
      <dgm:prSet/>
      <dgm:spPr/>
      <dgm:t>
        <a:bodyPr/>
        <a:lstStyle/>
        <a:p>
          <a:endParaRPr lang="ru-RU"/>
        </a:p>
      </dgm:t>
    </dgm:pt>
    <dgm:pt modelId="{6430ADD4-36A6-49BE-BC50-1B3E2602B303}" type="sibTrans" cxnId="{31FD2486-15E5-4B02-A227-CB55DA630F3B}">
      <dgm:prSet/>
      <dgm:spPr/>
      <dgm:t>
        <a:bodyPr/>
        <a:lstStyle/>
        <a:p>
          <a:endParaRPr lang="ru-RU"/>
        </a:p>
      </dgm:t>
    </dgm:pt>
    <dgm:pt modelId="{99F14998-EDB9-4DB7-BBDB-B72FF328B728}">
      <dgm:prSet custT="1"/>
      <dgm:spPr/>
      <dgm:t>
        <a:bodyPr/>
        <a:lstStyle/>
        <a:p>
          <a:pPr rtl="0"/>
          <a:r>
            <a:rPr lang="ru-RU" sz="1400" dirty="0" smtClean="0"/>
            <a:t>Метод проектов</a:t>
          </a:r>
          <a:endParaRPr lang="ru-RU" sz="1400" dirty="0"/>
        </a:p>
      </dgm:t>
    </dgm:pt>
    <dgm:pt modelId="{B2C1528A-82A6-4482-8BA1-D5E4EE260974}" type="parTrans" cxnId="{3D65915C-175C-4CCE-BA3F-C37193313870}">
      <dgm:prSet/>
      <dgm:spPr/>
      <dgm:t>
        <a:bodyPr/>
        <a:lstStyle/>
        <a:p>
          <a:endParaRPr lang="ru-RU"/>
        </a:p>
      </dgm:t>
    </dgm:pt>
    <dgm:pt modelId="{158AF69B-52DA-4BDB-A589-83C4CE26A6BB}" type="sibTrans" cxnId="{3D65915C-175C-4CCE-BA3F-C37193313870}">
      <dgm:prSet/>
      <dgm:spPr/>
      <dgm:t>
        <a:bodyPr/>
        <a:lstStyle/>
        <a:p>
          <a:endParaRPr lang="ru-RU"/>
        </a:p>
      </dgm:t>
    </dgm:pt>
    <dgm:pt modelId="{F156AA16-8CED-41E7-A84A-BEBCAFF112C8}">
      <dgm:prSet custT="1"/>
      <dgm:spPr/>
      <dgm:t>
        <a:bodyPr/>
        <a:lstStyle/>
        <a:p>
          <a:pPr rtl="0"/>
          <a:r>
            <a:rPr lang="ru-RU" sz="1400" dirty="0" smtClean="0"/>
            <a:t>Нестандартные формы уроков</a:t>
          </a:r>
          <a:endParaRPr lang="ru-RU" sz="1400" dirty="0"/>
        </a:p>
      </dgm:t>
    </dgm:pt>
    <dgm:pt modelId="{C5BDF4A3-6F48-4E95-BA9C-5162286A652E}" type="parTrans" cxnId="{1BC4E8A0-B4EC-4A2F-BC30-C1B1C3414777}">
      <dgm:prSet/>
      <dgm:spPr/>
      <dgm:t>
        <a:bodyPr/>
        <a:lstStyle/>
        <a:p>
          <a:endParaRPr lang="ru-RU"/>
        </a:p>
      </dgm:t>
    </dgm:pt>
    <dgm:pt modelId="{850353A8-F985-4074-A2B6-7A15971CF5A7}" type="sibTrans" cxnId="{1BC4E8A0-B4EC-4A2F-BC30-C1B1C3414777}">
      <dgm:prSet/>
      <dgm:spPr/>
      <dgm:t>
        <a:bodyPr/>
        <a:lstStyle/>
        <a:p>
          <a:endParaRPr lang="ru-RU"/>
        </a:p>
      </dgm:t>
    </dgm:pt>
    <dgm:pt modelId="{E66299FB-A8AC-43E0-A61E-9D19D038B746}">
      <dgm:prSet custT="1"/>
      <dgm:spPr/>
      <dgm:t>
        <a:bodyPr/>
        <a:lstStyle/>
        <a:p>
          <a:pPr rtl="0"/>
          <a:r>
            <a:rPr lang="ru-RU" sz="1400" dirty="0" smtClean="0"/>
            <a:t>Проблемное обучение</a:t>
          </a:r>
          <a:endParaRPr lang="ru-RU" sz="1400" dirty="0"/>
        </a:p>
      </dgm:t>
    </dgm:pt>
    <dgm:pt modelId="{A517C4BA-C1FC-4364-8AA9-22CC3B832537}" type="parTrans" cxnId="{4225EA40-2E9B-4B4C-85E8-E5A25903811D}">
      <dgm:prSet/>
      <dgm:spPr/>
      <dgm:t>
        <a:bodyPr/>
        <a:lstStyle/>
        <a:p>
          <a:endParaRPr lang="ru-RU"/>
        </a:p>
      </dgm:t>
    </dgm:pt>
    <dgm:pt modelId="{E1BE5F7C-E9A9-4563-A651-963011D67A61}" type="sibTrans" cxnId="{4225EA40-2E9B-4B4C-85E8-E5A25903811D}">
      <dgm:prSet/>
      <dgm:spPr/>
      <dgm:t>
        <a:bodyPr/>
        <a:lstStyle/>
        <a:p>
          <a:endParaRPr lang="ru-RU"/>
        </a:p>
      </dgm:t>
    </dgm:pt>
    <dgm:pt modelId="{67AE8774-9EE1-4CA4-B6F6-6BF6D275EB07}">
      <dgm:prSet/>
      <dgm:spPr/>
      <dgm:t>
        <a:bodyPr/>
        <a:lstStyle/>
        <a:p>
          <a:endParaRPr lang="ru-RU"/>
        </a:p>
      </dgm:t>
    </dgm:pt>
    <dgm:pt modelId="{63CCF8A7-70CA-4AAC-B495-428E978303CC}" type="parTrans" cxnId="{DAE16E30-E5F4-454A-8D42-26EDECC2F793}">
      <dgm:prSet/>
      <dgm:spPr/>
      <dgm:t>
        <a:bodyPr/>
        <a:lstStyle/>
        <a:p>
          <a:endParaRPr lang="ru-RU"/>
        </a:p>
      </dgm:t>
    </dgm:pt>
    <dgm:pt modelId="{EE6D13C5-DA9B-4E2C-BB2A-3C18F215CE55}" type="sibTrans" cxnId="{DAE16E30-E5F4-454A-8D42-26EDECC2F793}">
      <dgm:prSet/>
      <dgm:spPr/>
      <dgm:t>
        <a:bodyPr/>
        <a:lstStyle/>
        <a:p>
          <a:endParaRPr lang="ru-RU"/>
        </a:p>
      </dgm:t>
    </dgm:pt>
    <dgm:pt modelId="{3D58FB04-D6A3-42CA-893E-C77E1E0898E7}" type="pres">
      <dgm:prSet presAssocID="{3AC25B90-3721-4466-AF2A-C5444934CED1}" presName="compositeShape" presStyleCnt="0">
        <dgm:presLayoutVars>
          <dgm:chMax val="7"/>
          <dgm:dir/>
          <dgm:resizeHandles val="exact"/>
        </dgm:presLayoutVars>
      </dgm:prSet>
      <dgm:spPr/>
      <dgm:t>
        <a:bodyPr/>
        <a:lstStyle/>
        <a:p>
          <a:endParaRPr lang="ru-RU"/>
        </a:p>
      </dgm:t>
    </dgm:pt>
    <dgm:pt modelId="{18A89731-4144-4687-B215-77767E930B05}" type="pres">
      <dgm:prSet presAssocID="{3AC25B90-3721-4466-AF2A-C5444934CED1}" presName="wedge1" presStyleLbl="node1" presStyleIdx="0" presStyleCnt="7" custLinFactNeighborX="-2072" custLinFactNeighborY="4368"/>
      <dgm:spPr/>
      <dgm:t>
        <a:bodyPr/>
        <a:lstStyle/>
        <a:p>
          <a:endParaRPr lang="ru-RU"/>
        </a:p>
      </dgm:t>
    </dgm:pt>
    <dgm:pt modelId="{C1D04CF0-5B5D-4F56-840A-F75704B8B507}" type="pres">
      <dgm:prSet presAssocID="{3AC25B90-3721-4466-AF2A-C5444934CED1}" presName="wedge1Tx" presStyleLbl="node1" presStyleIdx="0" presStyleCnt="7">
        <dgm:presLayoutVars>
          <dgm:chMax val="0"/>
          <dgm:chPref val="0"/>
          <dgm:bulletEnabled val="1"/>
        </dgm:presLayoutVars>
      </dgm:prSet>
      <dgm:spPr/>
      <dgm:t>
        <a:bodyPr/>
        <a:lstStyle/>
        <a:p>
          <a:endParaRPr lang="ru-RU"/>
        </a:p>
      </dgm:t>
    </dgm:pt>
    <dgm:pt modelId="{34624CCF-76BC-4ACF-BDB1-8C7ECC43815F}" type="pres">
      <dgm:prSet presAssocID="{3AC25B90-3721-4466-AF2A-C5444934CED1}" presName="wedge2" presStyleLbl="node1" presStyleIdx="1" presStyleCnt="7" custLinFactNeighborX="-1442" custLinFactNeighborY="-990"/>
      <dgm:spPr/>
      <dgm:t>
        <a:bodyPr/>
        <a:lstStyle/>
        <a:p>
          <a:endParaRPr lang="ru-RU"/>
        </a:p>
      </dgm:t>
    </dgm:pt>
    <dgm:pt modelId="{38A03586-2A00-4321-B0B6-A61F1B3AB63A}" type="pres">
      <dgm:prSet presAssocID="{3AC25B90-3721-4466-AF2A-C5444934CED1}" presName="wedge2Tx" presStyleLbl="node1" presStyleIdx="1" presStyleCnt="7">
        <dgm:presLayoutVars>
          <dgm:chMax val="0"/>
          <dgm:chPref val="0"/>
          <dgm:bulletEnabled val="1"/>
        </dgm:presLayoutVars>
      </dgm:prSet>
      <dgm:spPr/>
      <dgm:t>
        <a:bodyPr/>
        <a:lstStyle/>
        <a:p>
          <a:endParaRPr lang="ru-RU"/>
        </a:p>
      </dgm:t>
    </dgm:pt>
    <dgm:pt modelId="{F6F9EB58-5982-4FB6-9AE4-110308166C4E}" type="pres">
      <dgm:prSet presAssocID="{3AC25B90-3721-4466-AF2A-C5444934CED1}" presName="wedge3" presStyleLbl="node1" presStyleIdx="2" presStyleCnt="7"/>
      <dgm:spPr/>
      <dgm:t>
        <a:bodyPr/>
        <a:lstStyle/>
        <a:p>
          <a:endParaRPr lang="ru-RU"/>
        </a:p>
      </dgm:t>
    </dgm:pt>
    <dgm:pt modelId="{53A9B5FE-9ADF-42ED-8A0D-62E17FC61CCB}" type="pres">
      <dgm:prSet presAssocID="{3AC25B90-3721-4466-AF2A-C5444934CED1}" presName="wedge3Tx" presStyleLbl="node1" presStyleIdx="2" presStyleCnt="7">
        <dgm:presLayoutVars>
          <dgm:chMax val="0"/>
          <dgm:chPref val="0"/>
          <dgm:bulletEnabled val="1"/>
        </dgm:presLayoutVars>
      </dgm:prSet>
      <dgm:spPr/>
      <dgm:t>
        <a:bodyPr/>
        <a:lstStyle/>
        <a:p>
          <a:endParaRPr lang="ru-RU"/>
        </a:p>
      </dgm:t>
    </dgm:pt>
    <dgm:pt modelId="{B00F3802-96D3-40A9-BDE3-E1866E3DD189}" type="pres">
      <dgm:prSet presAssocID="{3AC25B90-3721-4466-AF2A-C5444934CED1}" presName="wedge4" presStyleLbl="node1" presStyleIdx="3" presStyleCnt="7"/>
      <dgm:spPr/>
      <dgm:t>
        <a:bodyPr/>
        <a:lstStyle/>
        <a:p>
          <a:endParaRPr lang="ru-RU"/>
        </a:p>
      </dgm:t>
    </dgm:pt>
    <dgm:pt modelId="{BC668A28-EE7E-4089-B0C9-927C3BA16054}" type="pres">
      <dgm:prSet presAssocID="{3AC25B90-3721-4466-AF2A-C5444934CED1}" presName="wedge4Tx" presStyleLbl="node1" presStyleIdx="3" presStyleCnt="7">
        <dgm:presLayoutVars>
          <dgm:chMax val="0"/>
          <dgm:chPref val="0"/>
          <dgm:bulletEnabled val="1"/>
        </dgm:presLayoutVars>
      </dgm:prSet>
      <dgm:spPr/>
      <dgm:t>
        <a:bodyPr/>
        <a:lstStyle/>
        <a:p>
          <a:endParaRPr lang="ru-RU"/>
        </a:p>
      </dgm:t>
    </dgm:pt>
    <dgm:pt modelId="{21681F17-AE15-4332-A7FB-6410468361AC}" type="pres">
      <dgm:prSet presAssocID="{3AC25B90-3721-4466-AF2A-C5444934CED1}" presName="wedge5" presStyleLbl="node1" presStyleIdx="4" presStyleCnt="7" custScaleX="102561" custScaleY="100227" custLinFactNeighborX="511" custLinFactNeighborY="964"/>
      <dgm:spPr/>
      <dgm:t>
        <a:bodyPr/>
        <a:lstStyle/>
        <a:p>
          <a:endParaRPr lang="ru-RU"/>
        </a:p>
      </dgm:t>
    </dgm:pt>
    <dgm:pt modelId="{97430FD3-5CA8-43B0-BD99-9A8A5CA7A6BF}" type="pres">
      <dgm:prSet presAssocID="{3AC25B90-3721-4466-AF2A-C5444934CED1}" presName="wedge5Tx" presStyleLbl="node1" presStyleIdx="4" presStyleCnt="7">
        <dgm:presLayoutVars>
          <dgm:chMax val="0"/>
          <dgm:chPref val="0"/>
          <dgm:bulletEnabled val="1"/>
        </dgm:presLayoutVars>
      </dgm:prSet>
      <dgm:spPr/>
      <dgm:t>
        <a:bodyPr/>
        <a:lstStyle/>
        <a:p>
          <a:endParaRPr lang="ru-RU"/>
        </a:p>
      </dgm:t>
    </dgm:pt>
    <dgm:pt modelId="{F5EA627B-E43D-4BA7-9549-43D6CEA6D06B}" type="pres">
      <dgm:prSet presAssocID="{3AC25B90-3721-4466-AF2A-C5444934CED1}" presName="wedge6" presStyleLbl="node1" presStyleIdx="5" presStyleCnt="7"/>
      <dgm:spPr/>
      <dgm:t>
        <a:bodyPr/>
        <a:lstStyle/>
        <a:p>
          <a:endParaRPr lang="ru-RU"/>
        </a:p>
      </dgm:t>
    </dgm:pt>
    <dgm:pt modelId="{C6543951-D575-4ECA-873A-63B3F7B731B3}" type="pres">
      <dgm:prSet presAssocID="{3AC25B90-3721-4466-AF2A-C5444934CED1}" presName="wedge6Tx" presStyleLbl="node1" presStyleIdx="5" presStyleCnt="7">
        <dgm:presLayoutVars>
          <dgm:chMax val="0"/>
          <dgm:chPref val="0"/>
          <dgm:bulletEnabled val="1"/>
        </dgm:presLayoutVars>
      </dgm:prSet>
      <dgm:spPr/>
      <dgm:t>
        <a:bodyPr/>
        <a:lstStyle/>
        <a:p>
          <a:endParaRPr lang="ru-RU"/>
        </a:p>
      </dgm:t>
    </dgm:pt>
    <dgm:pt modelId="{AC19FA19-4C27-4C48-B3FD-A74B1558A23E}" type="pres">
      <dgm:prSet presAssocID="{3AC25B90-3721-4466-AF2A-C5444934CED1}" presName="wedge7" presStyleLbl="node1" presStyleIdx="6" presStyleCnt="7" custLinFactNeighborX="-410" custLinFactNeighborY="-427"/>
      <dgm:spPr/>
      <dgm:t>
        <a:bodyPr/>
        <a:lstStyle/>
        <a:p>
          <a:endParaRPr lang="ru-RU"/>
        </a:p>
      </dgm:t>
    </dgm:pt>
    <dgm:pt modelId="{8CA45AF2-73FA-49B7-801E-65B3EA0CD0F9}" type="pres">
      <dgm:prSet presAssocID="{3AC25B90-3721-4466-AF2A-C5444934CED1}" presName="wedge7Tx" presStyleLbl="node1" presStyleIdx="6" presStyleCnt="7">
        <dgm:presLayoutVars>
          <dgm:chMax val="0"/>
          <dgm:chPref val="0"/>
          <dgm:bulletEnabled val="1"/>
        </dgm:presLayoutVars>
      </dgm:prSet>
      <dgm:spPr/>
      <dgm:t>
        <a:bodyPr/>
        <a:lstStyle/>
        <a:p>
          <a:endParaRPr lang="ru-RU"/>
        </a:p>
      </dgm:t>
    </dgm:pt>
  </dgm:ptLst>
  <dgm:cxnLst>
    <dgm:cxn modelId="{5AB8D225-D3F9-46C4-BD4F-B1CF6A56AA17}" type="presOf" srcId="{3AC25B90-3721-4466-AF2A-C5444934CED1}" destId="{3D58FB04-D6A3-42CA-893E-C77E1E0898E7}" srcOrd="0" destOrd="0" presId="urn:microsoft.com/office/officeart/2005/8/layout/chart3"/>
    <dgm:cxn modelId="{1BC4E8A0-B4EC-4A2F-BC30-C1B1C3414777}" srcId="{3AC25B90-3721-4466-AF2A-C5444934CED1}" destId="{F156AA16-8CED-41E7-A84A-BEBCAFF112C8}" srcOrd="5" destOrd="0" parTransId="{C5BDF4A3-6F48-4E95-BA9C-5162286A652E}" sibTransId="{850353A8-F985-4074-A2B6-7A15971CF5A7}"/>
    <dgm:cxn modelId="{0044B4B2-A16A-46BA-82EF-92177AB2EF78}" type="presOf" srcId="{F156AA16-8CED-41E7-A84A-BEBCAFF112C8}" destId="{F5EA627B-E43D-4BA7-9549-43D6CEA6D06B}" srcOrd="0" destOrd="0" presId="urn:microsoft.com/office/officeart/2005/8/layout/chart3"/>
    <dgm:cxn modelId="{15BAF6DA-46B9-4D29-A44B-4A39FE85A241}" type="presOf" srcId="{99F14998-EDB9-4DB7-BBDB-B72FF328B728}" destId="{97430FD3-5CA8-43B0-BD99-9A8A5CA7A6BF}" srcOrd="1" destOrd="0" presId="urn:microsoft.com/office/officeart/2005/8/layout/chart3"/>
    <dgm:cxn modelId="{5F7FB1FD-CDF4-41B4-9F5B-8DDCD213DA53}" type="presOf" srcId="{EF29F42E-8F2D-4E00-A6D3-C6BDC25094B8}" destId="{B00F3802-96D3-40A9-BDE3-E1866E3DD189}" srcOrd="0" destOrd="0" presId="urn:microsoft.com/office/officeart/2005/8/layout/chart3"/>
    <dgm:cxn modelId="{9CE26D67-4040-4682-850D-7A577241D591}" type="presOf" srcId="{CEEA713B-9CCA-42AA-96ED-091B5339B133}" destId="{53A9B5FE-9ADF-42ED-8A0D-62E17FC61CCB}" srcOrd="1" destOrd="0" presId="urn:microsoft.com/office/officeart/2005/8/layout/chart3"/>
    <dgm:cxn modelId="{31FD2486-15E5-4B02-A227-CB55DA630F3B}" srcId="{3AC25B90-3721-4466-AF2A-C5444934CED1}" destId="{EF29F42E-8F2D-4E00-A6D3-C6BDC25094B8}" srcOrd="3" destOrd="0" parTransId="{29D58825-C8B5-4215-A7FB-AEDD8D40F9DC}" sibTransId="{6430ADD4-36A6-49BE-BC50-1B3E2602B303}"/>
    <dgm:cxn modelId="{C1A5372E-62FD-490E-A9BA-F111CC0B1B45}" type="presOf" srcId="{F156AA16-8CED-41E7-A84A-BEBCAFF112C8}" destId="{C6543951-D575-4ECA-873A-63B3F7B731B3}" srcOrd="1" destOrd="0" presId="urn:microsoft.com/office/officeart/2005/8/layout/chart3"/>
    <dgm:cxn modelId="{76E119DC-51D7-4235-A5C1-04ECA50B3D23}" type="presOf" srcId="{E66299FB-A8AC-43E0-A61E-9D19D038B746}" destId="{8CA45AF2-73FA-49B7-801E-65B3EA0CD0F9}" srcOrd="1" destOrd="0" presId="urn:microsoft.com/office/officeart/2005/8/layout/chart3"/>
    <dgm:cxn modelId="{7166B74D-6A7C-40AD-9412-43B2F76619E6}" type="presOf" srcId="{DD90D7DE-2DE6-400B-B564-1E632ED91A6C}" destId="{38A03586-2A00-4321-B0B6-A61F1B3AB63A}" srcOrd="1" destOrd="0" presId="urn:microsoft.com/office/officeart/2005/8/layout/chart3"/>
    <dgm:cxn modelId="{CA24889A-A36E-4175-83BF-082946474B10}" srcId="{3AC25B90-3721-4466-AF2A-C5444934CED1}" destId="{319A8055-FF8E-4DE2-91CD-0A095D135B3F}" srcOrd="0" destOrd="0" parTransId="{DCB26561-6E93-4756-B389-CA3F14C9B250}" sibTransId="{EF04A164-8651-4AE4-ABE6-1D9644BE8928}"/>
    <dgm:cxn modelId="{B40E3771-3F72-48E7-B4DA-33C60F56C3FE}" srcId="{3AC25B90-3721-4466-AF2A-C5444934CED1}" destId="{CEEA713B-9CCA-42AA-96ED-091B5339B133}" srcOrd="2" destOrd="0" parTransId="{6B25F90B-7D8B-4B4C-88B2-C35BE01A876C}" sibTransId="{AAFC3AAE-8701-4B99-900E-E067EC1F6DEB}"/>
    <dgm:cxn modelId="{C0300776-25E9-478E-BE64-A2430A889FBB}" type="presOf" srcId="{319A8055-FF8E-4DE2-91CD-0A095D135B3F}" destId="{18A89731-4144-4687-B215-77767E930B05}" srcOrd="0" destOrd="0" presId="urn:microsoft.com/office/officeart/2005/8/layout/chart3"/>
    <dgm:cxn modelId="{83E8E47B-63C4-437E-A627-B3F62A646DB6}" srcId="{3AC25B90-3721-4466-AF2A-C5444934CED1}" destId="{DD90D7DE-2DE6-400B-B564-1E632ED91A6C}" srcOrd="1" destOrd="0" parTransId="{1C93387D-0B14-4D58-82F4-2F51E81241F6}" sibTransId="{285246BE-80BF-4116-80E1-0819D29511C9}"/>
    <dgm:cxn modelId="{4225EA40-2E9B-4B4C-85E8-E5A25903811D}" srcId="{3AC25B90-3721-4466-AF2A-C5444934CED1}" destId="{E66299FB-A8AC-43E0-A61E-9D19D038B746}" srcOrd="6" destOrd="0" parTransId="{A517C4BA-C1FC-4364-8AA9-22CC3B832537}" sibTransId="{E1BE5F7C-E9A9-4563-A651-963011D67A61}"/>
    <dgm:cxn modelId="{FF425870-1276-4780-BBA3-C3F0E7FBE978}" type="presOf" srcId="{CEEA713B-9CCA-42AA-96ED-091B5339B133}" destId="{F6F9EB58-5982-4FB6-9AE4-110308166C4E}" srcOrd="0" destOrd="0" presId="urn:microsoft.com/office/officeart/2005/8/layout/chart3"/>
    <dgm:cxn modelId="{AE013E0A-A2A8-4718-920F-B79E1C7379AA}" type="presOf" srcId="{99F14998-EDB9-4DB7-BBDB-B72FF328B728}" destId="{21681F17-AE15-4332-A7FB-6410468361AC}" srcOrd="0" destOrd="0" presId="urn:microsoft.com/office/officeart/2005/8/layout/chart3"/>
    <dgm:cxn modelId="{3D65915C-175C-4CCE-BA3F-C37193313870}" srcId="{3AC25B90-3721-4466-AF2A-C5444934CED1}" destId="{99F14998-EDB9-4DB7-BBDB-B72FF328B728}" srcOrd="4" destOrd="0" parTransId="{B2C1528A-82A6-4482-8BA1-D5E4EE260974}" sibTransId="{158AF69B-52DA-4BDB-A589-83C4CE26A6BB}"/>
    <dgm:cxn modelId="{7B6D2F12-F2F3-4B7C-93BC-6E42C0CE9042}" type="presOf" srcId="{E66299FB-A8AC-43E0-A61E-9D19D038B746}" destId="{AC19FA19-4C27-4C48-B3FD-A74B1558A23E}" srcOrd="0" destOrd="0" presId="urn:microsoft.com/office/officeart/2005/8/layout/chart3"/>
    <dgm:cxn modelId="{5B72C984-A1DE-49B1-9EE9-C76B8E78EB14}" type="presOf" srcId="{319A8055-FF8E-4DE2-91CD-0A095D135B3F}" destId="{C1D04CF0-5B5D-4F56-840A-F75704B8B507}" srcOrd="1" destOrd="0" presId="urn:microsoft.com/office/officeart/2005/8/layout/chart3"/>
    <dgm:cxn modelId="{DAE16E30-E5F4-454A-8D42-26EDECC2F793}" srcId="{3AC25B90-3721-4466-AF2A-C5444934CED1}" destId="{67AE8774-9EE1-4CA4-B6F6-6BF6D275EB07}" srcOrd="7" destOrd="0" parTransId="{63CCF8A7-70CA-4AAC-B495-428E978303CC}" sibTransId="{EE6D13C5-DA9B-4E2C-BB2A-3C18F215CE55}"/>
    <dgm:cxn modelId="{D62ABF5F-8940-4179-9CC7-15EC601BEEB1}" type="presOf" srcId="{EF29F42E-8F2D-4E00-A6D3-C6BDC25094B8}" destId="{BC668A28-EE7E-4089-B0C9-927C3BA16054}" srcOrd="1" destOrd="0" presId="urn:microsoft.com/office/officeart/2005/8/layout/chart3"/>
    <dgm:cxn modelId="{F4060174-BEFB-4C51-9D24-EACE59C0BFE9}" type="presOf" srcId="{DD90D7DE-2DE6-400B-B564-1E632ED91A6C}" destId="{34624CCF-76BC-4ACF-BDB1-8C7ECC43815F}" srcOrd="0" destOrd="0" presId="urn:microsoft.com/office/officeart/2005/8/layout/chart3"/>
    <dgm:cxn modelId="{2FE4DDA1-5735-4A22-ACCC-7AC2F19DC85B}" type="presParOf" srcId="{3D58FB04-D6A3-42CA-893E-C77E1E0898E7}" destId="{18A89731-4144-4687-B215-77767E930B05}" srcOrd="0" destOrd="0" presId="urn:microsoft.com/office/officeart/2005/8/layout/chart3"/>
    <dgm:cxn modelId="{70281AA1-0921-4AD0-841E-56C09B387BBA}" type="presParOf" srcId="{3D58FB04-D6A3-42CA-893E-C77E1E0898E7}" destId="{C1D04CF0-5B5D-4F56-840A-F75704B8B507}" srcOrd="1" destOrd="0" presId="urn:microsoft.com/office/officeart/2005/8/layout/chart3"/>
    <dgm:cxn modelId="{DF0E1AA5-0AAB-4D49-A8ED-4B78F7E0F0E3}" type="presParOf" srcId="{3D58FB04-D6A3-42CA-893E-C77E1E0898E7}" destId="{34624CCF-76BC-4ACF-BDB1-8C7ECC43815F}" srcOrd="2" destOrd="0" presId="urn:microsoft.com/office/officeart/2005/8/layout/chart3"/>
    <dgm:cxn modelId="{6DF3A479-1EAB-4C93-9A30-6B34DC2E962A}" type="presParOf" srcId="{3D58FB04-D6A3-42CA-893E-C77E1E0898E7}" destId="{38A03586-2A00-4321-B0B6-A61F1B3AB63A}" srcOrd="3" destOrd="0" presId="urn:microsoft.com/office/officeart/2005/8/layout/chart3"/>
    <dgm:cxn modelId="{66B2A2C4-1620-41AE-A858-75E95C246118}" type="presParOf" srcId="{3D58FB04-D6A3-42CA-893E-C77E1E0898E7}" destId="{F6F9EB58-5982-4FB6-9AE4-110308166C4E}" srcOrd="4" destOrd="0" presId="urn:microsoft.com/office/officeart/2005/8/layout/chart3"/>
    <dgm:cxn modelId="{DF3B738A-2B75-4F18-AAEF-F826359B5384}" type="presParOf" srcId="{3D58FB04-D6A3-42CA-893E-C77E1E0898E7}" destId="{53A9B5FE-9ADF-42ED-8A0D-62E17FC61CCB}" srcOrd="5" destOrd="0" presId="urn:microsoft.com/office/officeart/2005/8/layout/chart3"/>
    <dgm:cxn modelId="{C8598EA2-D384-470C-8642-6AD1F2CDDA0E}" type="presParOf" srcId="{3D58FB04-D6A3-42CA-893E-C77E1E0898E7}" destId="{B00F3802-96D3-40A9-BDE3-E1866E3DD189}" srcOrd="6" destOrd="0" presId="urn:microsoft.com/office/officeart/2005/8/layout/chart3"/>
    <dgm:cxn modelId="{5B64D7B2-7822-49A4-A35C-4321485704A5}" type="presParOf" srcId="{3D58FB04-D6A3-42CA-893E-C77E1E0898E7}" destId="{BC668A28-EE7E-4089-B0C9-927C3BA16054}" srcOrd="7" destOrd="0" presId="urn:microsoft.com/office/officeart/2005/8/layout/chart3"/>
    <dgm:cxn modelId="{4392F4D7-66EA-488E-ACE4-AFE75FC756F1}" type="presParOf" srcId="{3D58FB04-D6A3-42CA-893E-C77E1E0898E7}" destId="{21681F17-AE15-4332-A7FB-6410468361AC}" srcOrd="8" destOrd="0" presId="urn:microsoft.com/office/officeart/2005/8/layout/chart3"/>
    <dgm:cxn modelId="{1A19C5A5-3911-40F5-99AD-21095192CBFC}" type="presParOf" srcId="{3D58FB04-D6A3-42CA-893E-C77E1E0898E7}" destId="{97430FD3-5CA8-43B0-BD99-9A8A5CA7A6BF}" srcOrd="9" destOrd="0" presId="urn:microsoft.com/office/officeart/2005/8/layout/chart3"/>
    <dgm:cxn modelId="{146462B9-01DF-4EA8-839B-E48C6BA8BF85}" type="presParOf" srcId="{3D58FB04-D6A3-42CA-893E-C77E1E0898E7}" destId="{F5EA627B-E43D-4BA7-9549-43D6CEA6D06B}" srcOrd="10" destOrd="0" presId="urn:microsoft.com/office/officeart/2005/8/layout/chart3"/>
    <dgm:cxn modelId="{B9759D7A-FC10-421D-BF95-669F8C11A212}" type="presParOf" srcId="{3D58FB04-D6A3-42CA-893E-C77E1E0898E7}" destId="{C6543951-D575-4ECA-873A-63B3F7B731B3}" srcOrd="11" destOrd="0" presId="urn:microsoft.com/office/officeart/2005/8/layout/chart3"/>
    <dgm:cxn modelId="{AE2DBFB6-CB01-451B-889C-DE31FA84C11E}" type="presParOf" srcId="{3D58FB04-D6A3-42CA-893E-C77E1E0898E7}" destId="{AC19FA19-4C27-4C48-B3FD-A74B1558A23E}" srcOrd="12" destOrd="0" presId="urn:microsoft.com/office/officeart/2005/8/layout/chart3"/>
    <dgm:cxn modelId="{37E6DB89-ADEC-4036-BFA3-54508BF5E93A}" type="presParOf" srcId="{3D58FB04-D6A3-42CA-893E-C77E1E0898E7}" destId="{8CA45AF2-73FA-49B7-801E-65B3EA0CD0F9}" srcOrd="13" destOrd="0" presId="urn:microsoft.com/office/officeart/2005/8/layout/char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AC5248C-516C-4B2E-A8D9-ADA1BA10221F}" type="doc">
      <dgm:prSet loTypeId="urn:microsoft.com/office/officeart/2005/8/layout/matrix1" loCatId="matrix" qsTypeId="urn:microsoft.com/office/officeart/2005/8/quickstyle/3d3" qsCatId="3D" csTypeId="urn:microsoft.com/office/officeart/2005/8/colors/accent2_2" csCatId="accent2" phldr="1"/>
      <dgm:spPr/>
      <dgm:t>
        <a:bodyPr/>
        <a:lstStyle/>
        <a:p>
          <a:endParaRPr lang="ru-RU"/>
        </a:p>
      </dgm:t>
    </dgm:pt>
    <dgm:pt modelId="{B7F7CBFF-1C62-41A8-870A-1078D5AA2B72}">
      <dgm:prSet phldrT="[Текст]" custT="1"/>
      <dgm:spPr/>
      <dgm:t>
        <a:bodyPr/>
        <a:lstStyle/>
        <a:p>
          <a:r>
            <a:rPr lang="ru-RU" sz="2400" b="1" dirty="0" smtClean="0">
              <a:solidFill>
                <a:srgbClr val="0070C0"/>
              </a:solidFill>
            </a:rPr>
            <a:t>Первый закон термодинамики</a:t>
          </a:r>
          <a:endParaRPr lang="ru-RU" sz="2400" b="1" dirty="0">
            <a:solidFill>
              <a:srgbClr val="0070C0"/>
            </a:solidFill>
          </a:endParaRPr>
        </a:p>
      </dgm:t>
    </dgm:pt>
    <dgm:pt modelId="{9ECC4D5F-1B5C-4CFD-B625-CB45DB726E0C}" type="parTrans" cxnId="{FD67004B-65E2-4035-A758-8466598960F6}">
      <dgm:prSet/>
      <dgm:spPr/>
      <dgm:t>
        <a:bodyPr/>
        <a:lstStyle/>
        <a:p>
          <a:endParaRPr lang="ru-RU"/>
        </a:p>
      </dgm:t>
    </dgm:pt>
    <dgm:pt modelId="{C241A988-D618-4452-8045-626AB43F5E9C}" type="sibTrans" cxnId="{FD67004B-65E2-4035-A758-8466598960F6}">
      <dgm:prSet/>
      <dgm:spPr/>
      <dgm:t>
        <a:bodyPr/>
        <a:lstStyle/>
        <a:p>
          <a:endParaRPr lang="ru-RU"/>
        </a:p>
      </dgm:t>
    </dgm:pt>
    <dgm:pt modelId="{68F1256C-21E7-4658-9BAE-625E72144644}">
      <dgm:prSet phldrT="[Текст]"/>
      <dgm:spPr/>
      <dgm:t>
        <a:bodyPr/>
        <a:lstStyle/>
        <a:p>
          <a:r>
            <a:rPr lang="ru-RU" dirty="0" smtClean="0">
              <a:solidFill>
                <a:schemeClr val="accent4">
                  <a:lumMod val="60000"/>
                  <a:lumOff val="40000"/>
                </a:schemeClr>
              </a:solidFill>
            </a:rPr>
            <a:t>Изотермический процесс</a:t>
          </a:r>
          <a:endParaRPr lang="ru-RU" dirty="0">
            <a:solidFill>
              <a:schemeClr val="accent4">
                <a:lumMod val="60000"/>
                <a:lumOff val="40000"/>
              </a:schemeClr>
            </a:solidFill>
          </a:endParaRPr>
        </a:p>
      </dgm:t>
    </dgm:pt>
    <dgm:pt modelId="{FDB169A3-2818-4046-90BA-9000CD74AEAC}" type="parTrans" cxnId="{4292DDB2-9F42-441D-91FC-846DF4C0CDD2}">
      <dgm:prSet/>
      <dgm:spPr/>
      <dgm:t>
        <a:bodyPr/>
        <a:lstStyle/>
        <a:p>
          <a:endParaRPr lang="ru-RU"/>
        </a:p>
      </dgm:t>
    </dgm:pt>
    <dgm:pt modelId="{3CC20687-0034-4340-9058-BF931711271F}" type="sibTrans" cxnId="{4292DDB2-9F42-441D-91FC-846DF4C0CDD2}">
      <dgm:prSet/>
      <dgm:spPr/>
      <dgm:t>
        <a:bodyPr/>
        <a:lstStyle/>
        <a:p>
          <a:endParaRPr lang="ru-RU"/>
        </a:p>
      </dgm:t>
    </dgm:pt>
    <dgm:pt modelId="{8FA11086-C542-4E31-967D-4C645A319B0F}">
      <dgm:prSet phldrT="[Текст]"/>
      <dgm:spPr/>
      <dgm:t>
        <a:bodyPr/>
        <a:lstStyle/>
        <a:p>
          <a:r>
            <a:rPr lang="ru-RU" dirty="0" smtClean="0">
              <a:solidFill>
                <a:schemeClr val="accent4">
                  <a:lumMod val="60000"/>
                  <a:lumOff val="40000"/>
                </a:schemeClr>
              </a:solidFill>
            </a:rPr>
            <a:t>Изобарный процесс</a:t>
          </a:r>
          <a:endParaRPr lang="ru-RU" dirty="0">
            <a:solidFill>
              <a:schemeClr val="accent4">
                <a:lumMod val="60000"/>
                <a:lumOff val="40000"/>
              </a:schemeClr>
            </a:solidFill>
          </a:endParaRPr>
        </a:p>
      </dgm:t>
    </dgm:pt>
    <dgm:pt modelId="{C98898E7-58E8-4C71-818D-9FB2FBEC500B}" type="parTrans" cxnId="{29A1F527-425D-4020-A256-B70E72AE5BFB}">
      <dgm:prSet/>
      <dgm:spPr/>
      <dgm:t>
        <a:bodyPr/>
        <a:lstStyle/>
        <a:p>
          <a:endParaRPr lang="ru-RU"/>
        </a:p>
      </dgm:t>
    </dgm:pt>
    <dgm:pt modelId="{81E3329E-1EC0-4449-83CA-ED216FDDAB8B}" type="sibTrans" cxnId="{29A1F527-425D-4020-A256-B70E72AE5BFB}">
      <dgm:prSet/>
      <dgm:spPr/>
      <dgm:t>
        <a:bodyPr/>
        <a:lstStyle/>
        <a:p>
          <a:endParaRPr lang="ru-RU"/>
        </a:p>
      </dgm:t>
    </dgm:pt>
    <dgm:pt modelId="{78ADCA0A-0D29-4C99-8B7A-8DDF5517BEF1}">
      <dgm:prSet phldrT="[Текст]"/>
      <dgm:spPr/>
      <dgm:t>
        <a:bodyPr/>
        <a:lstStyle/>
        <a:p>
          <a:r>
            <a:rPr lang="ru-RU" dirty="0" smtClean="0">
              <a:solidFill>
                <a:schemeClr val="accent4">
                  <a:lumMod val="60000"/>
                  <a:lumOff val="40000"/>
                </a:schemeClr>
              </a:solidFill>
            </a:rPr>
            <a:t>Изохорный процесс</a:t>
          </a:r>
          <a:endParaRPr lang="ru-RU" dirty="0">
            <a:solidFill>
              <a:schemeClr val="accent4">
                <a:lumMod val="60000"/>
                <a:lumOff val="40000"/>
              </a:schemeClr>
            </a:solidFill>
          </a:endParaRPr>
        </a:p>
      </dgm:t>
    </dgm:pt>
    <dgm:pt modelId="{92E2FE57-DBF0-47B8-B9EB-20844DA01DC2}" type="parTrans" cxnId="{76B6849A-6188-4B7E-BA37-02D25968813B}">
      <dgm:prSet/>
      <dgm:spPr/>
      <dgm:t>
        <a:bodyPr/>
        <a:lstStyle/>
        <a:p>
          <a:endParaRPr lang="ru-RU"/>
        </a:p>
      </dgm:t>
    </dgm:pt>
    <dgm:pt modelId="{BDE17796-6DCD-46DF-BB4D-9242F8CFCD01}" type="sibTrans" cxnId="{76B6849A-6188-4B7E-BA37-02D25968813B}">
      <dgm:prSet/>
      <dgm:spPr/>
      <dgm:t>
        <a:bodyPr/>
        <a:lstStyle/>
        <a:p>
          <a:endParaRPr lang="ru-RU"/>
        </a:p>
      </dgm:t>
    </dgm:pt>
    <dgm:pt modelId="{ED95B032-0CA2-40AF-9BA7-489A95D020C4}">
      <dgm:prSet phldrT="[Текст]"/>
      <dgm:spPr/>
      <dgm:t>
        <a:bodyPr/>
        <a:lstStyle/>
        <a:p>
          <a:r>
            <a:rPr lang="ru-RU" dirty="0" smtClean="0">
              <a:solidFill>
                <a:schemeClr val="accent4">
                  <a:lumMod val="60000"/>
                  <a:lumOff val="40000"/>
                </a:schemeClr>
              </a:solidFill>
            </a:rPr>
            <a:t>Адиабатный процесс</a:t>
          </a:r>
          <a:endParaRPr lang="ru-RU" dirty="0">
            <a:solidFill>
              <a:schemeClr val="accent4">
                <a:lumMod val="60000"/>
                <a:lumOff val="40000"/>
              </a:schemeClr>
            </a:solidFill>
          </a:endParaRPr>
        </a:p>
      </dgm:t>
    </dgm:pt>
    <dgm:pt modelId="{1A445FAB-7B80-4826-A113-D463264C5320}" type="parTrans" cxnId="{4A5AA854-F8F6-4F79-8272-4E5BEB1F4842}">
      <dgm:prSet/>
      <dgm:spPr/>
      <dgm:t>
        <a:bodyPr/>
        <a:lstStyle/>
        <a:p>
          <a:endParaRPr lang="ru-RU"/>
        </a:p>
      </dgm:t>
    </dgm:pt>
    <dgm:pt modelId="{8D09C06A-CA77-4FF8-BA5B-3E03C05899C2}" type="sibTrans" cxnId="{4A5AA854-F8F6-4F79-8272-4E5BEB1F4842}">
      <dgm:prSet/>
      <dgm:spPr/>
      <dgm:t>
        <a:bodyPr/>
        <a:lstStyle/>
        <a:p>
          <a:endParaRPr lang="ru-RU"/>
        </a:p>
      </dgm:t>
    </dgm:pt>
    <dgm:pt modelId="{D6FD553D-D19A-49CB-9196-65420648AA96}" type="pres">
      <dgm:prSet presAssocID="{2AC5248C-516C-4B2E-A8D9-ADA1BA10221F}" presName="diagram" presStyleCnt="0">
        <dgm:presLayoutVars>
          <dgm:chMax val="1"/>
          <dgm:dir/>
          <dgm:animLvl val="ctr"/>
          <dgm:resizeHandles val="exact"/>
        </dgm:presLayoutVars>
      </dgm:prSet>
      <dgm:spPr/>
      <dgm:t>
        <a:bodyPr/>
        <a:lstStyle/>
        <a:p>
          <a:endParaRPr lang="ru-RU"/>
        </a:p>
      </dgm:t>
    </dgm:pt>
    <dgm:pt modelId="{8B1B05D6-EA61-40CF-9446-850483ACD61D}" type="pres">
      <dgm:prSet presAssocID="{2AC5248C-516C-4B2E-A8D9-ADA1BA10221F}" presName="matrix" presStyleCnt="0"/>
      <dgm:spPr/>
      <dgm:t>
        <a:bodyPr/>
        <a:lstStyle/>
        <a:p>
          <a:endParaRPr lang="ru-RU"/>
        </a:p>
      </dgm:t>
    </dgm:pt>
    <dgm:pt modelId="{F13AF10D-12CF-4C7D-A884-45981D834ACA}" type="pres">
      <dgm:prSet presAssocID="{2AC5248C-516C-4B2E-A8D9-ADA1BA10221F}" presName="tile1" presStyleLbl="node1" presStyleIdx="0" presStyleCnt="4"/>
      <dgm:spPr/>
      <dgm:t>
        <a:bodyPr/>
        <a:lstStyle/>
        <a:p>
          <a:endParaRPr lang="ru-RU"/>
        </a:p>
      </dgm:t>
    </dgm:pt>
    <dgm:pt modelId="{68C3B869-C6A0-4801-8C23-7564869B87B1}" type="pres">
      <dgm:prSet presAssocID="{2AC5248C-516C-4B2E-A8D9-ADA1BA10221F}" presName="tile1text" presStyleLbl="node1" presStyleIdx="0" presStyleCnt="4">
        <dgm:presLayoutVars>
          <dgm:chMax val="0"/>
          <dgm:chPref val="0"/>
          <dgm:bulletEnabled val="1"/>
        </dgm:presLayoutVars>
      </dgm:prSet>
      <dgm:spPr/>
      <dgm:t>
        <a:bodyPr/>
        <a:lstStyle/>
        <a:p>
          <a:endParaRPr lang="ru-RU"/>
        </a:p>
      </dgm:t>
    </dgm:pt>
    <dgm:pt modelId="{99064360-1397-4EDB-9F38-B971948CB209}" type="pres">
      <dgm:prSet presAssocID="{2AC5248C-516C-4B2E-A8D9-ADA1BA10221F}" presName="tile2" presStyleLbl="node1" presStyleIdx="1" presStyleCnt="4" custLinFactNeighborY="-1954"/>
      <dgm:spPr/>
      <dgm:t>
        <a:bodyPr/>
        <a:lstStyle/>
        <a:p>
          <a:endParaRPr lang="ru-RU"/>
        </a:p>
      </dgm:t>
    </dgm:pt>
    <dgm:pt modelId="{E23A8FDE-EA61-4BD1-935E-D2AFB73F678E}" type="pres">
      <dgm:prSet presAssocID="{2AC5248C-516C-4B2E-A8D9-ADA1BA10221F}" presName="tile2text" presStyleLbl="node1" presStyleIdx="1" presStyleCnt="4">
        <dgm:presLayoutVars>
          <dgm:chMax val="0"/>
          <dgm:chPref val="0"/>
          <dgm:bulletEnabled val="1"/>
        </dgm:presLayoutVars>
      </dgm:prSet>
      <dgm:spPr/>
      <dgm:t>
        <a:bodyPr/>
        <a:lstStyle/>
        <a:p>
          <a:endParaRPr lang="ru-RU"/>
        </a:p>
      </dgm:t>
    </dgm:pt>
    <dgm:pt modelId="{32D96444-D0CB-48C5-83C9-355CBB36F7B0}" type="pres">
      <dgm:prSet presAssocID="{2AC5248C-516C-4B2E-A8D9-ADA1BA10221F}" presName="tile3" presStyleLbl="node1" presStyleIdx="2" presStyleCnt="4"/>
      <dgm:spPr/>
      <dgm:t>
        <a:bodyPr/>
        <a:lstStyle/>
        <a:p>
          <a:endParaRPr lang="ru-RU"/>
        </a:p>
      </dgm:t>
    </dgm:pt>
    <dgm:pt modelId="{376CF357-1F2C-4A02-A887-40695147BF53}" type="pres">
      <dgm:prSet presAssocID="{2AC5248C-516C-4B2E-A8D9-ADA1BA10221F}" presName="tile3text" presStyleLbl="node1" presStyleIdx="2" presStyleCnt="4">
        <dgm:presLayoutVars>
          <dgm:chMax val="0"/>
          <dgm:chPref val="0"/>
          <dgm:bulletEnabled val="1"/>
        </dgm:presLayoutVars>
      </dgm:prSet>
      <dgm:spPr/>
      <dgm:t>
        <a:bodyPr/>
        <a:lstStyle/>
        <a:p>
          <a:endParaRPr lang="ru-RU"/>
        </a:p>
      </dgm:t>
    </dgm:pt>
    <dgm:pt modelId="{5FEB20B6-98D1-422F-AACD-8ACA08C25EF0}" type="pres">
      <dgm:prSet presAssocID="{2AC5248C-516C-4B2E-A8D9-ADA1BA10221F}" presName="tile4" presStyleLbl="node1" presStyleIdx="3" presStyleCnt="4"/>
      <dgm:spPr/>
      <dgm:t>
        <a:bodyPr/>
        <a:lstStyle/>
        <a:p>
          <a:endParaRPr lang="ru-RU"/>
        </a:p>
      </dgm:t>
    </dgm:pt>
    <dgm:pt modelId="{8C3B152A-C65F-4A86-BA2D-C355222D2C54}" type="pres">
      <dgm:prSet presAssocID="{2AC5248C-516C-4B2E-A8D9-ADA1BA10221F}" presName="tile4text" presStyleLbl="node1" presStyleIdx="3" presStyleCnt="4">
        <dgm:presLayoutVars>
          <dgm:chMax val="0"/>
          <dgm:chPref val="0"/>
          <dgm:bulletEnabled val="1"/>
        </dgm:presLayoutVars>
      </dgm:prSet>
      <dgm:spPr/>
      <dgm:t>
        <a:bodyPr/>
        <a:lstStyle/>
        <a:p>
          <a:endParaRPr lang="ru-RU"/>
        </a:p>
      </dgm:t>
    </dgm:pt>
    <dgm:pt modelId="{48804E9A-1242-4AB1-AE63-0FD410447318}" type="pres">
      <dgm:prSet presAssocID="{2AC5248C-516C-4B2E-A8D9-ADA1BA10221F}" presName="centerTile" presStyleLbl="fgShp" presStyleIdx="0" presStyleCnt="1" custScaleX="166670">
        <dgm:presLayoutVars>
          <dgm:chMax val="0"/>
          <dgm:chPref val="0"/>
        </dgm:presLayoutVars>
      </dgm:prSet>
      <dgm:spPr/>
      <dgm:t>
        <a:bodyPr/>
        <a:lstStyle/>
        <a:p>
          <a:endParaRPr lang="ru-RU"/>
        </a:p>
      </dgm:t>
    </dgm:pt>
  </dgm:ptLst>
  <dgm:cxnLst>
    <dgm:cxn modelId="{EF419CF6-CDE3-4E04-97B0-DB594AAEE07B}" type="presOf" srcId="{68F1256C-21E7-4658-9BAE-625E72144644}" destId="{68C3B869-C6A0-4801-8C23-7564869B87B1}" srcOrd="1" destOrd="0" presId="urn:microsoft.com/office/officeart/2005/8/layout/matrix1"/>
    <dgm:cxn modelId="{4292DDB2-9F42-441D-91FC-846DF4C0CDD2}" srcId="{B7F7CBFF-1C62-41A8-870A-1078D5AA2B72}" destId="{68F1256C-21E7-4658-9BAE-625E72144644}" srcOrd="0" destOrd="0" parTransId="{FDB169A3-2818-4046-90BA-9000CD74AEAC}" sibTransId="{3CC20687-0034-4340-9058-BF931711271F}"/>
    <dgm:cxn modelId="{2CEA51AD-EC2F-4163-A864-19CC61D054E2}" type="presOf" srcId="{78ADCA0A-0D29-4C99-8B7A-8DDF5517BEF1}" destId="{32D96444-D0CB-48C5-83C9-355CBB36F7B0}" srcOrd="0" destOrd="0" presId="urn:microsoft.com/office/officeart/2005/8/layout/matrix1"/>
    <dgm:cxn modelId="{D9511EB8-CBD9-4554-BB4A-78FEB0F7E4F4}" type="presOf" srcId="{8FA11086-C542-4E31-967D-4C645A319B0F}" destId="{99064360-1397-4EDB-9F38-B971948CB209}" srcOrd="0" destOrd="0" presId="urn:microsoft.com/office/officeart/2005/8/layout/matrix1"/>
    <dgm:cxn modelId="{150E90F1-AD87-462D-A71B-8723EB50F77B}" type="presOf" srcId="{78ADCA0A-0D29-4C99-8B7A-8DDF5517BEF1}" destId="{376CF357-1F2C-4A02-A887-40695147BF53}" srcOrd="1" destOrd="0" presId="urn:microsoft.com/office/officeart/2005/8/layout/matrix1"/>
    <dgm:cxn modelId="{1270422B-30CB-4332-98DC-BEDB5F50C12F}" type="presOf" srcId="{B7F7CBFF-1C62-41A8-870A-1078D5AA2B72}" destId="{48804E9A-1242-4AB1-AE63-0FD410447318}" srcOrd="0" destOrd="0" presId="urn:microsoft.com/office/officeart/2005/8/layout/matrix1"/>
    <dgm:cxn modelId="{FD67004B-65E2-4035-A758-8466598960F6}" srcId="{2AC5248C-516C-4B2E-A8D9-ADA1BA10221F}" destId="{B7F7CBFF-1C62-41A8-870A-1078D5AA2B72}" srcOrd="0" destOrd="0" parTransId="{9ECC4D5F-1B5C-4CFD-B625-CB45DB726E0C}" sibTransId="{C241A988-D618-4452-8045-626AB43F5E9C}"/>
    <dgm:cxn modelId="{9EE711C3-2A5A-4F10-9197-9928233E4353}" type="presOf" srcId="{2AC5248C-516C-4B2E-A8D9-ADA1BA10221F}" destId="{D6FD553D-D19A-49CB-9196-65420648AA96}" srcOrd="0" destOrd="0" presId="urn:microsoft.com/office/officeart/2005/8/layout/matrix1"/>
    <dgm:cxn modelId="{76B6849A-6188-4B7E-BA37-02D25968813B}" srcId="{B7F7CBFF-1C62-41A8-870A-1078D5AA2B72}" destId="{78ADCA0A-0D29-4C99-8B7A-8DDF5517BEF1}" srcOrd="2" destOrd="0" parTransId="{92E2FE57-DBF0-47B8-B9EB-20844DA01DC2}" sibTransId="{BDE17796-6DCD-46DF-BB4D-9242F8CFCD01}"/>
    <dgm:cxn modelId="{4A5AA854-F8F6-4F79-8272-4E5BEB1F4842}" srcId="{B7F7CBFF-1C62-41A8-870A-1078D5AA2B72}" destId="{ED95B032-0CA2-40AF-9BA7-489A95D020C4}" srcOrd="3" destOrd="0" parTransId="{1A445FAB-7B80-4826-A113-D463264C5320}" sibTransId="{8D09C06A-CA77-4FF8-BA5B-3E03C05899C2}"/>
    <dgm:cxn modelId="{6420F991-53CE-4190-93C7-6CBE306D9EE3}" type="presOf" srcId="{ED95B032-0CA2-40AF-9BA7-489A95D020C4}" destId="{8C3B152A-C65F-4A86-BA2D-C355222D2C54}" srcOrd="1" destOrd="0" presId="urn:microsoft.com/office/officeart/2005/8/layout/matrix1"/>
    <dgm:cxn modelId="{FCDECAC8-D8DF-4EC4-916A-D2FBECB145CF}" type="presOf" srcId="{68F1256C-21E7-4658-9BAE-625E72144644}" destId="{F13AF10D-12CF-4C7D-A884-45981D834ACA}" srcOrd="0" destOrd="0" presId="urn:microsoft.com/office/officeart/2005/8/layout/matrix1"/>
    <dgm:cxn modelId="{29A1F527-425D-4020-A256-B70E72AE5BFB}" srcId="{B7F7CBFF-1C62-41A8-870A-1078D5AA2B72}" destId="{8FA11086-C542-4E31-967D-4C645A319B0F}" srcOrd="1" destOrd="0" parTransId="{C98898E7-58E8-4C71-818D-9FB2FBEC500B}" sibTransId="{81E3329E-1EC0-4449-83CA-ED216FDDAB8B}"/>
    <dgm:cxn modelId="{1F977645-AC7E-4474-8A77-8E8F326425A1}" type="presOf" srcId="{ED95B032-0CA2-40AF-9BA7-489A95D020C4}" destId="{5FEB20B6-98D1-422F-AACD-8ACA08C25EF0}" srcOrd="0" destOrd="0" presId="urn:microsoft.com/office/officeart/2005/8/layout/matrix1"/>
    <dgm:cxn modelId="{300DB70E-AEE5-4C07-A28C-9A296CA95390}" type="presOf" srcId="{8FA11086-C542-4E31-967D-4C645A319B0F}" destId="{E23A8FDE-EA61-4BD1-935E-D2AFB73F678E}" srcOrd="1" destOrd="0" presId="urn:microsoft.com/office/officeart/2005/8/layout/matrix1"/>
    <dgm:cxn modelId="{D250B530-4FEE-43FF-8CF8-DED8B6E3C2DD}" type="presParOf" srcId="{D6FD553D-D19A-49CB-9196-65420648AA96}" destId="{8B1B05D6-EA61-40CF-9446-850483ACD61D}" srcOrd="0" destOrd="0" presId="urn:microsoft.com/office/officeart/2005/8/layout/matrix1"/>
    <dgm:cxn modelId="{B89B1F27-6846-4444-AEA5-CCC45A5AD279}" type="presParOf" srcId="{8B1B05D6-EA61-40CF-9446-850483ACD61D}" destId="{F13AF10D-12CF-4C7D-A884-45981D834ACA}" srcOrd="0" destOrd="0" presId="urn:microsoft.com/office/officeart/2005/8/layout/matrix1"/>
    <dgm:cxn modelId="{FA42BCCA-C55C-4D27-BE6E-7005BC007976}" type="presParOf" srcId="{8B1B05D6-EA61-40CF-9446-850483ACD61D}" destId="{68C3B869-C6A0-4801-8C23-7564869B87B1}" srcOrd="1" destOrd="0" presId="urn:microsoft.com/office/officeart/2005/8/layout/matrix1"/>
    <dgm:cxn modelId="{414264FB-3E59-43E0-B0CE-C72D97145380}" type="presParOf" srcId="{8B1B05D6-EA61-40CF-9446-850483ACD61D}" destId="{99064360-1397-4EDB-9F38-B971948CB209}" srcOrd="2" destOrd="0" presId="urn:microsoft.com/office/officeart/2005/8/layout/matrix1"/>
    <dgm:cxn modelId="{ACC05916-E53F-40B4-A108-1612DF275DAF}" type="presParOf" srcId="{8B1B05D6-EA61-40CF-9446-850483ACD61D}" destId="{E23A8FDE-EA61-4BD1-935E-D2AFB73F678E}" srcOrd="3" destOrd="0" presId="urn:microsoft.com/office/officeart/2005/8/layout/matrix1"/>
    <dgm:cxn modelId="{FBD0DC7D-FACB-45AF-8C29-1BDADBC255E9}" type="presParOf" srcId="{8B1B05D6-EA61-40CF-9446-850483ACD61D}" destId="{32D96444-D0CB-48C5-83C9-355CBB36F7B0}" srcOrd="4" destOrd="0" presId="urn:microsoft.com/office/officeart/2005/8/layout/matrix1"/>
    <dgm:cxn modelId="{5E11AAAF-7CAA-419E-93A1-BA91211352B1}" type="presParOf" srcId="{8B1B05D6-EA61-40CF-9446-850483ACD61D}" destId="{376CF357-1F2C-4A02-A887-40695147BF53}" srcOrd="5" destOrd="0" presId="urn:microsoft.com/office/officeart/2005/8/layout/matrix1"/>
    <dgm:cxn modelId="{958D9D33-D6EA-4FEE-A1CE-F0FF9E3A075C}" type="presParOf" srcId="{8B1B05D6-EA61-40CF-9446-850483ACD61D}" destId="{5FEB20B6-98D1-422F-AACD-8ACA08C25EF0}" srcOrd="6" destOrd="0" presId="urn:microsoft.com/office/officeart/2005/8/layout/matrix1"/>
    <dgm:cxn modelId="{3B9C6768-4A9A-4156-9E3C-3D61C095D361}" type="presParOf" srcId="{8B1B05D6-EA61-40CF-9446-850483ACD61D}" destId="{8C3B152A-C65F-4A86-BA2D-C355222D2C54}" srcOrd="7" destOrd="0" presId="urn:microsoft.com/office/officeart/2005/8/layout/matrix1"/>
    <dgm:cxn modelId="{A415CC13-F9B0-433C-B999-7569EC2AB1CF}" type="presParOf" srcId="{D6FD553D-D19A-49CB-9196-65420648AA96}" destId="{48804E9A-1242-4AB1-AE63-0FD410447318}" srcOrd="1" destOrd="0" presId="urn:microsoft.com/office/officeart/2005/8/layout/matrix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95C392-40FE-4CA3-8F97-18F64CD556BE}" type="doc">
      <dgm:prSet loTypeId="urn:microsoft.com/office/officeart/2005/8/layout/lProcess2" loCatId="list" qsTypeId="urn:microsoft.com/office/officeart/2005/8/quickstyle/3d2" qsCatId="3D" csTypeId="urn:microsoft.com/office/officeart/2005/8/colors/accent2_2" csCatId="accent2" phldr="1"/>
      <dgm:spPr/>
      <dgm:t>
        <a:bodyPr/>
        <a:lstStyle/>
        <a:p>
          <a:endParaRPr lang="ru-RU"/>
        </a:p>
      </dgm:t>
    </dgm:pt>
    <dgm:pt modelId="{F1E2D9CF-4CE3-4406-8C1C-6E047CB3B422}">
      <dgm:prSet phldrT="[Текст]" custT="1"/>
      <dgm:spPr/>
      <dgm:t>
        <a:bodyPr/>
        <a:lstStyle/>
        <a:p>
          <a:r>
            <a:rPr lang="ru-RU" sz="1800" b="1" dirty="0">
              <a:solidFill>
                <a:schemeClr val="accent4">
                  <a:lumMod val="60000"/>
                  <a:lumOff val="40000"/>
                </a:schemeClr>
              </a:solidFill>
              <a:latin typeface="Times New Roman" pitchFamily="18" charset="0"/>
              <a:cs typeface="Times New Roman" pitchFamily="18" charset="0"/>
            </a:rPr>
            <a:t>Эвристическая беседа</a:t>
          </a:r>
        </a:p>
      </dgm:t>
    </dgm:pt>
    <dgm:pt modelId="{91F20CDB-BC70-4DBB-AD5D-E555D68326A2}" type="parTrans" cxnId="{ACD63277-6986-481D-9755-BD58223DD659}">
      <dgm:prSet/>
      <dgm:spPr/>
      <dgm:t>
        <a:bodyPr/>
        <a:lstStyle/>
        <a:p>
          <a:endParaRPr lang="ru-RU"/>
        </a:p>
      </dgm:t>
    </dgm:pt>
    <dgm:pt modelId="{987B1809-22AD-45CB-875D-86A98C1D0E0D}" type="sibTrans" cxnId="{ACD63277-6986-481D-9755-BD58223DD659}">
      <dgm:prSet/>
      <dgm:spPr/>
      <dgm:t>
        <a:bodyPr/>
        <a:lstStyle/>
        <a:p>
          <a:endParaRPr lang="ru-RU"/>
        </a:p>
      </dgm:t>
    </dgm:pt>
    <dgm:pt modelId="{AE10981A-232A-4205-B677-DDCF34C70FA2}">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Демонстрационный </a:t>
          </a:r>
          <a:r>
            <a:rPr lang="ru-RU" sz="1800" b="1" dirty="0">
              <a:solidFill>
                <a:schemeClr val="accent4">
                  <a:lumMod val="60000"/>
                  <a:lumOff val="40000"/>
                </a:schemeClr>
              </a:solidFill>
              <a:latin typeface="Times New Roman" pitchFamily="18" charset="0"/>
              <a:cs typeface="Times New Roman" pitchFamily="18" charset="0"/>
            </a:rPr>
            <a:t>опыт</a:t>
          </a:r>
        </a:p>
      </dgm:t>
    </dgm:pt>
    <dgm:pt modelId="{D32900B5-6066-441E-8A7A-E21B67F84AE5}" type="parTrans" cxnId="{B8B1E5E6-F46F-4248-8B47-C170AB393C9B}">
      <dgm:prSet/>
      <dgm:spPr/>
      <dgm:t>
        <a:bodyPr/>
        <a:lstStyle/>
        <a:p>
          <a:endParaRPr lang="ru-RU"/>
        </a:p>
      </dgm:t>
    </dgm:pt>
    <dgm:pt modelId="{58BE8749-9617-4E5B-884C-75C5AB7752DF}" type="sibTrans" cxnId="{B8B1E5E6-F46F-4248-8B47-C170AB393C9B}">
      <dgm:prSet/>
      <dgm:spPr/>
      <dgm:t>
        <a:bodyPr/>
        <a:lstStyle/>
        <a:p>
          <a:endParaRPr lang="ru-RU"/>
        </a:p>
      </dgm:t>
    </dgm:pt>
    <dgm:pt modelId="{722808D6-BFC5-4F5C-B89C-55E3CC5013AE}">
      <dgm:prSet phldrT="[Текст]" custT="1"/>
      <dgm:spPr>
        <a:solidFill>
          <a:schemeClr val="bg1">
            <a:lumMod val="75000"/>
          </a:schemeClr>
        </a:solidFill>
        <a:effectLst>
          <a:glow rad="63500">
            <a:schemeClr val="accent2">
              <a:satMod val="175000"/>
              <a:alpha val="40000"/>
            </a:schemeClr>
          </a:glow>
        </a:effectLst>
      </dgm:spPr>
      <dgm:t>
        <a:bodyPr/>
        <a:lstStyle/>
        <a:p>
          <a:r>
            <a:rPr lang="ru-RU" sz="2400" b="1" dirty="0">
              <a:solidFill>
                <a:srgbClr val="0070C0"/>
              </a:solidFill>
              <a:latin typeface="Times New Roman" pitchFamily="18" charset="0"/>
              <a:cs typeface="Times New Roman" pitchFamily="18" charset="0"/>
            </a:rPr>
            <a:t>Закрепление </a:t>
          </a:r>
          <a:r>
            <a:rPr lang="ru-RU" sz="2400" b="1" dirty="0" smtClean="0">
              <a:solidFill>
                <a:srgbClr val="0070C0"/>
              </a:solidFill>
              <a:latin typeface="Times New Roman" pitchFamily="18" charset="0"/>
              <a:cs typeface="Times New Roman" pitchFamily="18" charset="0"/>
            </a:rPr>
            <a:t>изученного</a:t>
          </a:r>
          <a:endParaRPr lang="ru-RU" sz="2400" b="1" dirty="0">
            <a:solidFill>
              <a:srgbClr val="0070C0"/>
            </a:solidFill>
            <a:latin typeface="Times New Roman" pitchFamily="18" charset="0"/>
            <a:cs typeface="Times New Roman" pitchFamily="18" charset="0"/>
          </a:endParaRPr>
        </a:p>
      </dgm:t>
    </dgm:pt>
    <dgm:pt modelId="{D2BE86C1-4564-457B-8962-44CF02D3F2D8}" type="parTrans" cxnId="{293FC435-07B8-4115-954C-09BAC5515FF4}">
      <dgm:prSet/>
      <dgm:spPr/>
      <dgm:t>
        <a:bodyPr/>
        <a:lstStyle/>
        <a:p>
          <a:endParaRPr lang="ru-RU"/>
        </a:p>
      </dgm:t>
    </dgm:pt>
    <dgm:pt modelId="{671AE496-07A2-48E2-B995-5CD23D181DC5}" type="sibTrans" cxnId="{293FC435-07B8-4115-954C-09BAC5515FF4}">
      <dgm:prSet/>
      <dgm:spPr/>
      <dgm:t>
        <a:bodyPr/>
        <a:lstStyle/>
        <a:p>
          <a:endParaRPr lang="ru-RU"/>
        </a:p>
      </dgm:t>
    </dgm:pt>
    <dgm:pt modelId="{2999E2E0-05AC-4704-A580-52532B1EE771}">
      <dgm:prSet phldrT="[Текст]" custT="1"/>
      <dgm:spPr/>
      <dgm:t>
        <a:bodyPr/>
        <a:lstStyle/>
        <a:p>
          <a:r>
            <a:rPr lang="ru-RU" sz="1600" b="1" dirty="0">
              <a:solidFill>
                <a:schemeClr val="accent4">
                  <a:lumMod val="60000"/>
                  <a:lumOff val="40000"/>
                </a:schemeClr>
              </a:solidFill>
              <a:latin typeface="Times New Roman" pitchFamily="18" charset="0"/>
              <a:cs typeface="Times New Roman" pitchFamily="18" charset="0"/>
            </a:rPr>
            <a:t>Лабораторные и практические работы</a:t>
          </a:r>
        </a:p>
      </dgm:t>
    </dgm:pt>
    <dgm:pt modelId="{2D80648B-F62F-4284-8BA7-F4EF49B4104B}" type="parTrans" cxnId="{9879DAB2-C2A0-4F85-BAE2-1C2ABB2DC18F}">
      <dgm:prSet/>
      <dgm:spPr/>
      <dgm:t>
        <a:bodyPr/>
        <a:lstStyle/>
        <a:p>
          <a:endParaRPr lang="ru-RU"/>
        </a:p>
      </dgm:t>
    </dgm:pt>
    <dgm:pt modelId="{05C70524-1605-464F-8884-5DE9F9B3A0B5}" type="sibTrans" cxnId="{9879DAB2-C2A0-4F85-BAE2-1C2ABB2DC18F}">
      <dgm:prSet/>
      <dgm:spPr/>
      <dgm:t>
        <a:bodyPr/>
        <a:lstStyle/>
        <a:p>
          <a:endParaRPr lang="ru-RU"/>
        </a:p>
      </dgm:t>
    </dgm:pt>
    <dgm:pt modelId="{C112E140-0366-458A-A058-AED25AB0E708}">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Решение задач</a:t>
          </a:r>
          <a:endParaRPr lang="ru-RU" sz="1800" b="1" dirty="0">
            <a:solidFill>
              <a:schemeClr val="accent4">
                <a:lumMod val="60000"/>
                <a:lumOff val="40000"/>
              </a:schemeClr>
            </a:solidFill>
            <a:latin typeface="Times New Roman" pitchFamily="18" charset="0"/>
            <a:cs typeface="Times New Roman" pitchFamily="18" charset="0"/>
          </a:endParaRPr>
        </a:p>
      </dgm:t>
    </dgm:pt>
    <dgm:pt modelId="{97EE144F-D96A-43FA-8046-354DF54FD7CD}" type="parTrans" cxnId="{C76DA7FD-C334-4239-BBF0-0592C6D352B6}">
      <dgm:prSet/>
      <dgm:spPr/>
      <dgm:t>
        <a:bodyPr/>
        <a:lstStyle/>
        <a:p>
          <a:endParaRPr lang="ru-RU"/>
        </a:p>
      </dgm:t>
    </dgm:pt>
    <dgm:pt modelId="{513A107E-934D-4A8B-B8E2-431BB2057752}" type="sibTrans" cxnId="{C76DA7FD-C334-4239-BBF0-0592C6D352B6}">
      <dgm:prSet/>
      <dgm:spPr/>
      <dgm:t>
        <a:bodyPr/>
        <a:lstStyle/>
        <a:p>
          <a:endParaRPr lang="ru-RU"/>
        </a:p>
      </dgm:t>
    </dgm:pt>
    <dgm:pt modelId="{D3776076-68CC-454C-B1F2-BB63EEB58920}">
      <dgm:prSet phldrT="[Текст]" custT="1"/>
      <dgm:spPr>
        <a:solidFill>
          <a:schemeClr val="bg1">
            <a:lumMod val="75000"/>
          </a:schemeClr>
        </a:solidFill>
        <a:effectLst>
          <a:glow rad="63500">
            <a:schemeClr val="accent2">
              <a:satMod val="175000"/>
              <a:alpha val="40000"/>
            </a:schemeClr>
          </a:glow>
        </a:effectLst>
      </dgm:spPr>
      <dgm:t>
        <a:bodyPr/>
        <a:lstStyle/>
        <a:p>
          <a:r>
            <a:rPr lang="ru-RU" sz="2400" b="1" dirty="0" smtClean="0">
              <a:solidFill>
                <a:srgbClr val="0070C0"/>
              </a:solidFill>
              <a:latin typeface="Times New Roman" pitchFamily="18" charset="0"/>
              <a:cs typeface="Times New Roman" pitchFamily="18" charset="0"/>
            </a:rPr>
            <a:t>Контроль усвоения изученного </a:t>
          </a:r>
          <a:endParaRPr lang="ru-RU" sz="2400" b="1" dirty="0">
            <a:solidFill>
              <a:srgbClr val="0070C0"/>
            </a:solidFill>
            <a:latin typeface="Times New Roman" pitchFamily="18" charset="0"/>
            <a:cs typeface="Times New Roman" pitchFamily="18" charset="0"/>
          </a:endParaRPr>
        </a:p>
      </dgm:t>
    </dgm:pt>
    <dgm:pt modelId="{4F139FA4-AFD9-48C7-B017-420B6F7465EC}" type="parTrans" cxnId="{EA83D45A-F779-49A2-989E-BCE7F5B00758}">
      <dgm:prSet/>
      <dgm:spPr/>
      <dgm:t>
        <a:bodyPr/>
        <a:lstStyle/>
        <a:p>
          <a:endParaRPr lang="ru-RU"/>
        </a:p>
      </dgm:t>
    </dgm:pt>
    <dgm:pt modelId="{FC56FF50-6C30-45BD-836F-F2E702B43AE6}" type="sibTrans" cxnId="{EA83D45A-F779-49A2-989E-BCE7F5B00758}">
      <dgm:prSet/>
      <dgm:spPr/>
      <dgm:t>
        <a:bodyPr/>
        <a:lstStyle/>
        <a:p>
          <a:endParaRPr lang="ru-RU"/>
        </a:p>
      </dgm:t>
    </dgm:pt>
    <dgm:pt modelId="{34EA21D8-3DF2-48CD-8DE6-F815ECEAFE6B}">
      <dgm:prSet phldrT="[Текст]" custT="1"/>
      <dgm:spPr/>
      <dgm:t>
        <a:bodyPr/>
        <a:lstStyle/>
        <a:p>
          <a:r>
            <a:rPr lang="ru-RU" sz="1800" b="1" dirty="0">
              <a:solidFill>
                <a:schemeClr val="accent4">
                  <a:lumMod val="60000"/>
                  <a:lumOff val="40000"/>
                </a:schemeClr>
              </a:solidFill>
              <a:latin typeface="Times New Roman" pitchFamily="18" charset="0"/>
              <a:cs typeface="Times New Roman" pitchFamily="18" charset="0"/>
            </a:rPr>
            <a:t>Контрольная работа, тест</a:t>
          </a:r>
        </a:p>
      </dgm:t>
    </dgm:pt>
    <dgm:pt modelId="{336D3AFE-2F3B-4B9B-A4D3-EEECCDD702A1}" type="parTrans" cxnId="{0F8B4F89-B18B-412D-BAFE-A848CEC48432}">
      <dgm:prSet/>
      <dgm:spPr/>
      <dgm:t>
        <a:bodyPr/>
        <a:lstStyle/>
        <a:p>
          <a:endParaRPr lang="ru-RU"/>
        </a:p>
      </dgm:t>
    </dgm:pt>
    <dgm:pt modelId="{F4687892-B85D-4DD7-989D-17C67FC05920}" type="sibTrans" cxnId="{0F8B4F89-B18B-412D-BAFE-A848CEC48432}">
      <dgm:prSet/>
      <dgm:spPr/>
      <dgm:t>
        <a:bodyPr/>
        <a:lstStyle/>
        <a:p>
          <a:endParaRPr lang="ru-RU"/>
        </a:p>
      </dgm:t>
    </dgm:pt>
    <dgm:pt modelId="{6C2E5898-B988-4D96-8E33-0E7198D56521}">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Компьютерное </a:t>
          </a:r>
          <a:r>
            <a:rPr lang="ru-RU" sz="1800" b="1" dirty="0">
              <a:solidFill>
                <a:schemeClr val="accent4">
                  <a:lumMod val="60000"/>
                  <a:lumOff val="40000"/>
                </a:schemeClr>
              </a:solidFill>
              <a:latin typeface="Times New Roman" pitchFamily="18" charset="0"/>
              <a:cs typeface="Times New Roman" pitchFamily="18" charset="0"/>
            </a:rPr>
            <a:t>тестирование</a:t>
          </a:r>
        </a:p>
      </dgm:t>
    </dgm:pt>
    <dgm:pt modelId="{FFAF57E3-92C0-4DB8-8D49-4B25689D6C9C}" type="parTrans" cxnId="{6B1933AF-2231-467A-8498-F3015A174B1B}">
      <dgm:prSet/>
      <dgm:spPr/>
      <dgm:t>
        <a:bodyPr/>
        <a:lstStyle/>
        <a:p>
          <a:endParaRPr lang="ru-RU"/>
        </a:p>
      </dgm:t>
    </dgm:pt>
    <dgm:pt modelId="{7DB19937-23C4-4353-8680-DF478F3A2C03}" type="sibTrans" cxnId="{6B1933AF-2231-467A-8498-F3015A174B1B}">
      <dgm:prSet/>
      <dgm:spPr/>
      <dgm:t>
        <a:bodyPr/>
        <a:lstStyle/>
        <a:p>
          <a:endParaRPr lang="ru-RU"/>
        </a:p>
      </dgm:t>
    </dgm:pt>
    <dgm:pt modelId="{8A0179F0-D03B-46F3-B928-595A72E853A1}">
      <dgm:prSet phldrT="[Текст]" custT="1"/>
      <dgm:spPr/>
      <dgm:t>
        <a:bodyPr/>
        <a:lstStyle/>
        <a:p>
          <a:r>
            <a:rPr lang="ru-RU" sz="1800" b="1" dirty="0">
              <a:solidFill>
                <a:schemeClr val="accent4">
                  <a:lumMod val="60000"/>
                  <a:lumOff val="40000"/>
                </a:schemeClr>
              </a:solidFill>
              <a:latin typeface="Times New Roman" pitchFamily="18" charset="0"/>
              <a:cs typeface="Times New Roman" pitchFamily="18" charset="0"/>
            </a:rPr>
            <a:t>Компьютерная </a:t>
          </a:r>
          <a:r>
            <a:rPr lang="ru-RU" sz="1800" b="1" dirty="0" smtClean="0">
              <a:solidFill>
                <a:schemeClr val="accent4">
                  <a:lumMod val="60000"/>
                  <a:lumOff val="40000"/>
                </a:schemeClr>
              </a:solidFill>
              <a:latin typeface="Times New Roman" pitchFamily="18" charset="0"/>
              <a:cs typeface="Times New Roman" pitchFamily="18" charset="0"/>
            </a:rPr>
            <a:t>модель</a:t>
          </a:r>
          <a:endParaRPr lang="ru-RU" sz="1800" b="1" dirty="0">
            <a:solidFill>
              <a:schemeClr val="accent4">
                <a:lumMod val="60000"/>
                <a:lumOff val="40000"/>
              </a:schemeClr>
            </a:solidFill>
            <a:latin typeface="Times New Roman" pitchFamily="18" charset="0"/>
            <a:cs typeface="Times New Roman" pitchFamily="18" charset="0"/>
          </a:endParaRPr>
        </a:p>
      </dgm:t>
    </dgm:pt>
    <dgm:pt modelId="{A5E702B2-BDD8-46B4-876E-31C877F52968}" type="parTrans" cxnId="{29E5DC2D-8697-4292-A560-C7D3EE45078A}">
      <dgm:prSet/>
      <dgm:spPr/>
      <dgm:t>
        <a:bodyPr/>
        <a:lstStyle/>
        <a:p>
          <a:endParaRPr lang="ru-RU"/>
        </a:p>
      </dgm:t>
    </dgm:pt>
    <dgm:pt modelId="{ACA497AD-8A8A-4121-BC35-9303BB951DAB}" type="sibTrans" cxnId="{29E5DC2D-8697-4292-A560-C7D3EE45078A}">
      <dgm:prSet/>
      <dgm:spPr/>
      <dgm:t>
        <a:bodyPr/>
        <a:lstStyle/>
        <a:p>
          <a:endParaRPr lang="ru-RU"/>
        </a:p>
      </dgm:t>
    </dgm:pt>
    <dgm:pt modelId="{641006F6-B41A-47C6-B374-CF4046B81319}">
      <dgm:prSet phldrT="[Текст]" custT="1"/>
      <dgm:spPr/>
      <dgm:t>
        <a:bodyPr/>
        <a:lstStyle/>
        <a:p>
          <a:r>
            <a:rPr lang="ru-RU" sz="1600" b="1" dirty="0">
              <a:solidFill>
                <a:schemeClr val="accent4">
                  <a:lumMod val="60000"/>
                  <a:lumOff val="40000"/>
                </a:schemeClr>
              </a:solidFill>
              <a:latin typeface="Times New Roman" pitchFamily="18" charset="0"/>
              <a:cs typeface="Times New Roman" pitchFamily="18" charset="0"/>
            </a:rPr>
            <a:t>Фронтальный </a:t>
          </a:r>
          <a:r>
            <a:rPr lang="ru-RU" sz="1600" b="1" dirty="0" smtClean="0">
              <a:solidFill>
                <a:schemeClr val="accent4">
                  <a:lumMod val="60000"/>
                  <a:lumOff val="40000"/>
                </a:schemeClr>
              </a:solidFill>
              <a:latin typeface="Times New Roman" pitchFamily="18" charset="0"/>
              <a:cs typeface="Times New Roman" pitchFamily="18" charset="0"/>
            </a:rPr>
            <a:t>опрос</a:t>
          </a:r>
          <a:endParaRPr lang="ru-RU" sz="1600" b="1" dirty="0">
            <a:solidFill>
              <a:schemeClr val="accent4">
                <a:lumMod val="60000"/>
                <a:lumOff val="40000"/>
              </a:schemeClr>
            </a:solidFill>
            <a:latin typeface="Times New Roman" pitchFamily="18" charset="0"/>
            <a:cs typeface="Times New Roman" pitchFamily="18" charset="0"/>
          </a:endParaRPr>
        </a:p>
      </dgm:t>
    </dgm:pt>
    <dgm:pt modelId="{7570EF24-DA27-47AA-9806-499DB7E8945C}" type="parTrans" cxnId="{AEB8B3D8-71F4-4D1D-A845-E8442E5C5BA2}">
      <dgm:prSet/>
      <dgm:spPr/>
      <dgm:t>
        <a:bodyPr/>
        <a:lstStyle/>
        <a:p>
          <a:endParaRPr lang="ru-RU"/>
        </a:p>
      </dgm:t>
    </dgm:pt>
    <dgm:pt modelId="{167CA855-EB60-449C-806B-BE3BD77710C9}" type="sibTrans" cxnId="{AEB8B3D8-71F4-4D1D-A845-E8442E5C5BA2}">
      <dgm:prSet/>
      <dgm:spPr/>
      <dgm:t>
        <a:bodyPr/>
        <a:lstStyle/>
        <a:p>
          <a:endParaRPr lang="ru-RU"/>
        </a:p>
      </dgm:t>
    </dgm:pt>
    <dgm:pt modelId="{AC98553B-03E4-414A-ABE5-1DA7192B89FF}">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Устный зачет</a:t>
          </a:r>
          <a:endParaRPr lang="ru-RU" sz="1800" b="1" dirty="0">
            <a:solidFill>
              <a:schemeClr val="accent4">
                <a:lumMod val="60000"/>
                <a:lumOff val="40000"/>
              </a:schemeClr>
            </a:solidFill>
            <a:latin typeface="Times New Roman" pitchFamily="18" charset="0"/>
            <a:cs typeface="Times New Roman" pitchFamily="18" charset="0"/>
          </a:endParaRPr>
        </a:p>
      </dgm:t>
    </dgm:pt>
    <dgm:pt modelId="{FC5B013F-3F32-4CE5-B00C-99A9C50EA524}" type="parTrans" cxnId="{92741234-8C7D-42E1-BC4C-107FDF9B39DA}">
      <dgm:prSet/>
      <dgm:spPr/>
      <dgm:t>
        <a:bodyPr/>
        <a:lstStyle/>
        <a:p>
          <a:endParaRPr lang="ru-RU"/>
        </a:p>
      </dgm:t>
    </dgm:pt>
    <dgm:pt modelId="{7321BF99-B50C-44AC-A57E-F3A060304587}" type="sibTrans" cxnId="{92741234-8C7D-42E1-BC4C-107FDF9B39DA}">
      <dgm:prSet/>
      <dgm:spPr/>
      <dgm:t>
        <a:bodyPr/>
        <a:lstStyle/>
        <a:p>
          <a:endParaRPr lang="ru-RU"/>
        </a:p>
      </dgm:t>
    </dgm:pt>
    <dgm:pt modelId="{73E95FE8-8F4C-45BC-9620-DE6208FB969F}">
      <dgm:prSet phldrT="[Текст]" custT="1"/>
      <dgm:spPr/>
      <dgm:t>
        <a:bodyPr/>
        <a:lstStyle/>
        <a:p>
          <a:r>
            <a:rPr lang="ru-RU" sz="1600" b="1" dirty="0">
              <a:solidFill>
                <a:schemeClr val="accent4">
                  <a:lumMod val="60000"/>
                  <a:lumOff val="40000"/>
                </a:schemeClr>
              </a:solidFill>
              <a:latin typeface="Times New Roman" pitchFamily="18" charset="0"/>
              <a:cs typeface="Times New Roman" pitchFamily="18" charset="0"/>
            </a:rPr>
            <a:t>Подготовка докладов, создание презентаций</a:t>
          </a:r>
        </a:p>
      </dgm:t>
    </dgm:pt>
    <dgm:pt modelId="{6082E733-5242-4D05-8F80-B56E39E9930B}" type="parTrans" cxnId="{21B82F9C-A07A-431B-BF80-CC641359AFCD}">
      <dgm:prSet/>
      <dgm:spPr/>
      <dgm:t>
        <a:bodyPr/>
        <a:lstStyle/>
        <a:p>
          <a:endParaRPr lang="ru-RU"/>
        </a:p>
      </dgm:t>
    </dgm:pt>
    <dgm:pt modelId="{6B2175BD-3DCE-489F-9474-22A6734BF759}" type="sibTrans" cxnId="{21B82F9C-A07A-431B-BF80-CC641359AFCD}">
      <dgm:prSet/>
      <dgm:spPr/>
      <dgm:t>
        <a:bodyPr/>
        <a:lstStyle/>
        <a:p>
          <a:endParaRPr lang="ru-RU"/>
        </a:p>
      </dgm:t>
    </dgm:pt>
    <dgm:pt modelId="{ECB6B71A-9A21-409E-BEDC-8193BAEB126F}">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Конференция </a:t>
          </a:r>
          <a:endParaRPr lang="ru-RU" sz="1800" b="1" dirty="0">
            <a:solidFill>
              <a:schemeClr val="accent4">
                <a:lumMod val="60000"/>
                <a:lumOff val="40000"/>
              </a:schemeClr>
            </a:solidFill>
            <a:latin typeface="Times New Roman" pitchFamily="18" charset="0"/>
            <a:cs typeface="Times New Roman" pitchFamily="18" charset="0"/>
          </a:endParaRPr>
        </a:p>
      </dgm:t>
    </dgm:pt>
    <dgm:pt modelId="{C79B70A6-79B2-447B-B4D5-D4461B0367D5}" type="parTrans" cxnId="{9E559E02-DABD-4EC3-98D8-560EB222C76D}">
      <dgm:prSet/>
      <dgm:spPr/>
      <dgm:t>
        <a:bodyPr/>
        <a:lstStyle/>
        <a:p>
          <a:endParaRPr lang="ru-RU"/>
        </a:p>
      </dgm:t>
    </dgm:pt>
    <dgm:pt modelId="{EE42FA32-A618-479B-BE0E-714D90BFB7BB}" type="sibTrans" cxnId="{9E559E02-DABD-4EC3-98D8-560EB222C76D}">
      <dgm:prSet/>
      <dgm:spPr/>
      <dgm:t>
        <a:bodyPr/>
        <a:lstStyle/>
        <a:p>
          <a:endParaRPr lang="ru-RU"/>
        </a:p>
      </dgm:t>
    </dgm:pt>
    <dgm:pt modelId="{904E8FC6-E628-40C6-817A-D0E0D5D5E5F0}">
      <dgm:prSet phldrT="[Текст]" custT="1"/>
      <dgm:spPr/>
      <dgm:t>
        <a:bodyPr/>
        <a:lstStyle/>
        <a:p>
          <a:r>
            <a:rPr lang="ru-RU" sz="1800" b="1" dirty="0">
              <a:solidFill>
                <a:schemeClr val="accent4">
                  <a:lumMod val="60000"/>
                  <a:lumOff val="40000"/>
                </a:schemeClr>
              </a:solidFill>
              <a:latin typeface="Times New Roman" pitchFamily="18" charset="0"/>
              <a:cs typeface="Times New Roman" pitchFamily="18" charset="0"/>
            </a:rPr>
            <a:t>Защита проекта по выбранной теме</a:t>
          </a:r>
        </a:p>
      </dgm:t>
    </dgm:pt>
    <dgm:pt modelId="{4E83CC9F-B014-417A-8680-DA1B014A377B}" type="parTrans" cxnId="{1D2BFA88-2F62-4ABA-A01B-AD2338D2F82D}">
      <dgm:prSet/>
      <dgm:spPr/>
      <dgm:t>
        <a:bodyPr/>
        <a:lstStyle/>
        <a:p>
          <a:endParaRPr lang="ru-RU"/>
        </a:p>
      </dgm:t>
    </dgm:pt>
    <dgm:pt modelId="{C55FEBEB-4CB6-43BA-BDAC-C15F79B34119}" type="sibTrans" cxnId="{1D2BFA88-2F62-4ABA-A01B-AD2338D2F82D}">
      <dgm:prSet/>
      <dgm:spPr/>
      <dgm:t>
        <a:bodyPr/>
        <a:lstStyle/>
        <a:p>
          <a:endParaRPr lang="ru-RU"/>
        </a:p>
      </dgm:t>
    </dgm:pt>
    <dgm:pt modelId="{ABCA2D76-7846-47C5-8F8A-94D5FCB56F34}">
      <dgm:prSet phldrT="[Текст]" custT="1"/>
      <dgm:spPr/>
      <dgm:t>
        <a:bodyPr/>
        <a:lstStyle/>
        <a:p>
          <a:r>
            <a:rPr lang="ru-RU" sz="1600" b="1" dirty="0" smtClean="0">
              <a:solidFill>
                <a:schemeClr val="accent4">
                  <a:lumMod val="60000"/>
                  <a:lumOff val="40000"/>
                </a:schemeClr>
              </a:solidFill>
              <a:latin typeface="Times New Roman" pitchFamily="18" charset="0"/>
              <a:cs typeface="Times New Roman" pitchFamily="18" charset="0"/>
            </a:rPr>
            <a:t>Создание проблемной ситуации</a:t>
          </a:r>
          <a:endParaRPr lang="ru-RU" sz="1600" b="1" dirty="0">
            <a:solidFill>
              <a:schemeClr val="accent4">
                <a:lumMod val="60000"/>
                <a:lumOff val="40000"/>
              </a:schemeClr>
            </a:solidFill>
            <a:latin typeface="Times New Roman" pitchFamily="18" charset="0"/>
            <a:cs typeface="Times New Roman" pitchFamily="18" charset="0"/>
          </a:endParaRPr>
        </a:p>
      </dgm:t>
    </dgm:pt>
    <dgm:pt modelId="{F0CA189B-5A07-4BC5-BE02-ACC86972E9C7}" type="parTrans" cxnId="{B000C9D5-9778-43D0-BA89-3DDB425F297A}">
      <dgm:prSet/>
      <dgm:spPr/>
      <dgm:t>
        <a:bodyPr/>
        <a:lstStyle/>
        <a:p>
          <a:endParaRPr lang="ru-RU"/>
        </a:p>
      </dgm:t>
    </dgm:pt>
    <dgm:pt modelId="{1B03F5ED-FDE3-4EF2-B880-0E5F45323A25}" type="sibTrans" cxnId="{B000C9D5-9778-43D0-BA89-3DDB425F297A}">
      <dgm:prSet/>
      <dgm:spPr/>
      <dgm:t>
        <a:bodyPr/>
        <a:lstStyle/>
        <a:p>
          <a:endParaRPr lang="ru-RU"/>
        </a:p>
      </dgm:t>
    </dgm:pt>
    <dgm:pt modelId="{1F481ABB-B0EB-424D-9C9E-56A381F05256}">
      <dgm:prSet phldrT="[Текст]" custT="1"/>
      <dgm:spPr>
        <a:solidFill>
          <a:schemeClr val="bg1">
            <a:lumMod val="75000"/>
          </a:schemeClr>
        </a:solidFill>
        <a:effectLst>
          <a:glow rad="63500">
            <a:schemeClr val="accent2">
              <a:satMod val="175000"/>
              <a:alpha val="40000"/>
            </a:schemeClr>
          </a:glow>
        </a:effectLst>
      </dgm:spPr>
      <dgm:t>
        <a:bodyPr/>
        <a:lstStyle/>
        <a:p>
          <a:r>
            <a:rPr lang="ru-RU" sz="2400" b="1" dirty="0">
              <a:solidFill>
                <a:srgbClr val="0070C0"/>
              </a:solidFill>
              <a:latin typeface="Times New Roman" pitchFamily="18" charset="0"/>
              <a:cs typeface="Times New Roman" pitchFamily="18" charset="0"/>
            </a:rPr>
            <a:t>Изучение нового материала</a:t>
          </a:r>
        </a:p>
      </dgm:t>
    </dgm:pt>
    <dgm:pt modelId="{1E41FC0B-4C53-4194-88D6-720BAB5F62FB}" type="sibTrans" cxnId="{B0B21189-244C-4541-B84F-13A9E9EC5259}">
      <dgm:prSet/>
      <dgm:spPr/>
      <dgm:t>
        <a:bodyPr/>
        <a:lstStyle/>
        <a:p>
          <a:endParaRPr lang="ru-RU"/>
        </a:p>
      </dgm:t>
    </dgm:pt>
    <dgm:pt modelId="{936A2BB2-3678-448B-B81B-9007947399EF}" type="parTrans" cxnId="{B0B21189-244C-4541-B84F-13A9E9EC5259}">
      <dgm:prSet/>
      <dgm:spPr/>
      <dgm:t>
        <a:bodyPr/>
        <a:lstStyle/>
        <a:p>
          <a:endParaRPr lang="ru-RU"/>
        </a:p>
      </dgm:t>
    </dgm:pt>
    <dgm:pt modelId="{AD16813D-399A-49A4-919D-049B237FD110}">
      <dgm:prSet phldrT="[Текст]" custT="1"/>
      <dgm:spPr/>
      <dgm:t>
        <a:bodyPr/>
        <a:lstStyle/>
        <a:p>
          <a:r>
            <a:rPr lang="ru-RU" sz="1600" b="1" dirty="0" smtClean="0">
              <a:solidFill>
                <a:schemeClr val="accent4">
                  <a:lumMod val="60000"/>
                  <a:lumOff val="40000"/>
                </a:schemeClr>
              </a:solidFill>
              <a:latin typeface="Times New Roman" pitchFamily="18" charset="0"/>
              <a:cs typeface="Times New Roman" pitchFamily="18" charset="0"/>
            </a:rPr>
            <a:t>Исследование</a:t>
          </a:r>
          <a:endParaRPr lang="ru-RU" sz="1600" b="1" dirty="0">
            <a:solidFill>
              <a:schemeClr val="accent4">
                <a:lumMod val="60000"/>
                <a:lumOff val="40000"/>
              </a:schemeClr>
            </a:solidFill>
            <a:latin typeface="Times New Roman" pitchFamily="18" charset="0"/>
            <a:cs typeface="Times New Roman" pitchFamily="18" charset="0"/>
          </a:endParaRPr>
        </a:p>
      </dgm:t>
    </dgm:pt>
    <dgm:pt modelId="{FA164A76-1FB4-4A58-B124-D68BFDC0CB41}" type="parTrans" cxnId="{BBFDA8BC-3CAF-49CC-89D2-D898AA2ED10F}">
      <dgm:prSet/>
      <dgm:spPr/>
      <dgm:t>
        <a:bodyPr/>
        <a:lstStyle/>
        <a:p>
          <a:endParaRPr lang="ru-RU"/>
        </a:p>
      </dgm:t>
    </dgm:pt>
    <dgm:pt modelId="{1B5C6E3A-B592-4B97-95C3-E64AF6CD263B}" type="sibTrans" cxnId="{BBFDA8BC-3CAF-49CC-89D2-D898AA2ED10F}">
      <dgm:prSet/>
      <dgm:spPr/>
      <dgm:t>
        <a:bodyPr/>
        <a:lstStyle/>
        <a:p>
          <a:endParaRPr lang="ru-RU"/>
        </a:p>
      </dgm:t>
    </dgm:pt>
    <dgm:pt modelId="{A59F5884-CDBD-4682-BBBF-39EDDF6B0207}">
      <dgm:prSet phldrT="[Текст]" custT="1"/>
      <dgm:spPr/>
      <dgm:t>
        <a:bodyPr/>
        <a:lstStyle/>
        <a:p>
          <a:r>
            <a:rPr lang="ru-RU" sz="1800" b="1" dirty="0" smtClean="0">
              <a:solidFill>
                <a:schemeClr val="accent4">
                  <a:lumMod val="60000"/>
                  <a:lumOff val="40000"/>
                </a:schemeClr>
              </a:solidFill>
              <a:latin typeface="Times New Roman" pitchFamily="18" charset="0"/>
              <a:cs typeface="Times New Roman" pitchFamily="18" charset="0"/>
            </a:rPr>
            <a:t>Взаимообучение в группах</a:t>
          </a:r>
          <a:endParaRPr lang="ru-RU" sz="1800" b="1" dirty="0">
            <a:solidFill>
              <a:schemeClr val="accent4">
                <a:lumMod val="60000"/>
                <a:lumOff val="40000"/>
              </a:schemeClr>
            </a:solidFill>
            <a:latin typeface="Times New Roman" pitchFamily="18" charset="0"/>
            <a:cs typeface="Times New Roman" pitchFamily="18" charset="0"/>
          </a:endParaRPr>
        </a:p>
      </dgm:t>
    </dgm:pt>
    <dgm:pt modelId="{927E6F54-17C2-4AC8-A968-7B43164C8B7B}" type="parTrans" cxnId="{F0FC03DD-BBA8-4F59-944F-21570EFDC7A0}">
      <dgm:prSet/>
      <dgm:spPr/>
      <dgm:t>
        <a:bodyPr/>
        <a:lstStyle/>
        <a:p>
          <a:endParaRPr lang="ru-RU"/>
        </a:p>
      </dgm:t>
    </dgm:pt>
    <dgm:pt modelId="{63E05B36-BECC-47FB-AEC0-01A5F392525F}" type="sibTrans" cxnId="{F0FC03DD-BBA8-4F59-944F-21570EFDC7A0}">
      <dgm:prSet/>
      <dgm:spPr/>
      <dgm:t>
        <a:bodyPr/>
        <a:lstStyle/>
        <a:p>
          <a:endParaRPr lang="ru-RU"/>
        </a:p>
      </dgm:t>
    </dgm:pt>
    <dgm:pt modelId="{A37089CA-528F-4680-BC3D-95F146B92446}" type="pres">
      <dgm:prSet presAssocID="{E595C392-40FE-4CA3-8F97-18F64CD556BE}" presName="theList" presStyleCnt="0">
        <dgm:presLayoutVars>
          <dgm:dir/>
          <dgm:animLvl val="lvl"/>
          <dgm:resizeHandles val="exact"/>
        </dgm:presLayoutVars>
      </dgm:prSet>
      <dgm:spPr/>
      <dgm:t>
        <a:bodyPr/>
        <a:lstStyle/>
        <a:p>
          <a:endParaRPr lang="ru-RU"/>
        </a:p>
      </dgm:t>
    </dgm:pt>
    <dgm:pt modelId="{1DCDBCB0-2760-44FC-A3DB-7AA17A8385A2}" type="pres">
      <dgm:prSet presAssocID="{1F481ABB-B0EB-424D-9C9E-56A381F05256}" presName="compNode" presStyleCnt="0"/>
      <dgm:spPr/>
      <dgm:t>
        <a:bodyPr/>
        <a:lstStyle/>
        <a:p>
          <a:endParaRPr lang="ru-RU"/>
        </a:p>
      </dgm:t>
    </dgm:pt>
    <dgm:pt modelId="{247F584C-F88A-48CD-AF82-4C4498DBB402}" type="pres">
      <dgm:prSet presAssocID="{1F481ABB-B0EB-424D-9C9E-56A381F05256}" presName="aNode" presStyleLbl="bgShp" presStyleIdx="0" presStyleCnt="3" custLinFactNeighborX="1198" custLinFactNeighborY="-1809"/>
      <dgm:spPr/>
      <dgm:t>
        <a:bodyPr/>
        <a:lstStyle/>
        <a:p>
          <a:endParaRPr lang="ru-RU"/>
        </a:p>
      </dgm:t>
    </dgm:pt>
    <dgm:pt modelId="{14BD2EC9-1C6D-4B68-BCFA-6CF8C5B25A49}" type="pres">
      <dgm:prSet presAssocID="{1F481ABB-B0EB-424D-9C9E-56A381F05256}" presName="textNode" presStyleLbl="bgShp" presStyleIdx="0" presStyleCnt="3"/>
      <dgm:spPr/>
      <dgm:t>
        <a:bodyPr/>
        <a:lstStyle/>
        <a:p>
          <a:endParaRPr lang="ru-RU"/>
        </a:p>
      </dgm:t>
    </dgm:pt>
    <dgm:pt modelId="{7706CC4B-BE95-4EE2-815E-012C8FED988F}" type="pres">
      <dgm:prSet presAssocID="{1F481ABB-B0EB-424D-9C9E-56A381F05256}" presName="compChildNode" presStyleCnt="0"/>
      <dgm:spPr/>
      <dgm:t>
        <a:bodyPr/>
        <a:lstStyle/>
        <a:p>
          <a:endParaRPr lang="ru-RU"/>
        </a:p>
      </dgm:t>
    </dgm:pt>
    <dgm:pt modelId="{37A5E9A3-6378-46C0-A669-FB2DAC970733}" type="pres">
      <dgm:prSet presAssocID="{1F481ABB-B0EB-424D-9C9E-56A381F05256}" presName="theInnerList" presStyleCnt="0"/>
      <dgm:spPr/>
      <dgm:t>
        <a:bodyPr/>
        <a:lstStyle/>
        <a:p>
          <a:endParaRPr lang="ru-RU"/>
        </a:p>
      </dgm:t>
    </dgm:pt>
    <dgm:pt modelId="{C6CA1FF7-B737-475A-8BBE-63FE85BBE2A7}" type="pres">
      <dgm:prSet presAssocID="{F1E2D9CF-4CE3-4406-8C1C-6E047CB3B422}" presName="childNode" presStyleLbl="node1" presStyleIdx="0" presStyleCnt="15">
        <dgm:presLayoutVars>
          <dgm:bulletEnabled val="1"/>
        </dgm:presLayoutVars>
      </dgm:prSet>
      <dgm:spPr/>
      <dgm:t>
        <a:bodyPr/>
        <a:lstStyle/>
        <a:p>
          <a:endParaRPr lang="ru-RU"/>
        </a:p>
      </dgm:t>
    </dgm:pt>
    <dgm:pt modelId="{C689BC9E-3E06-4F22-A393-2B6D44B0785E}" type="pres">
      <dgm:prSet presAssocID="{F1E2D9CF-4CE3-4406-8C1C-6E047CB3B422}" presName="aSpace2" presStyleCnt="0"/>
      <dgm:spPr/>
      <dgm:t>
        <a:bodyPr/>
        <a:lstStyle/>
        <a:p>
          <a:endParaRPr lang="ru-RU"/>
        </a:p>
      </dgm:t>
    </dgm:pt>
    <dgm:pt modelId="{26A17F1F-65F3-4C6F-8F62-F1AE10B5EF93}" type="pres">
      <dgm:prSet presAssocID="{AE10981A-232A-4205-B677-DDCF34C70FA2}" presName="childNode" presStyleLbl="node1" presStyleIdx="1" presStyleCnt="15">
        <dgm:presLayoutVars>
          <dgm:bulletEnabled val="1"/>
        </dgm:presLayoutVars>
      </dgm:prSet>
      <dgm:spPr/>
      <dgm:t>
        <a:bodyPr/>
        <a:lstStyle/>
        <a:p>
          <a:endParaRPr lang="ru-RU"/>
        </a:p>
      </dgm:t>
    </dgm:pt>
    <dgm:pt modelId="{A0E59DBC-9FCB-4B6A-A4EB-6C36F45CE1B3}" type="pres">
      <dgm:prSet presAssocID="{AE10981A-232A-4205-B677-DDCF34C70FA2}" presName="aSpace2" presStyleCnt="0"/>
      <dgm:spPr/>
      <dgm:t>
        <a:bodyPr/>
        <a:lstStyle/>
        <a:p>
          <a:endParaRPr lang="ru-RU"/>
        </a:p>
      </dgm:t>
    </dgm:pt>
    <dgm:pt modelId="{2449094E-EE8B-4DFC-86E8-4364BDF95E83}" type="pres">
      <dgm:prSet presAssocID="{8A0179F0-D03B-46F3-B928-595A72E853A1}" presName="childNode" presStyleLbl="node1" presStyleIdx="2" presStyleCnt="15">
        <dgm:presLayoutVars>
          <dgm:bulletEnabled val="1"/>
        </dgm:presLayoutVars>
      </dgm:prSet>
      <dgm:spPr/>
      <dgm:t>
        <a:bodyPr/>
        <a:lstStyle/>
        <a:p>
          <a:endParaRPr lang="ru-RU"/>
        </a:p>
      </dgm:t>
    </dgm:pt>
    <dgm:pt modelId="{6DCD3952-8F24-4247-8FFA-486D937ADDD5}" type="pres">
      <dgm:prSet presAssocID="{8A0179F0-D03B-46F3-B928-595A72E853A1}" presName="aSpace2" presStyleCnt="0"/>
      <dgm:spPr/>
      <dgm:t>
        <a:bodyPr/>
        <a:lstStyle/>
        <a:p>
          <a:endParaRPr lang="ru-RU"/>
        </a:p>
      </dgm:t>
    </dgm:pt>
    <dgm:pt modelId="{6D9FC197-42DB-411B-B0FA-9A0AD48E966F}" type="pres">
      <dgm:prSet presAssocID="{ABCA2D76-7846-47C5-8F8A-94D5FCB56F34}" presName="childNode" presStyleLbl="node1" presStyleIdx="3" presStyleCnt="15">
        <dgm:presLayoutVars>
          <dgm:bulletEnabled val="1"/>
        </dgm:presLayoutVars>
      </dgm:prSet>
      <dgm:spPr/>
      <dgm:t>
        <a:bodyPr/>
        <a:lstStyle/>
        <a:p>
          <a:endParaRPr lang="ru-RU"/>
        </a:p>
      </dgm:t>
    </dgm:pt>
    <dgm:pt modelId="{A72B7FDE-53B6-4055-A50C-D6BC04B0AB8B}" type="pres">
      <dgm:prSet presAssocID="{ABCA2D76-7846-47C5-8F8A-94D5FCB56F34}" presName="aSpace2" presStyleCnt="0"/>
      <dgm:spPr/>
      <dgm:t>
        <a:bodyPr/>
        <a:lstStyle/>
        <a:p>
          <a:endParaRPr lang="ru-RU"/>
        </a:p>
      </dgm:t>
    </dgm:pt>
    <dgm:pt modelId="{BDF74285-59EB-4B78-ADC3-2123D7252455}" type="pres">
      <dgm:prSet presAssocID="{AD16813D-399A-49A4-919D-049B237FD110}" presName="childNode" presStyleLbl="node1" presStyleIdx="4" presStyleCnt="15">
        <dgm:presLayoutVars>
          <dgm:bulletEnabled val="1"/>
        </dgm:presLayoutVars>
      </dgm:prSet>
      <dgm:spPr/>
      <dgm:t>
        <a:bodyPr/>
        <a:lstStyle/>
        <a:p>
          <a:endParaRPr lang="ru-RU"/>
        </a:p>
      </dgm:t>
    </dgm:pt>
    <dgm:pt modelId="{8EEFD1E3-AEB2-4444-BD55-B00EE859730D}" type="pres">
      <dgm:prSet presAssocID="{1F481ABB-B0EB-424D-9C9E-56A381F05256}" presName="aSpace" presStyleCnt="0"/>
      <dgm:spPr/>
      <dgm:t>
        <a:bodyPr/>
        <a:lstStyle/>
        <a:p>
          <a:endParaRPr lang="ru-RU"/>
        </a:p>
      </dgm:t>
    </dgm:pt>
    <dgm:pt modelId="{11CA5649-B522-46B1-AD0E-1FFCE3D65278}" type="pres">
      <dgm:prSet presAssocID="{722808D6-BFC5-4F5C-B89C-55E3CC5013AE}" presName="compNode" presStyleCnt="0"/>
      <dgm:spPr/>
      <dgm:t>
        <a:bodyPr/>
        <a:lstStyle/>
        <a:p>
          <a:endParaRPr lang="ru-RU"/>
        </a:p>
      </dgm:t>
    </dgm:pt>
    <dgm:pt modelId="{938C1D9F-69AF-429C-8CBD-2B047AFFEDEF}" type="pres">
      <dgm:prSet presAssocID="{722808D6-BFC5-4F5C-B89C-55E3CC5013AE}" presName="aNode" presStyleLbl="bgShp" presStyleIdx="1" presStyleCnt="3"/>
      <dgm:spPr/>
      <dgm:t>
        <a:bodyPr/>
        <a:lstStyle/>
        <a:p>
          <a:endParaRPr lang="ru-RU"/>
        </a:p>
      </dgm:t>
    </dgm:pt>
    <dgm:pt modelId="{67F26D47-04A4-4066-A9D8-F840F89855A6}" type="pres">
      <dgm:prSet presAssocID="{722808D6-BFC5-4F5C-B89C-55E3CC5013AE}" presName="textNode" presStyleLbl="bgShp" presStyleIdx="1" presStyleCnt="3"/>
      <dgm:spPr/>
      <dgm:t>
        <a:bodyPr/>
        <a:lstStyle/>
        <a:p>
          <a:endParaRPr lang="ru-RU"/>
        </a:p>
      </dgm:t>
    </dgm:pt>
    <dgm:pt modelId="{EAE66DAE-91AD-4C7A-B7B0-0A150DAC93E3}" type="pres">
      <dgm:prSet presAssocID="{722808D6-BFC5-4F5C-B89C-55E3CC5013AE}" presName="compChildNode" presStyleCnt="0"/>
      <dgm:spPr/>
      <dgm:t>
        <a:bodyPr/>
        <a:lstStyle/>
        <a:p>
          <a:endParaRPr lang="ru-RU"/>
        </a:p>
      </dgm:t>
    </dgm:pt>
    <dgm:pt modelId="{088C730D-1172-4B3F-B089-8CB92A80CBC1}" type="pres">
      <dgm:prSet presAssocID="{722808D6-BFC5-4F5C-B89C-55E3CC5013AE}" presName="theInnerList" presStyleCnt="0"/>
      <dgm:spPr/>
      <dgm:t>
        <a:bodyPr/>
        <a:lstStyle/>
        <a:p>
          <a:endParaRPr lang="ru-RU"/>
        </a:p>
      </dgm:t>
    </dgm:pt>
    <dgm:pt modelId="{74A850BA-2BBE-4ADD-8EEC-A51B62A4C471}" type="pres">
      <dgm:prSet presAssocID="{2999E2E0-05AC-4704-A580-52532B1EE771}" presName="childNode" presStyleLbl="node1" presStyleIdx="5" presStyleCnt="15">
        <dgm:presLayoutVars>
          <dgm:bulletEnabled val="1"/>
        </dgm:presLayoutVars>
      </dgm:prSet>
      <dgm:spPr/>
      <dgm:t>
        <a:bodyPr/>
        <a:lstStyle/>
        <a:p>
          <a:endParaRPr lang="ru-RU"/>
        </a:p>
      </dgm:t>
    </dgm:pt>
    <dgm:pt modelId="{8FDE3D7B-5993-4B09-8036-7140053C40EA}" type="pres">
      <dgm:prSet presAssocID="{2999E2E0-05AC-4704-A580-52532B1EE771}" presName="aSpace2" presStyleCnt="0"/>
      <dgm:spPr/>
      <dgm:t>
        <a:bodyPr/>
        <a:lstStyle/>
        <a:p>
          <a:endParaRPr lang="ru-RU"/>
        </a:p>
      </dgm:t>
    </dgm:pt>
    <dgm:pt modelId="{E76964D8-CE21-4776-9E9E-2BCF3773D076}" type="pres">
      <dgm:prSet presAssocID="{C112E140-0366-458A-A058-AED25AB0E708}" presName="childNode" presStyleLbl="node1" presStyleIdx="6" presStyleCnt="15">
        <dgm:presLayoutVars>
          <dgm:bulletEnabled val="1"/>
        </dgm:presLayoutVars>
      </dgm:prSet>
      <dgm:spPr/>
      <dgm:t>
        <a:bodyPr/>
        <a:lstStyle/>
        <a:p>
          <a:endParaRPr lang="ru-RU"/>
        </a:p>
      </dgm:t>
    </dgm:pt>
    <dgm:pt modelId="{EC464E05-1360-4DFA-8A5D-0F7DDDC636D7}" type="pres">
      <dgm:prSet presAssocID="{C112E140-0366-458A-A058-AED25AB0E708}" presName="aSpace2" presStyleCnt="0"/>
      <dgm:spPr/>
      <dgm:t>
        <a:bodyPr/>
        <a:lstStyle/>
        <a:p>
          <a:endParaRPr lang="ru-RU"/>
        </a:p>
      </dgm:t>
    </dgm:pt>
    <dgm:pt modelId="{F2E88081-E5F2-45E6-99B9-52E76AC0206C}" type="pres">
      <dgm:prSet presAssocID="{A59F5884-CDBD-4682-BBBF-39EDDF6B0207}" presName="childNode" presStyleLbl="node1" presStyleIdx="7" presStyleCnt="15">
        <dgm:presLayoutVars>
          <dgm:bulletEnabled val="1"/>
        </dgm:presLayoutVars>
      </dgm:prSet>
      <dgm:spPr/>
      <dgm:t>
        <a:bodyPr/>
        <a:lstStyle/>
        <a:p>
          <a:endParaRPr lang="ru-RU"/>
        </a:p>
      </dgm:t>
    </dgm:pt>
    <dgm:pt modelId="{88F94272-006C-425D-9E3F-25726BBF041B}" type="pres">
      <dgm:prSet presAssocID="{A59F5884-CDBD-4682-BBBF-39EDDF6B0207}" presName="aSpace2" presStyleCnt="0"/>
      <dgm:spPr/>
      <dgm:t>
        <a:bodyPr/>
        <a:lstStyle/>
        <a:p>
          <a:endParaRPr lang="ru-RU"/>
        </a:p>
      </dgm:t>
    </dgm:pt>
    <dgm:pt modelId="{74D8A667-D33A-49EF-9B1B-151D25F1086E}" type="pres">
      <dgm:prSet presAssocID="{641006F6-B41A-47C6-B374-CF4046B81319}" presName="childNode" presStyleLbl="node1" presStyleIdx="8" presStyleCnt="15">
        <dgm:presLayoutVars>
          <dgm:bulletEnabled val="1"/>
        </dgm:presLayoutVars>
      </dgm:prSet>
      <dgm:spPr/>
      <dgm:t>
        <a:bodyPr/>
        <a:lstStyle/>
        <a:p>
          <a:endParaRPr lang="ru-RU"/>
        </a:p>
      </dgm:t>
    </dgm:pt>
    <dgm:pt modelId="{348B0B52-BAF1-47E9-8F90-69511FAE0B0C}" type="pres">
      <dgm:prSet presAssocID="{641006F6-B41A-47C6-B374-CF4046B81319}" presName="aSpace2" presStyleCnt="0"/>
      <dgm:spPr/>
      <dgm:t>
        <a:bodyPr/>
        <a:lstStyle/>
        <a:p>
          <a:endParaRPr lang="ru-RU"/>
        </a:p>
      </dgm:t>
    </dgm:pt>
    <dgm:pt modelId="{AF903844-A800-422D-8C74-7ED1426F733E}" type="pres">
      <dgm:prSet presAssocID="{73E95FE8-8F4C-45BC-9620-DE6208FB969F}" presName="childNode" presStyleLbl="node1" presStyleIdx="9" presStyleCnt="15">
        <dgm:presLayoutVars>
          <dgm:bulletEnabled val="1"/>
        </dgm:presLayoutVars>
      </dgm:prSet>
      <dgm:spPr/>
      <dgm:t>
        <a:bodyPr/>
        <a:lstStyle/>
        <a:p>
          <a:endParaRPr lang="ru-RU"/>
        </a:p>
      </dgm:t>
    </dgm:pt>
    <dgm:pt modelId="{D19B80D6-CA75-455A-A917-733818A425AF}" type="pres">
      <dgm:prSet presAssocID="{722808D6-BFC5-4F5C-B89C-55E3CC5013AE}" presName="aSpace" presStyleCnt="0"/>
      <dgm:spPr/>
      <dgm:t>
        <a:bodyPr/>
        <a:lstStyle/>
        <a:p>
          <a:endParaRPr lang="ru-RU"/>
        </a:p>
      </dgm:t>
    </dgm:pt>
    <dgm:pt modelId="{AC1FA8B8-46DD-465D-8E3B-011A33361B55}" type="pres">
      <dgm:prSet presAssocID="{D3776076-68CC-454C-B1F2-BB63EEB58920}" presName="compNode" presStyleCnt="0"/>
      <dgm:spPr/>
      <dgm:t>
        <a:bodyPr/>
        <a:lstStyle/>
        <a:p>
          <a:endParaRPr lang="ru-RU"/>
        </a:p>
      </dgm:t>
    </dgm:pt>
    <dgm:pt modelId="{8D29058D-D521-41A9-A7F1-57C5D9A1F087}" type="pres">
      <dgm:prSet presAssocID="{D3776076-68CC-454C-B1F2-BB63EEB58920}" presName="aNode" presStyleLbl="bgShp" presStyleIdx="2" presStyleCnt="3" custLinFactNeighborX="-2362" custLinFactNeighborY="-2058"/>
      <dgm:spPr/>
      <dgm:t>
        <a:bodyPr/>
        <a:lstStyle/>
        <a:p>
          <a:endParaRPr lang="ru-RU"/>
        </a:p>
      </dgm:t>
    </dgm:pt>
    <dgm:pt modelId="{C4AD31E3-A952-443F-AA04-7883F4D08A89}" type="pres">
      <dgm:prSet presAssocID="{D3776076-68CC-454C-B1F2-BB63EEB58920}" presName="textNode" presStyleLbl="bgShp" presStyleIdx="2" presStyleCnt="3"/>
      <dgm:spPr/>
      <dgm:t>
        <a:bodyPr/>
        <a:lstStyle/>
        <a:p>
          <a:endParaRPr lang="ru-RU"/>
        </a:p>
      </dgm:t>
    </dgm:pt>
    <dgm:pt modelId="{A23C3683-C5E4-45B5-84F8-2DF790EEAC5A}" type="pres">
      <dgm:prSet presAssocID="{D3776076-68CC-454C-B1F2-BB63EEB58920}" presName="compChildNode" presStyleCnt="0"/>
      <dgm:spPr/>
      <dgm:t>
        <a:bodyPr/>
        <a:lstStyle/>
        <a:p>
          <a:endParaRPr lang="ru-RU"/>
        </a:p>
      </dgm:t>
    </dgm:pt>
    <dgm:pt modelId="{D0264FFC-D5FB-4658-AC9A-DFB13C45AFAD}" type="pres">
      <dgm:prSet presAssocID="{D3776076-68CC-454C-B1F2-BB63EEB58920}" presName="theInnerList" presStyleCnt="0"/>
      <dgm:spPr/>
      <dgm:t>
        <a:bodyPr/>
        <a:lstStyle/>
        <a:p>
          <a:endParaRPr lang="ru-RU"/>
        </a:p>
      </dgm:t>
    </dgm:pt>
    <dgm:pt modelId="{DA4D9A74-1899-4921-85B9-590C30BBC6A2}" type="pres">
      <dgm:prSet presAssocID="{34EA21D8-3DF2-48CD-8DE6-F815ECEAFE6B}" presName="childNode" presStyleLbl="node1" presStyleIdx="10" presStyleCnt="15">
        <dgm:presLayoutVars>
          <dgm:bulletEnabled val="1"/>
        </dgm:presLayoutVars>
      </dgm:prSet>
      <dgm:spPr/>
      <dgm:t>
        <a:bodyPr/>
        <a:lstStyle/>
        <a:p>
          <a:endParaRPr lang="ru-RU"/>
        </a:p>
      </dgm:t>
    </dgm:pt>
    <dgm:pt modelId="{698F8A12-189B-4F9A-98ED-DD52BD66F687}" type="pres">
      <dgm:prSet presAssocID="{34EA21D8-3DF2-48CD-8DE6-F815ECEAFE6B}" presName="aSpace2" presStyleCnt="0"/>
      <dgm:spPr/>
      <dgm:t>
        <a:bodyPr/>
        <a:lstStyle/>
        <a:p>
          <a:endParaRPr lang="ru-RU"/>
        </a:p>
      </dgm:t>
    </dgm:pt>
    <dgm:pt modelId="{DC9B6A4F-7BFF-4965-B8EF-57E41C5848B5}" type="pres">
      <dgm:prSet presAssocID="{6C2E5898-B988-4D96-8E33-0E7198D56521}" presName="childNode" presStyleLbl="node1" presStyleIdx="11" presStyleCnt="15">
        <dgm:presLayoutVars>
          <dgm:bulletEnabled val="1"/>
        </dgm:presLayoutVars>
      </dgm:prSet>
      <dgm:spPr/>
      <dgm:t>
        <a:bodyPr/>
        <a:lstStyle/>
        <a:p>
          <a:endParaRPr lang="ru-RU"/>
        </a:p>
      </dgm:t>
    </dgm:pt>
    <dgm:pt modelId="{99869A15-8ADE-438E-9F4B-0EEE8606B879}" type="pres">
      <dgm:prSet presAssocID="{6C2E5898-B988-4D96-8E33-0E7198D56521}" presName="aSpace2" presStyleCnt="0"/>
      <dgm:spPr/>
      <dgm:t>
        <a:bodyPr/>
        <a:lstStyle/>
        <a:p>
          <a:endParaRPr lang="ru-RU"/>
        </a:p>
      </dgm:t>
    </dgm:pt>
    <dgm:pt modelId="{B37F7B67-A824-424E-85A7-8B7B02ABD2EE}" type="pres">
      <dgm:prSet presAssocID="{AC98553B-03E4-414A-ABE5-1DA7192B89FF}" presName="childNode" presStyleLbl="node1" presStyleIdx="12" presStyleCnt="15">
        <dgm:presLayoutVars>
          <dgm:bulletEnabled val="1"/>
        </dgm:presLayoutVars>
      </dgm:prSet>
      <dgm:spPr/>
      <dgm:t>
        <a:bodyPr/>
        <a:lstStyle/>
        <a:p>
          <a:endParaRPr lang="ru-RU"/>
        </a:p>
      </dgm:t>
    </dgm:pt>
    <dgm:pt modelId="{8CDF69BD-D9B5-420E-A2EE-16BE5E9F312F}" type="pres">
      <dgm:prSet presAssocID="{AC98553B-03E4-414A-ABE5-1DA7192B89FF}" presName="aSpace2" presStyleCnt="0"/>
      <dgm:spPr/>
      <dgm:t>
        <a:bodyPr/>
        <a:lstStyle/>
        <a:p>
          <a:endParaRPr lang="ru-RU"/>
        </a:p>
      </dgm:t>
    </dgm:pt>
    <dgm:pt modelId="{125FB47B-663C-4DAC-A7C7-71DF37567B53}" type="pres">
      <dgm:prSet presAssocID="{ECB6B71A-9A21-409E-BEDC-8193BAEB126F}" presName="childNode" presStyleLbl="node1" presStyleIdx="13" presStyleCnt="15">
        <dgm:presLayoutVars>
          <dgm:bulletEnabled val="1"/>
        </dgm:presLayoutVars>
      </dgm:prSet>
      <dgm:spPr/>
      <dgm:t>
        <a:bodyPr/>
        <a:lstStyle/>
        <a:p>
          <a:endParaRPr lang="ru-RU"/>
        </a:p>
      </dgm:t>
    </dgm:pt>
    <dgm:pt modelId="{C93BF08B-400D-4EEF-8692-83A1200F7025}" type="pres">
      <dgm:prSet presAssocID="{ECB6B71A-9A21-409E-BEDC-8193BAEB126F}" presName="aSpace2" presStyleCnt="0"/>
      <dgm:spPr/>
      <dgm:t>
        <a:bodyPr/>
        <a:lstStyle/>
        <a:p>
          <a:endParaRPr lang="ru-RU"/>
        </a:p>
      </dgm:t>
    </dgm:pt>
    <dgm:pt modelId="{383BAA32-EC2C-484C-BE80-C2145C9293E8}" type="pres">
      <dgm:prSet presAssocID="{904E8FC6-E628-40C6-817A-D0E0D5D5E5F0}" presName="childNode" presStyleLbl="node1" presStyleIdx="14" presStyleCnt="15">
        <dgm:presLayoutVars>
          <dgm:bulletEnabled val="1"/>
        </dgm:presLayoutVars>
      </dgm:prSet>
      <dgm:spPr/>
      <dgm:t>
        <a:bodyPr/>
        <a:lstStyle/>
        <a:p>
          <a:endParaRPr lang="ru-RU"/>
        </a:p>
      </dgm:t>
    </dgm:pt>
  </dgm:ptLst>
  <dgm:cxnLst>
    <dgm:cxn modelId="{B8B1E5E6-F46F-4248-8B47-C170AB393C9B}" srcId="{1F481ABB-B0EB-424D-9C9E-56A381F05256}" destId="{AE10981A-232A-4205-B677-DDCF34C70FA2}" srcOrd="1" destOrd="0" parTransId="{D32900B5-6066-441E-8A7A-E21B67F84AE5}" sibTransId="{58BE8749-9617-4E5B-884C-75C5AB7752DF}"/>
    <dgm:cxn modelId="{130BDB91-AD8F-4DD2-9D4B-DEE1272BA3BB}" type="presOf" srcId="{A59F5884-CDBD-4682-BBBF-39EDDF6B0207}" destId="{F2E88081-E5F2-45E6-99B9-52E76AC0206C}" srcOrd="0" destOrd="0" presId="urn:microsoft.com/office/officeart/2005/8/layout/lProcess2"/>
    <dgm:cxn modelId="{E647468B-0C84-4817-B69A-0CF91944B3B9}" type="presOf" srcId="{C112E140-0366-458A-A058-AED25AB0E708}" destId="{E76964D8-CE21-4776-9E9E-2BCF3773D076}" srcOrd="0" destOrd="0" presId="urn:microsoft.com/office/officeart/2005/8/layout/lProcess2"/>
    <dgm:cxn modelId="{5EAA0B8F-9F46-4398-8583-59DF11AFF1B1}" type="presOf" srcId="{E595C392-40FE-4CA3-8F97-18F64CD556BE}" destId="{A37089CA-528F-4680-BC3D-95F146B92446}" srcOrd="0" destOrd="0" presId="urn:microsoft.com/office/officeart/2005/8/layout/lProcess2"/>
    <dgm:cxn modelId="{6B1933AF-2231-467A-8498-F3015A174B1B}" srcId="{D3776076-68CC-454C-B1F2-BB63EEB58920}" destId="{6C2E5898-B988-4D96-8E33-0E7198D56521}" srcOrd="1" destOrd="0" parTransId="{FFAF57E3-92C0-4DB8-8D49-4B25689D6C9C}" sibTransId="{7DB19937-23C4-4353-8680-DF478F3A2C03}"/>
    <dgm:cxn modelId="{42A1D60E-A74E-4917-8BC0-FEE11707A76A}" type="presOf" srcId="{34EA21D8-3DF2-48CD-8DE6-F815ECEAFE6B}" destId="{DA4D9A74-1899-4921-85B9-590C30BBC6A2}" srcOrd="0" destOrd="0" presId="urn:microsoft.com/office/officeart/2005/8/layout/lProcess2"/>
    <dgm:cxn modelId="{135DDA3D-DCAE-42FC-9D75-59546B2AED1E}" type="presOf" srcId="{73E95FE8-8F4C-45BC-9620-DE6208FB969F}" destId="{AF903844-A800-422D-8C74-7ED1426F733E}" srcOrd="0" destOrd="0" presId="urn:microsoft.com/office/officeart/2005/8/layout/lProcess2"/>
    <dgm:cxn modelId="{F0FC03DD-BBA8-4F59-944F-21570EFDC7A0}" srcId="{722808D6-BFC5-4F5C-B89C-55E3CC5013AE}" destId="{A59F5884-CDBD-4682-BBBF-39EDDF6B0207}" srcOrd="2" destOrd="0" parTransId="{927E6F54-17C2-4AC8-A968-7B43164C8B7B}" sibTransId="{63E05B36-BECC-47FB-AEC0-01A5F392525F}"/>
    <dgm:cxn modelId="{293FC435-07B8-4115-954C-09BAC5515FF4}" srcId="{E595C392-40FE-4CA3-8F97-18F64CD556BE}" destId="{722808D6-BFC5-4F5C-B89C-55E3CC5013AE}" srcOrd="1" destOrd="0" parTransId="{D2BE86C1-4564-457B-8962-44CF02D3F2D8}" sibTransId="{671AE496-07A2-48E2-B995-5CD23D181DC5}"/>
    <dgm:cxn modelId="{B0B21189-244C-4541-B84F-13A9E9EC5259}" srcId="{E595C392-40FE-4CA3-8F97-18F64CD556BE}" destId="{1F481ABB-B0EB-424D-9C9E-56A381F05256}" srcOrd="0" destOrd="0" parTransId="{936A2BB2-3678-448B-B81B-9007947399EF}" sibTransId="{1E41FC0B-4C53-4194-88D6-720BAB5F62FB}"/>
    <dgm:cxn modelId="{D4AB5BD5-EE46-42E7-A37E-18624372AB5A}" type="presOf" srcId="{ABCA2D76-7846-47C5-8F8A-94D5FCB56F34}" destId="{6D9FC197-42DB-411B-B0FA-9A0AD48E966F}" srcOrd="0" destOrd="0" presId="urn:microsoft.com/office/officeart/2005/8/layout/lProcess2"/>
    <dgm:cxn modelId="{32D3539E-B947-4327-ABF0-4EE0133E7FE1}" type="presOf" srcId="{904E8FC6-E628-40C6-817A-D0E0D5D5E5F0}" destId="{383BAA32-EC2C-484C-BE80-C2145C9293E8}" srcOrd="0" destOrd="0" presId="urn:microsoft.com/office/officeart/2005/8/layout/lProcess2"/>
    <dgm:cxn modelId="{9879DAB2-C2A0-4F85-BAE2-1C2ABB2DC18F}" srcId="{722808D6-BFC5-4F5C-B89C-55E3CC5013AE}" destId="{2999E2E0-05AC-4704-A580-52532B1EE771}" srcOrd="0" destOrd="0" parTransId="{2D80648B-F62F-4284-8BA7-F4EF49B4104B}" sibTransId="{05C70524-1605-464F-8884-5DE9F9B3A0B5}"/>
    <dgm:cxn modelId="{B87181B0-2551-4E25-894F-2070A6794D7E}" type="presOf" srcId="{2999E2E0-05AC-4704-A580-52532B1EE771}" destId="{74A850BA-2BBE-4ADD-8EEC-A51B62A4C471}" srcOrd="0" destOrd="0" presId="urn:microsoft.com/office/officeart/2005/8/layout/lProcess2"/>
    <dgm:cxn modelId="{B000C9D5-9778-43D0-BA89-3DDB425F297A}" srcId="{1F481ABB-B0EB-424D-9C9E-56A381F05256}" destId="{ABCA2D76-7846-47C5-8F8A-94D5FCB56F34}" srcOrd="3" destOrd="0" parTransId="{F0CA189B-5A07-4BC5-BE02-ACC86972E9C7}" sibTransId="{1B03F5ED-FDE3-4EF2-B880-0E5F45323A25}"/>
    <dgm:cxn modelId="{86295338-6F1F-4866-A9CF-E8DE08048AD4}" type="presOf" srcId="{F1E2D9CF-4CE3-4406-8C1C-6E047CB3B422}" destId="{C6CA1FF7-B737-475A-8BBE-63FE85BBE2A7}" srcOrd="0" destOrd="0" presId="urn:microsoft.com/office/officeart/2005/8/layout/lProcess2"/>
    <dgm:cxn modelId="{E95D3B18-75A6-4EEB-9A60-92145B35D8ED}" type="presOf" srcId="{ECB6B71A-9A21-409E-BEDC-8193BAEB126F}" destId="{125FB47B-663C-4DAC-A7C7-71DF37567B53}" srcOrd="0" destOrd="0" presId="urn:microsoft.com/office/officeart/2005/8/layout/lProcess2"/>
    <dgm:cxn modelId="{A14C5C62-F65C-4145-A4EC-E35916BF7EED}" type="presOf" srcId="{722808D6-BFC5-4F5C-B89C-55E3CC5013AE}" destId="{67F26D47-04A4-4066-A9D8-F840F89855A6}" srcOrd="1" destOrd="0" presId="urn:microsoft.com/office/officeart/2005/8/layout/lProcess2"/>
    <dgm:cxn modelId="{053089CF-86AC-4110-8B1A-94E9C1E6D5E9}" type="presOf" srcId="{1F481ABB-B0EB-424D-9C9E-56A381F05256}" destId="{247F584C-F88A-48CD-AF82-4C4498DBB402}" srcOrd="0" destOrd="0" presId="urn:microsoft.com/office/officeart/2005/8/layout/lProcess2"/>
    <dgm:cxn modelId="{E6BF7C1C-F729-476D-ADF1-0DFB5E3D31DC}" type="presOf" srcId="{AE10981A-232A-4205-B677-DDCF34C70FA2}" destId="{26A17F1F-65F3-4C6F-8F62-F1AE10B5EF93}" srcOrd="0" destOrd="0" presId="urn:microsoft.com/office/officeart/2005/8/layout/lProcess2"/>
    <dgm:cxn modelId="{BBFDA8BC-3CAF-49CC-89D2-D898AA2ED10F}" srcId="{1F481ABB-B0EB-424D-9C9E-56A381F05256}" destId="{AD16813D-399A-49A4-919D-049B237FD110}" srcOrd="4" destOrd="0" parTransId="{FA164A76-1FB4-4A58-B124-D68BFDC0CB41}" sibTransId="{1B5C6E3A-B592-4B97-95C3-E64AF6CD263B}"/>
    <dgm:cxn modelId="{9E559E02-DABD-4EC3-98D8-560EB222C76D}" srcId="{D3776076-68CC-454C-B1F2-BB63EEB58920}" destId="{ECB6B71A-9A21-409E-BEDC-8193BAEB126F}" srcOrd="3" destOrd="0" parTransId="{C79B70A6-79B2-447B-B4D5-D4461B0367D5}" sibTransId="{EE42FA32-A618-479B-BE0E-714D90BFB7BB}"/>
    <dgm:cxn modelId="{92741234-8C7D-42E1-BC4C-107FDF9B39DA}" srcId="{D3776076-68CC-454C-B1F2-BB63EEB58920}" destId="{AC98553B-03E4-414A-ABE5-1DA7192B89FF}" srcOrd="2" destOrd="0" parTransId="{FC5B013F-3F32-4CE5-B00C-99A9C50EA524}" sibTransId="{7321BF99-B50C-44AC-A57E-F3A060304587}"/>
    <dgm:cxn modelId="{0F8B4F89-B18B-412D-BAFE-A848CEC48432}" srcId="{D3776076-68CC-454C-B1F2-BB63EEB58920}" destId="{34EA21D8-3DF2-48CD-8DE6-F815ECEAFE6B}" srcOrd="0" destOrd="0" parTransId="{336D3AFE-2F3B-4B9B-A4D3-EEECCDD702A1}" sibTransId="{F4687892-B85D-4DD7-989D-17C67FC05920}"/>
    <dgm:cxn modelId="{AB905115-2FFA-44BB-88A4-9BB17038FC86}" type="presOf" srcId="{AC98553B-03E4-414A-ABE5-1DA7192B89FF}" destId="{B37F7B67-A824-424E-85A7-8B7B02ABD2EE}" srcOrd="0" destOrd="0" presId="urn:microsoft.com/office/officeart/2005/8/layout/lProcess2"/>
    <dgm:cxn modelId="{F96C4C93-E996-4166-A97D-30166D1A51AD}" type="presOf" srcId="{1F481ABB-B0EB-424D-9C9E-56A381F05256}" destId="{14BD2EC9-1C6D-4B68-BCFA-6CF8C5B25A49}" srcOrd="1" destOrd="0" presId="urn:microsoft.com/office/officeart/2005/8/layout/lProcess2"/>
    <dgm:cxn modelId="{FAB68A52-7E56-4D0B-9175-97C2CEA1FBDF}" type="presOf" srcId="{D3776076-68CC-454C-B1F2-BB63EEB58920}" destId="{8D29058D-D521-41A9-A7F1-57C5D9A1F087}" srcOrd="0" destOrd="0" presId="urn:microsoft.com/office/officeart/2005/8/layout/lProcess2"/>
    <dgm:cxn modelId="{2DBED42F-1CBB-4362-990E-B668F6D06536}" type="presOf" srcId="{D3776076-68CC-454C-B1F2-BB63EEB58920}" destId="{C4AD31E3-A952-443F-AA04-7883F4D08A89}" srcOrd="1" destOrd="0" presId="urn:microsoft.com/office/officeart/2005/8/layout/lProcess2"/>
    <dgm:cxn modelId="{C76DA7FD-C334-4239-BBF0-0592C6D352B6}" srcId="{722808D6-BFC5-4F5C-B89C-55E3CC5013AE}" destId="{C112E140-0366-458A-A058-AED25AB0E708}" srcOrd="1" destOrd="0" parTransId="{97EE144F-D96A-43FA-8046-354DF54FD7CD}" sibTransId="{513A107E-934D-4A8B-B8E2-431BB2057752}"/>
    <dgm:cxn modelId="{29E5DC2D-8697-4292-A560-C7D3EE45078A}" srcId="{1F481ABB-B0EB-424D-9C9E-56A381F05256}" destId="{8A0179F0-D03B-46F3-B928-595A72E853A1}" srcOrd="2" destOrd="0" parTransId="{A5E702B2-BDD8-46B4-876E-31C877F52968}" sibTransId="{ACA497AD-8A8A-4121-BC35-9303BB951DAB}"/>
    <dgm:cxn modelId="{21B82F9C-A07A-431B-BF80-CC641359AFCD}" srcId="{722808D6-BFC5-4F5C-B89C-55E3CC5013AE}" destId="{73E95FE8-8F4C-45BC-9620-DE6208FB969F}" srcOrd="4" destOrd="0" parTransId="{6082E733-5242-4D05-8F80-B56E39E9930B}" sibTransId="{6B2175BD-3DCE-489F-9474-22A6734BF759}"/>
    <dgm:cxn modelId="{25AB313D-E169-4990-83E9-5F32BD1F2F99}" type="presOf" srcId="{722808D6-BFC5-4F5C-B89C-55E3CC5013AE}" destId="{938C1D9F-69AF-429C-8CBD-2B047AFFEDEF}" srcOrd="0" destOrd="0" presId="urn:microsoft.com/office/officeart/2005/8/layout/lProcess2"/>
    <dgm:cxn modelId="{AEB8B3D8-71F4-4D1D-A845-E8442E5C5BA2}" srcId="{722808D6-BFC5-4F5C-B89C-55E3CC5013AE}" destId="{641006F6-B41A-47C6-B374-CF4046B81319}" srcOrd="3" destOrd="0" parTransId="{7570EF24-DA27-47AA-9806-499DB7E8945C}" sibTransId="{167CA855-EB60-449C-806B-BE3BD77710C9}"/>
    <dgm:cxn modelId="{7329C632-E41A-43CC-99E5-9016867BA047}" type="presOf" srcId="{AD16813D-399A-49A4-919D-049B237FD110}" destId="{BDF74285-59EB-4B78-ADC3-2123D7252455}" srcOrd="0" destOrd="0" presId="urn:microsoft.com/office/officeart/2005/8/layout/lProcess2"/>
    <dgm:cxn modelId="{6414B934-5A20-482D-83DB-72AB9212FD78}" type="presOf" srcId="{8A0179F0-D03B-46F3-B928-595A72E853A1}" destId="{2449094E-EE8B-4DFC-86E8-4364BDF95E83}" srcOrd="0" destOrd="0" presId="urn:microsoft.com/office/officeart/2005/8/layout/lProcess2"/>
    <dgm:cxn modelId="{3A97EBAE-CBE1-4007-AB0D-803821EC0006}" type="presOf" srcId="{6C2E5898-B988-4D96-8E33-0E7198D56521}" destId="{DC9B6A4F-7BFF-4965-B8EF-57E41C5848B5}" srcOrd="0" destOrd="0" presId="urn:microsoft.com/office/officeart/2005/8/layout/lProcess2"/>
    <dgm:cxn modelId="{ACD63277-6986-481D-9755-BD58223DD659}" srcId="{1F481ABB-B0EB-424D-9C9E-56A381F05256}" destId="{F1E2D9CF-4CE3-4406-8C1C-6E047CB3B422}" srcOrd="0" destOrd="0" parTransId="{91F20CDB-BC70-4DBB-AD5D-E555D68326A2}" sibTransId="{987B1809-22AD-45CB-875D-86A98C1D0E0D}"/>
    <dgm:cxn modelId="{1D2BFA88-2F62-4ABA-A01B-AD2338D2F82D}" srcId="{D3776076-68CC-454C-B1F2-BB63EEB58920}" destId="{904E8FC6-E628-40C6-817A-D0E0D5D5E5F0}" srcOrd="4" destOrd="0" parTransId="{4E83CC9F-B014-417A-8680-DA1B014A377B}" sibTransId="{C55FEBEB-4CB6-43BA-BDAC-C15F79B34119}"/>
    <dgm:cxn modelId="{EA83D45A-F779-49A2-989E-BCE7F5B00758}" srcId="{E595C392-40FE-4CA3-8F97-18F64CD556BE}" destId="{D3776076-68CC-454C-B1F2-BB63EEB58920}" srcOrd="2" destOrd="0" parTransId="{4F139FA4-AFD9-48C7-B017-420B6F7465EC}" sibTransId="{FC56FF50-6C30-45BD-836F-F2E702B43AE6}"/>
    <dgm:cxn modelId="{EA4846E2-A969-4F46-9B99-3E046FD8BD27}" type="presOf" srcId="{641006F6-B41A-47C6-B374-CF4046B81319}" destId="{74D8A667-D33A-49EF-9B1B-151D25F1086E}" srcOrd="0" destOrd="0" presId="urn:microsoft.com/office/officeart/2005/8/layout/lProcess2"/>
    <dgm:cxn modelId="{E3CF2885-6A23-4AC8-BF7B-BE7028A5762C}" type="presParOf" srcId="{A37089CA-528F-4680-BC3D-95F146B92446}" destId="{1DCDBCB0-2760-44FC-A3DB-7AA17A8385A2}" srcOrd="0" destOrd="0" presId="urn:microsoft.com/office/officeart/2005/8/layout/lProcess2"/>
    <dgm:cxn modelId="{4DBA8FD0-3A50-40CD-BE96-0770B8E42247}" type="presParOf" srcId="{1DCDBCB0-2760-44FC-A3DB-7AA17A8385A2}" destId="{247F584C-F88A-48CD-AF82-4C4498DBB402}" srcOrd="0" destOrd="0" presId="urn:microsoft.com/office/officeart/2005/8/layout/lProcess2"/>
    <dgm:cxn modelId="{46ED26C1-198F-4997-8D91-646D98A95C96}" type="presParOf" srcId="{1DCDBCB0-2760-44FC-A3DB-7AA17A8385A2}" destId="{14BD2EC9-1C6D-4B68-BCFA-6CF8C5B25A49}" srcOrd="1" destOrd="0" presId="urn:microsoft.com/office/officeart/2005/8/layout/lProcess2"/>
    <dgm:cxn modelId="{C0E6A8ED-5BBE-43D5-AA39-6AA9C9FFFA88}" type="presParOf" srcId="{1DCDBCB0-2760-44FC-A3DB-7AA17A8385A2}" destId="{7706CC4B-BE95-4EE2-815E-012C8FED988F}" srcOrd="2" destOrd="0" presId="urn:microsoft.com/office/officeart/2005/8/layout/lProcess2"/>
    <dgm:cxn modelId="{AD24F794-C36A-4835-8C8C-60A842AF2E88}" type="presParOf" srcId="{7706CC4B-BE95-4EE2-815E-012C8FED988F}" destId="{37A5E9A3-6378-46C0-A669-FB2DAC970733}" srcOrd="0" destOrd="0" presId="urn:microsoft.com/office/officeart/2005/8/layout/lProcess2"/>
    <dgm:cxn modelId="{B803FBD7-54E0-469D-A77B-502D39CB6A7F}" type="presParOf" srcId="{37A5E9A3-6378-46C0-A669-FB2DAC970733}" destId="{C6CA1FF7-B737-475A-8BBE-63FE85BBE2A7}" srcOrd="0" destOrd="0" presId="urn:microsoft.com/office/officeart/2005/8/layout/lProcess2"/>
    <dgm:cxn modelId="{D8EF46E0-54A0-4034-9FD2-759AC1653E5B}" type="presParOf" srcId="{37A5E9A3-6378-46C0-A669-FB2DAC970733}" destId="{C689BC9E-3E06-4F22-A393-2B6D44B0785E}" srcOrd="1" destOrd="0" presId="urn:microsoft.com/office/officeart/2005/8/layout/lProcess2"/>
    <dgm:cxn modelId="{C1ADE694-BF0F-467A-A855-2EF5B81B29E6}" type="presParOf" srcId="{37A5E9A3-6378-46C0-A669-FB2DAC970733}" destId="{26A17F1F-65F3-4C6F-8F62-F1AE10B5EF93}" srcOrd="2" destOrd="0" presId="urn:microsoft.com/office/officeart/2005/8/layout/lProcess2"/>
    <dgm:cxn modelId="{1E8CE43D-0E72-4B2E-8DA4-C8B623B552F3}" type="presParOf" srcId="{37A5E9A3-6378-46C0-A669-FB2DAC970733}" destId="{A0E59DBC-9FCB-4B6A-A4EB-6C36F45CE1B3}" srcOrd="3" destOrd="0" presId="urn:microsoft.com/office/officeart/2005/8/layout/lProcess2"/>
    <dgm:cxn modelId="{AC63AD02-04B6-4353-989B-FF1DF39427EA}" type="presParOf" srcId="{37A5E9A3-6378-46C0-A669-FB2DAC970733}" destId="{2449094E-EE8B-4DFC-86E8-4364BDF95E83}" srcOrd="4" destOrd="0" presId="urn:microsoft.com/office/officeart/2005/8/layout/lProcess2"/>
    <dgm:cxn modelId="{B8FED915-E435-47FB-84D5-D57258B971B0}" type="presParOf" srcId="{37A5E9A3-6378-46C0-A669-FB2DAC970733}" destId="{6DCD3952-8F24-4247-8FFA-486D937ADDD5}" srcOrd="5" destOrd="0" presId="urn:microsoft.com/office/officeart/2005/8/layout/lProcess2"/>
    <dgm:cxn modelId="{8D1284CD-2725-403E-BD4F-5B063E8A88A5}" type="presParOf" srcId="{37A5E9A3-6378-46C0-A669-FB2DAC970733}" destId="{6D9FC197-42DB-411B-B0FA-9A0AD48E966F}" srcOrd="6" destOrd="0" presId="urn:microsoft.com/office/officeart/2005/8/layout/lProcess2"/>
    <dgm:cxn modelId="{BB474525-7780-45A9-B140-A5446173F35D}" type="presParOf" srcId="{37A5E9A3-6378-46C0-A669-FB2DAC970733}" destId="{A72B7FDE-53B6-4055-A50C-D6BC04B0AB8B}" srcOrd="7" destOrd="0" presId="urn:microsoft.com/office/officeart/2005/8/layout/lProcess2"/>
    <dgm:cxn modelId="{0BFA3049-B9DD-4109-AAEC-64C566753C30}" type="presParOf" srcId="{37A5E9A3-6378-46C0-A669-FB2DAC970733}" destId="{BDF74285-59EB-4B78-ADC3-2123D7252455}" srcOrd="8" destOrd="0" presId="urn:microsoft.com/office/officeart/2005/8/layout/lProcess2"/>
    <dgm:cxn modelId="{1B4B8B0A-3646-4ECC-9D2E-EA0F4DB8C1EA}" type="presParOf" srcId="{A37089CA-528F-4680-BC3D-95F146B92446}" destId="{8EEFD1E3-AEB2-4444-BD55-B00EE859730D}" srcOrd="1" destOrd="0" presId="urn:microsoft.com/office/officeart/2005/8/layout/lProcess2"/>
    <dgm:cxn modelId="{2A95CA5B-9639-49CC-8F22-E26F00D9527C}" type="presParOf" srcId="{A37089CA-528F-4680-BC3D-95F146B92446}" destId="{11CA5649-B522-46B1-AD0E-1FFCE3D65278}" srcOrd="2" destOrd="0" presId="urn:microsoft.com/office/officeart/2005/8/layout/lProcess2"/>
    <dgm:cxn modelId="{ACD1D42A-A017-4613-837A-CCA40CCBD8DD}" type="presParOf" srcId="{11CA5649-B522-46B1-AD0E-1FFCE3D65278}" destId="{938C1D9F-69AF-429C-8CBD-2B047AFFEDEF}" srcOrd="0" destOrd="0" presId="urn:microsoft.com/office/officeart/2005/8/layout/lProcess2"/>
    <dgm:cxn modelId="{0CCB0E8F-5444-4D3B-9DBF-F5E7252F7A7C}" type="presParOf" srcId="{11CA5649-B522-46B1-AD0E-1FFCE3D65278}" destId="{67F26D47-04A4-4066-A9D8-F840F89855A6}" srcOrd="1" destOrd="0" presId="urn:microsoft.com/office/officeart/2005/8/layout/lProcess2"/>
    <dgm:cxn modelId="{D070A6B9-1674-4D56-9D7F-B1317BAA984D}" type="presParOf" srcId="{11CA5649-B522-46B1-AD0E-1FFCE3D65278}" destId="{EAE66DAE-91AD-4C7A-B7B0-0A150DAC93E3}" srcOrd="2" destOrd="0" presId="urn:microsoft.com/office/officeart/2005/8/layout/lProcess2"/>
    <dgm:cxn modelId="{E230C98F-D403-44AD-9853-04AE8A1472B5}" type="presParOf" srcId="{EAE66DAE-91AD-4C7A-B7B0-0A150DAC93E3}" destId="{088C730D-1172-4B3F-B089-8CB92A80CBC1}" srcOrd="0" destOrd="0" presId="urn:microsoft.com/office/officeart/2005/8/layout/lProcess2"/>
    <dgm:cxn modelId="{AA4051B2-A988-4F9C-B911-42FA111B3B9B}" type="presParOf" srcId="{088C730D-1172-4B3F-B089-8CB92A80CBC1}" destId="{74A850BA-2BBE-4ADD-8EEC-A51B62A4C471}" srcOrd="0" destOrd="0" presId="urn:microsoft.com/office/officeart/2005/8/layout/lProcess2"/>
    <dgm:cxn modelId="{A6A3AA5B-203F-44E0-A4C6-4265B07EE4B2}" type="presParOf" srcId="{088C730D-1172-4B3F-B089-8CB92A80CBC1}" destId="{8FDE3D7B-5993-4B09-8036-7140053C40EA}" srcOrd="1" destOrd="0" presId="urn:microsoft.com/office/officeart/2005/8/layout/lProcess2"/>
    <dgm:cxn modelId="{3AE7AE47-5C4D-469C-AE53-7E7E05B1A147}" type="presParOf" srcId="{088C730D-1172-4B3F-B089-8CB92A80CBC1}" destId="{E76964D8-CE21-4776-9E9E-2BCF3773D076}" srcOrd="2" destOrd="0" presId="urn:microsoft.com/office/officeart/2005/8/layout/lProcess2"/>
    <dgm:cxn modelId="{E9743DFA-A55A-4A88-956D-2AA59A9C418F}" type="presParOf" srcId="{088C730D-1172-4B3F-B089-8CB92A80CBC1}" destId="{EC464E05-1360-4DFA-8A5D-0F7DDDC636D7}" srcOrd="3" destOrd="0" presId="urn:microsoft.com/office/officeart/2005/8/layout/lProcess2"/>
    <dgm:cxn modelId="{0CF5D66B-39F8-4572-AEF2-2D91B44094A8}" type="presParOf" srcId="{088C730D-1172-4B3F-B089-8CB92A80CBC1}" destId="{F2E88081-E5F2-45E6-99B9-52E76AC0206C}" srcOrd="4" destOrd="0" presId="urn:microsoft.com/office/officeart/2005/8/layout/lProcess2"/>
    <dgm:cxn modelId="{7A83CA7C-9839-477D-879C-79FA6A3B61B5}" type="presParOf" srcId="{088C730D-1172-4B3F-B089-8CB92A80CBC1}" destId="{88F94272-006C-425D-9E3F-25726BBF041B}" srcOrd="5" destOrd="0" presId="urn:microsoft.com/office/officeart/2005/8/layout/lProcess2"/>
    <dgm:cxn modelId="{C49ABF2A-8B46-4FD4-9F90-2FDE0482F1D9}" type="presParOf" srcId="{088C730D-1172-4B3F-B089-8CB92A80CBC1}" destId="{74D8A667-D33A-49EF-9B1B-151D25F1086E}" srcOrd="6" destOrd="0" presId="urn:microsoft.com/office/officeart/2005/8/layout/lProcess2"/>
    <dgm:cxn modelId="{8E245FE1-FBA2-4DE3-B677-FF228CBEF1FF}" type="presParOf" srcId="{088C730D-1172-4B3F-B089-8CB92A80CBC1}" destId="{348B0B52-BAF1-47E9-8F90-69511FAE0B0C}" srcOrd="7" destOrd="0" presId="urn:microsoft.com/office/officeart/2005/8/layout/lProcess2"/>
    <dgm:cxn modelId="{EAA09D64-D545-485D-94C4-35549FC7CC94}" type="presParOf" srcId="{088C730D-1172-4B3F-B089-8CB92A80CBC1}" destId="{AF903844-A800-422D-8C74-7ED1426F733E}" srcOrd="8" destOrd="0" presId="urn:microsoft.com/office/officeart/2005/8/layout/lProcess2"/>
    <dgm:cxn modelId="{0462F6F6-FFD6-4D7A-BF43-CBE9BA139F94}" type="presParOf" srcId="{A37089CA-528F-4680-BC3D-95F146B92446}" destId="{D19B80D6-CA75-455A-A917-733818A425AF}" srcOrd="3" destOrd="0" presId="urn:microsoft.com/office/officeart/2005/8/layout/lProcess2"/>
    <dgm:cxn modelId="{CC773EE7-5AF4-4ACB-858F-CA1368AE2891}" type="presParOf" srcId="{A37089CA-528F-4680-BC3D-95F146B92446}" destId="{AC1FA8B8-46DD-465D-8E3B-011A33361B55}" srcOrd="4" destOrd="0" presId="urn:microsoft.com/office/officeart/2005/8/layout/lProcess2"/>
    <dgm:cxn modelId="{98D71175-857C-4271-9FC8-C3C9BA10D651}" type="presParOf" srcId="{AC1FA8B8-46DD-465D-8E3B-011A33361B55}" destId="{8D29058D-D521-41A9-A7F1-57C5D9A1F087}" srcOrd="0" destOrd="0" presId="urn:microsoft.com/office/officeart/2005/8/layout/lProcess2"/>
    <dgm:cxn modelId="{15446225-B17C-4E9C-BECD-A6D0E7539C38}" type="presParOf" srcId="{AC1FA8B8-46DD-465D-8E3B-011A33361B55}" destId="{C4AD31E3-A952-443F-AA04-7883F4D08A89}" srcOrd="1" destOrd="0" presId="urn:microsoft.com/office/officeart/2005/8/layout/lProcess2"/>
    <dgm:cxn modelId="{9D214472-E9CD-496F-9B1E-0C288874225B}" type="presParOf" srcId="{AC1FA8B8-46DD-465D-8E3B-011A33361B55}" destId="{A23C3683-C5E4-45B5-84F8-2DF790EEAC5A}" srcOrd="2" destOrd="0" presId="urn:microsoft.com/office/officeart/2005/8/layout/lProcess2"/>
    <dgm:cxn modelId="{704FFAEB-DD5D-49C9-937C-A94AC69157D4}" type="presParOf" srcId="{A23C3683-C5E4-45B5-84F8-2DF790EEAC5A}" destId="{D0264FFC-D5FB-4658-AC9A-DFB13C45AFAD}" srcOrd="0" destOrd="0" presId="urn:microsoft.com/office/officeart/2005/8/layout/lProcess2"/>
    <dgm:cxn modelId="{849D621E-E1CD-4DE8-8CAD-0F95675986B4}" type="presParOf" srcId="{D0264FFC-D5FB-4658-AC9A-DFB13C45AFAD}" destId="{DA4D9A74-1899-4921-85B9-590C30BBC6A2}" srcOrd="0" destOrd="0" presId="urn:microsoft.com/office/officeart/2005/8/layout/lProcess2"/>
    <dgm:cxn modelId="{4C799C27-12FC-4C77-9925-CD273AF849F6}" type="presParOf" srcId="{D0264FFC-D5FB-4658-AC9A-DFB13C45AFAD}" destId="{698F8A12-189B-4F9A-98ED-DD52BD66F687}" srcOrd="1" destOrd="0" presId="urn:microsoft.com/office/officeart/2005/8/layout/lProcess2"/>
    <dgm:cxn modelId="{780B904E-C8FB-4097-9F3F-1C13DB783615}" type="presParOf" srcId="{D0264FFC-D5FB-4658-AC9A-DFB13C45AFAD}" destId="{DC9B6A4F-7BFF-4965-B8EF-57E41C5848B5}" srcOrd="2" destOrd="0" presId="urn:microsoft.com/office/officeart/2005/8/layout/lProcess2"/>
    <dgm:cxn modelId="{B714EA4D-EE99-427A-84AF-63C5B2095660}" type="presParOf" srcId="{D0264FFC-D5FB-4658-AC9A-DFB13C45AFAD}" destId="{99869A15-8ADE-438E-9F4B-0EEE8606B879}" srcOrd="3" destOrd="0" presId="urn:microsoft.com/office/officeart/2005/8/layout/lProcess2"/>
    <dgm:cxn modelId="{FCFB2777-7E05-43BD-A077-2F21FF5A9C5D}" type="presParOf" srcId="{D0264FFC-D5FB-4658-AC9A-DFB13C45AFAD}" destId="{B37F7B67-A824-424E-85A7-8B7B02ABD2EE}" srcOrd="4" destOrd="0" presId="urn:microsoft.com/office/officeart/2005/8/layout/lProcess2"/>
    <dgm:cxn modelId="{B22F5A0A-EE21-4841-96B4-6CD827ECAAB1}" type="presParOf" srcId="{D0264FFC-D5FB-4658-AC9A-DFB13C45AFAD}" destId="{8CDF69BD-D9B5-420E-A2EE-16BE5E9F312F}" srcOrd="5" destOrd="0" presId="urn:microsoft.com/office/officeart/2005/8/layout/lProcess2"/>
    <dgm:cxn modelId="{6789645A-ED0A-4B64-8C3E-E864AA0DD99F}" type="presParOf" srcId="{D0264FFC-D5FB-4658-AC9A-DFB13C45AFAD}" destId="{125FB47B-663C-4DAC-A7C7-71DF37567B53}" srcOrd="6" destOrd="0" presId="urn:microsoft.com/office/officeart/2005/8/layout/lProcess2"/>
    <dgm:cxn modelId="{382BCB62-F9D0-4AAF-85EA-9E2A0CEED89E}" type="presParOf" srcId="{D0264FFC-D5FB-4658-AC9A-DFB13C45AFAD}" destId="{C93BF08B-400D-4EEF-8692-83A1200F7025}" srcOrd="7" destOrd="0" presId="urn:microsoft.com/office/officeart/2005/8/layout/lProcess2"/>
    <dgm:cxn modelId="{B64FB85D-759E-4537-AA0C-3B528F12EC48}" type="presParOf" srcId="{D0264FFC-D5FB-4658-AC9A-DFB13C45AFAD}" destId="{383BAA32-EC2C-484C-BE80-C2145C9293E8}" srcOrd="8" destOrd="0" presId="urn:microsoft.com/office/officeart/2005/8/layout/lProcess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2AAF3-C83F-4642-B442-079A63400764}">
      <dsp:nvSpPr>
        <dsp:cNvPr id="0" name=""/>
        <dsp:cNvSpPr/>
      </dsp:nvSpPr>
      <dsp:spPr>
        <a:xfrm>
          <a:off x="1928799" y="214314"/>
          <a:ext cx="5149750" cy="550059"/>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Систематическое изучение основ наук</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1944910" y="230425"/>
        <a:ext cx="4637252" cy="517837"/>
      </dsp:txXfrm>
    </dsp:sp>
    <dsp:sp modelId="{3837EB26-4099-41A1-A97C-73AC000D234E}">
      <dsp:nvSpPr>
        <dsp:cNvPr id="0" name=""/>
        <dsp:cNvSpPr/>
      </dsp:nvSpPr>
      <dsp:spPr>
        <a:xfrm>
          <a:off x="1928801" y="714378"/>
          <a:ext cx="5137472" cy="550059"/>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Формирование теоретического, логического, абстрактного мышления</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1944912" y="730489"/>
        <a:ext cx="4447819" cy="517837"/>
      </dsp:txXfrm>
    </dsp:sp>
    <dsp:sp modelId="{CAE68EE4-D1E2-4129-AE04-C650FCD0C0F4}">
      <dsp:nvSpPr>
        <dsp:cNvPr id="0" name=""/>
        <dsp:cNvSpPr/>
      </dsp:nvSpPr>
      <dsp:spPr>
        <a:xfrm>
          <a:off x="1928804" y="1285884"/>
          <a:ext cx="5149750" cy="550059"/>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tabLst/>
          </a:pPr>
          <a:r>
            <a:rPr lang="ru-RU" sz="1800" b="1" kern="1200" dirty="0" smtClean="0">
              <a:solidFill>
                <a:schemeClr val="accent4">
                  <a:lumMod val="60000"/>
                  <a:lumOff val="40000"/>
                </a:schemeClr>
              </a:solidFill>
              <a:latin typeface="Times New Roman" pitchFamily="18" charset="0"/>
              <a:cs typeface="Times New Roman" pitchFamily="18" charset="0"/>
            </a:rPr>
            <a:t>Переход от репродуктивной  учебной деятельности к  творчеству</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1944915" y="1301995"/>
        <a:ext cx="4458525" cy="517837"/>
      </dsp:txXfrm>
    </dsp:sp>
    <dsp:sp modelId="{4D5AEE4C-4D90-4C78-9D50-DF5D72AAC103}">
      <dsp:nvSpPr>
        <dsp:cNvPr id="0" name=""/>
        <dsp:cNvSpPr/>
      </dsp:nvSpPr>
      <dsp:spPr>
        <a:xfrm>
          <a:off x="1928806" y="1857390"/>
          <a:ext cx="5149682" cy="550059"/>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smtClean="0">
              <a:solidFill>
                <a:schemeClr val="accent4">
                  <a:lumMod val="60000"/>
                  <a:lumOff val="40000"/>
                </a:schemeClr>
              </a:solidFill>
              <a:latin typeface="Times New Roman" pitchFamily="18" charset="0"/>
              <a:cs typeface="Times New Roman" pitchFamily="18" charset="0"/>
            </a:rPr>
            <a:t>Становление общественной позиции</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1944917" y="1873501"/>
        <a:ext cx="4458467" cy="517837"/>
      </dsp:txXfrm>
    </dsp:sp>
    <dsp:sp modelId="{2BE6026A-206C-4AFE-AEB1-1B0A38FA949A}">
      <dsp:nvSpPr>
        <dsp:cNvPr id="0" name=""/>
        <dsp:cNvSpPr/>
      </dsp:nvSpPr>
      <dsp:spPr>
        <a:xfrm>
          <a:off x="1928808" y="2428891"/>
          <a:ext cx="5149750" cy="550059"/>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b="1" kern="1200" smtClean="0">
              <a:solidFill>
                <a:schemeClr val="accent4">
                  <a:lumMod val="60000"/>
                  <a:lumOff val="40000"/>
                </a:schemeClr>
              </a:solidFill>
              <a:latin typeface="Times New Roman" pitchFamily="18" charset="0"/>
              <a:cs typeface="Times New Roman" pitchFamily="18" charset="0"/>
            </a:rPr>
            <a:t>Ведущий вид  деятельности – общение</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1944919" y="2445002"/>
        <a:ext cx="4458525" cy="517837"/>
      </dsp:txXfrm>
    </dsp:sp>
    <dsp:sp modelId="{1096D8B8-98BB-40B5-BFFB-6B77795EF167}">
      <dsp:nvSpPr>
        <dsp:cNvPr id="0" name=""/>
        <dsp:cNvSpPr/>
      </dsp:nvSpPr>
      <dsp:spPr>
        <a:xfrm>
          <a:off x="6786608" y="571505"/>
          <a:ext cx="214662" cy="357538"/>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ru-RU" sz="1900" kern="1200"/>
        </a:p>
      </dsp:txBody>
      <dsp:txXfrm>
        <a:off x="6834907" y="571505"/>
        <a:ext cx="118064" cy="304409"/>
      </dsp:txXfrm>
    </dsp:sp>
    <dsp:sp modelId="{E4997541-DCFA-4059-BA4D-17D09CE70357}">
      <dsp:nvSpPr>
        <dsp:cNvPr id="0" name=""/>
        <dsp:cNvSpPr/>
      </dsp:nvSpPr>
      <dsp:spPr>
        <a:xfrm>
          <a:off x="6786610" y="1143008"/>
          <a:ext cx="214662" cy="357538"/>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ru-RU" sz="1900" kern="1200"/>
        </a:p>
      </dsp:txBody>
      <dsp:txXfrm>
        <a:off x="6834909" y="1143008"/>
        <a:ext cx="118064" cy="304409"/>
      </dsp:txXfrm>
    </dsp:sp>
    <dsp:sp modelId="{2AEA0F16-5A3C-4B83-8C0E-D647BD446D7F}">
      <dsp:nvSpPr>
        <dsp:cNvPr id="0" name=""/>
        <dsp:cNvSpPr/>
      </dsp:nvSpPr>
      <dsp:spPr>
        <a:xfrm>
          <a:off x="6786609" y="1714511"/>
          <a:ext cx="214659" cy="357538"/>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ru-RU" sz="1900" kern="1200"/>
        </a:p>
      </dsp:txBody>
      <dsp:txXfrm>
        <a:off x="6834907" y="1714511"/>
        <a:ext cx="118063" cy="304410"/>
      </dsp:txXfrm>
    </dsp:sp>
    <dsp:sp modelId="{44A8F0D9-E3F9-4DF2-AAFB-72D2199A71FF}">
      <dsp:nvSpPr>
        <dsp:cNvPr id="0" name=""/>
        <dsp:cNvSpPr/>
      </dsp:nvSpPr>
      <dsp:spPr>
        <a:xfrm>
          <a:off x="6786609" y="2286016"/>
          <a:ext cx="214662" cy="357538"/>
        </a:xfrm>
        <a:prstGeom prst="downArrow">
          <a:avLst>
            <a:gd name="adj1" fmla="val 55000"/>
            <a:gd name="adj2" fmla="val 45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lvl="0" algn="ctr" defTabSz="844550">
            <a:lnSpc>
              <a:spcPct val="90000"/>
            </a:lnSpc>
            <a:spcBef>
              <a:spcPct val="0"/>
            </a:spcBef>
            <a:spcAft>
              <a:spcPct val="35000"/>
            </a:spcAft>
          </a:pPr>
          <a:endParaRPr lang="ru-RU" sz="1900" kern="1200"/>
        </a:p>
      </dsp:txBody>
      <dsp:txXfrm>
        <a:off x="6834908" y="2286016"/>
        <a:ext cx="118064" cy="3044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4D0111-968E-4C9B-AC2B-7193699EA07B}">
      <dsp:nvSpPr>
        <dsp:cNvPr id="0" name=""/>
        <dsp:cNvSpPr/>
      </dsp:nvSpPr>
      <dsp:spPr>
        <a:xfrm>
          <a:off x="0" y="4229045"/>
          <a:ext cx="8229600" cy="55505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ru-RU" sz="1100" kern="1200" dirty="0" smtClean="0"/>
            <a:t>РАЗВИТИЕ СПОСОБНОСТЕЙ К ТВОРЧЕСКОМУ РЕШЕНИЮ УЧЕБНЫХ И ПРАКТИЧЕСКИХ ЗАДАЧ</a:t>
          </a:r>
          <a:endParaRPr lang="ru-RU" sz="1100" kern="1200" dirty="0"/>
        </a:p>
      </dsp:txBody>
      <dsp:txXfrm>
        <a:off x="0" y="4229045"/>
        <a:ext cx="8229600" cy="555059"/>
      </dsp:txXfrm>
    </dsp:sp>
    <dsp:sp modelId="{9DC33A7E-DCA4-40D3-94F6-6BDFB51CC25D}">
      <dsp:nvSpPr>
        <dsp:cNvPr id="0" name=""/>
        <dsp:cNvSpPr/>
      </dsp:nvSpPr>
      <dsp:spPr>
        <a:xfrm rot="10800000">
          <a:off x="0" y="3383689"/>
          <a:ext cx="8229600" cy="853682"/>
        </a:xfrm>
        <a:prstGeom prst="upArrowCallou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ru-RU" sz="1100" kern="1200" dirty="0" smtClean="0"/>
            <a:t>УМЕНИЕ ОЦЕНИВАТЬ ОБЪЕКТЫ ОКРУЖАЮЩЕЙ ДЕЙСТВИТЕЛЬНОСТИ С ПОЗИЦИИ ИЗУЧЕННОГО ЗАКОНА И ЕГО ЗНАЧИМОСТИ , НАХОДИТЬ ПРИМЕНЕНИЕ ОБРАТИМОСТИ И НЕОБРАТИМОСТИ ТЕПЛОВЫХ ПРОЦЕССОВ</a:t>
          </a:r>
          <a:endParaRPr lang="ru-RU" sz="1100" kern="1200" dirty="0"/>
        </a:p>
      </dsp:txBody>
      <dsp:txXfrm rot="10800000">
        <a:off x="0" y="3383689"/>
        <a:ext cx="8229600" cy="554697"/>
      </dsp:txXfrm>
    </dsp:sp>
    <dsp:sp modelId="{96491737-6873-4470-A6F1-700535851A54}">
      <dsp:nvSpPr>
        <dsp:cNvPr id="0" name=""/>
        <dsp:cNvSpPr/>
      </dsp:nvSpPr>
      <dsp:spPr>
        <a:xfrm rot="10800000">
          <a:off x="0" y="2538333"/>
          <a:ext cx="8229600" cy="853682"/>
        </a:xfrm>
        <a:prstGeom prst="upArrowCallou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ru-RU" sz="1100" kern="1200" dirty="0" smtClean="0"/>
            <a:t>УМЕНИЕ ПРАКТИЧЕСКОГО ПРИМЕНЕНИЯ ПЕРВОГО </a:t>
          </a:r>
          <a:r>
            <a:rPr lang="ru-RU" sz="1100" kern="1200" smtClean="0"/>
            <a:t>ЗАКОНА , </a:t>
          </a:r>
          <a:r>
            <a:rPr lang="ru-RU" sz="1100" kern="1200" dirty="0" smtClean="0"/>
            <a:t>ОБОБЩЕНИЕ СПОСОБОВ ДЕЯТЕЛЬНОСТИ </a:t>
          </a:r>
        </a:p>
      </dsp:txBody>
      <dsp:txXfrm rot="10800000">
        <a:off x="0" y="2538333"/>
        <a:ext cx="8229600" cy="554697"/>
      </dsp:txXfrm>
    </dsp:sp>
    <dsp:sp modelId="{68907975-F553-48FC-AD0D-249AF449FB45}">
      <dsp:nvSpPr>
        <dsp:cNvPr id="0" name=""/>
        <dsp:cNvSpPr/>
      </dsp:nvSpPr>
      <dsp:spPr>
        <a:xfrm rot="10800000">
          <a:off x="0" y="1692976"/>
          <a:ext cx="8229600" cy="853682"/>
        </a:xfrm>
        <a:prstGeom prst="upArrowCallou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ru-RU" sz="1100" kern="1200" dirty="0" smtClean="0"/>
            <a:t>УМЕНИЯ ФОРМУЛИРОВАТЬ ПЕРВЫЙ ЗАКОН ТЕРМОДИНАМИКИ, ПРИМЕНЯТЬ ЕГО К РАЗЛИЧНЫМ ПРОЦЕССАМ</a:t>
          </a:r>
          <a:endParaRPr lang="ru-RU" sz="1100" kern="1200" dirty="0"/>
        </a:p>
      </dsp:txBody>
      <dsp:txXfrm rot="10800000">
        <a:off x="0" y="1692976"/>
        <a:ext cx="8229600" cy="554697"/>
      </dsp:txXfrm>
    </dsp:sp>
    <dsp:sp modelId="{3B477533-2993-4F72-82D8-919C8BBB632F}">
      <dsp:nvSpPr>
        <dsp:cNvPr id="0" name=""/>
        <dsp:cNvSpPr/>
      </dsp:nvSpPr>
      <dsp:spPr>
        <a:xfrm rot="10800000">
          <a:off x="0" y="847620"/>
          <a:ext cx="8229600" cy="853682"/>
        </a:xfrm>
        <a:prstGeom prst="upArrowCallou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a:lnSpc>
              <a:spcPct val="90000"/>
            </a:lnSpc>
            <a:spcBef>
              <a:spcPct val="0"/>
            </a:spcBef>
            <a:spcAft>
              <a:spcPct val="35000"/>
            </a:spcAft>
          </a:pPr>
          <a:r>
            <a:rPr lang="ru-RU" sz="1100" kern="1200" dirty="0" smtClean="0"/>
            <a:t>ГЕОМЕТРИЧЕСКИЙ СМЫСЛ И ЗНАК РАБОТЫ ТЕРМОДИНАМИЧЕСКОЙ СИСТЕМЫ</a:t>
          </a:r>
        </a:p>
      </dsp:txBody>
      <dsp:txXfrm rot="10800000">
        <a:off x="0" y="847620"/>
        <a:ext cx="8229600" cy="554697"/>
      </dsp:txXfrm>
    </dsp:sp>
    <dsp:sp modelId="{581C7AE0-8496-4309-9494-41CE4CC66C83}">
      <dsp:nvSpPr>
        <dsp:cNvPr id="0" name=""/>
        <dsp:cNvSpPr/>
      </dsp:nvSpPr>
      <dsp:spPr>
        <a:xfrm rot="10800000">
          <a:off x="0" y="2264"/>
          <a:ext cx="8229600" cy="853682"/>
        </a:xfrm>
        <a:prstGeom prst="upArrowCallou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ru-RU" sz="1100" kern="1200" dirty="0" smtClean="0"/>
            <a:t>МОЛЕКУЛЯРНО-КИНЕТИЧЕСКАЯ  ФОРМУЛИРОВКА ВНУТРЕННЕЙ ЭНЕРГИИ, СПОСОБЫ ИЗМЕНЕНИЯ ВНУТРЕННЕЙ ЭНЕРГИИ</a:t>
          </a:r>
          <a:endParaRPr lang="ru-RU" sz="1100" kern="1200" dirty="0"/>
        </a:p>
      </dsp:txBody>
      <dsp:txXfrm rot="10800000">
        <a:off x="0" y="2264"/>
        <a:ext cx="8229600" cy="5546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89731-4144-4687-B215-77767E930B05}">
      <dsp:nvSpPr>
        <dsp:cNvPr id="0" name=""/>
        <dsp:cNvSpPr/>
      </dsp:nvSpPr>
      <dsp:spPr>
        <a:xfrm>
          <a:off x="749577" y="381602"/>
          <a:ext cx="3420451" cy="3420451"/>
        </a:xfrm>
        <a:prstGeom prst="pie">
          <a:avLst>
            <a:gd name="adj1" fmla="val 16200000"/>
            <a:gd name="adj2" fmla="val 19285716"/>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Комбинированные уроки</a:t>
          </a:r>
          <a:endParaRPr lang="ru-RU" sz="1400" kern="1200" dirty="0"/>
        </a:p>
      </dsp:txBody>
      <dsp:txXfrm>
        <a:off x="2493600" y="707359"/>
        <a:ext cx="936552" cy="590435"/>
      </dsp:txXfrm>
    </dsp:sp>
    <dsp:sp modelId="{34624CCF-76BC-4ACF-BDB1-8C7ECC43815F}">
      <dsp:nvSpPr>
        <dsp:cNvPr id="0" name=""/>
        <dsp:cNvSpPr/>
      </dsp:nvSpPr>
      <dsp:spPr>
        <a:xfrm>
          <a:off x="682764" y="381572"/>
          <a:ext cx="3420451" cy="3420451"/>
        </a:xfrm>
        <a:prstGeom prst="pie">
          <a:avLst>
            <a:gd name="adj1" fmla="val 19285716"/>
            <a:gd name="adj2" fmla="val 771428"/>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rtl="0">
            <a:lnSpc>
              <a:spcPct val="90000"/>
            </a:lnSpc>
            <a:spcBef>
              <a:spcPct val="0"/>
            </a:spcBef>
            <a:spcAft>
              <a:spcPct val="35000"/>
            </a:spcAft>
          </a:pPr>
          <a:r>
            <a:rPr lang="ru-RU" sz="1300" kern="1200" dirty="0" smtClean="0"/>
            <a:t>урок-беседа с активным общением</a:t>
          </a:r>
          <a:endParaRPr lang="ru-RU" sz="1300" kern="1200" dirty="0"/>
        </a:p>
      </dsp:txBody>
      <dsp:txXfrm>
        <a:off x="3024145" y="1603162"/>
        <a:ext cx="993559" cy="631154"/>
      </dsp:txXfrm>
    </dsp:sp>
    <dsp:sp modelId="{F6F9EB58-5982-4FB6-9AE4-110308166C4E}">
      <dsp:nvSpPr>
        <dsp:cNvPr id="0" name=""/>
        <dsp:cNvSpPr/>
      </dsp:nvSpPr>
      <dsp:spPr>
        <a:xfrm>
          <a:off x="732087" y="415435"/>
          <a:ext cx="3420451" cy="3420451"/>
        </a:xfrm>
        <a:prstGeom prst="pie">
          <a:avLst>
            <a:gd name="adj1" fmla="val 771428"/>
            <a:gd name="adj2" fmla="val 3857143"/>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Демонстрации и эксперименты</a:t>
          </a:r>
          <a:endParaRPr lang="ru-RU" sz="1400" kern="1200" dirty="0"/>
        </a:p>
      </dsp:txBody>
      <dsp:txXfrm>
        <a:off x="2930949" y="2451418"/>
        <a:ext cx="895832" cy="651514"/>
      </dsp:txXfrm>
    </dsp:sp>
    <dsp:sp modelId="{B00F3802-96D3-40A9-BDE3-E1866E3DD189}">
      <dsp:nvSpPr>
        <dsp:cNvPr id="0" name=""/>
        <dsp:cNvSpPr/>
      </dsp:nvSpPr>
      <dsp:spPr>
        <a:xfrm>
          <a:off x="732087" y="415435"/>
          <a:ext cx="3420451" cy="3420451"/>
        </a:xfrm>
        <a:prstGeom prst="pie">
          <a:avLst>
            <a:gd name="adj1" fmla="val 3857226"/>
            <a:gd name="adj2" fmla="val 6942858"/>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Применение ИКТ</a:t>
          </a:r>
          <a:endParaRPr lang="ru-RU" sz="1400" kern="1200" dirty="0"/>
        </a:p>
      </dsp:txBody>
      <dsp:txXfrm>
        <a:off x="1984217" y="3102932"/>
        <a:ext cx="916192" cy="651514"/>
      </dsp:txXfrm>
    </dsp:sp>
    <dsp:sp modelId="{21681F17-AE15-4332-A7FB-6410468361AC}">
      <dsp:nvSpPr>
        <dsp:cNvPr id="0" name=""/>
        <dsp:cNvSpPr/>
      </dsp:nvSpPr>
      <dsp:spPr>
        <a:xfrm>
          <a:off x="705767" y="444526"/>
          <a:ext cx="3508049" cy="3428215"/>
        </a:xfrm>
        <a:prstGeom prst="pie">
          <a:avLst>
            <a:gd name="adj1" fmla="val 6942858"/>
            <a:gd name="adj2" fmla="val 10028574"/>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Метод проектов</a:t>
          </a:r>
          <a:endParaRPr lang="ru-RU" sz="1400" kern="1200" dirty="0"/>
        </a:p>
      </dsp:txBody>
      <dsp:txXfrm>
        <a:off x="1039867" y="2485131"/>
        <a:ext cx="918774" cy="652993"/>
      </dsp:txXfrm>
    </dsp:sp>
    <dsp:sp modelId="{F5EA627B-E43D-4BA7-9549-43D6CEA6D06B}">
      <dsp:nvSpPr>
        <dsp:cNvPr id="0" name=""/>
        <dsp:cNvSpPr/>
      </dsp:nvSpPr>
      <dsp:spPr>
        <a:xfrm>
          <a:off x="732087" y="415435"/>
          <a:ext cx="3420451" cy="3420451"/>
        </a:xfrm>
        <a:prstGeom prst="pie">
          <a:avLst>
            <a:gd name="adj1" fmla="val 10028574"/>
            <a:gd name="adj2" fmla="val 13114284"/>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Нестандартные формы уроков</a:t>
          </a:r>
          <a:endParaRPr lang="ru-RU" sz="1400" kern="1200" dirty="0"/>
        </a:p>
      </dsp:txBody>
      <dsp:txXfrm>
        <a:off x="817599" y="1637025"/>
        <a:ext cx="993559" cy="631154"/>
      </dsp:txXfrm>
    </dsp:sp>
    <dsp:sp modelId="{AC19FA19-4C27-4C48-B3FD-A74B1558A23E}">
      <dsp:nvSpPr>
        <dsp:cNvPr id="0" name=""/>
        <dsp:cNvSpPr/>
      </dsp:nvSpPr>
      <dsp:spPr>
        <a:xfrm>
          <a:off x="718064" y="400830"/>
          <a:ext cx="3420451" cy="3420451"/>
        </a:xfrm>
        <a:prstGeom prst="pie">
          <a:avLst>
            <a:gd name="adj1" fmla="val 13114284"/>
            <a:gd name="adj2" fmla="val 16200000"/>
          </a:avLst>
        </a:prstGeom>
        <a:gradFill rotWithShape="0">
          <a:gsLst>
            <a:gs pos="0">
              <a:schemeClr val="accent6">
                <a:hueOff val="0"/>
                <a:satOff val="0"/>
                <a:lumOff val="0"/>
                <a:alphaOff val="0"/>
                <a:tint val="92000"/>
                <a:satMod val="170000"/>
              </a:schemeClr>
            </a:gs>
            <a:gs pos="15000">
              <a:schemeClr val="accent6">
                <a:hueOff val="0"/>
                <a:satOff val="0"/>
                <a:lumOff val="0"/>
                <a:alphaOff val="0"/>
                <a:tint val="92000"/>
                <a:shade val="99000"/>
                <a:satMod val="170000"/>
              </a:schemeClr>
            </a:gs>
            <a:gs pos="62000">
              <a:schemeClr val="accent6">
                <a:hueOff val="0"/>
                <a:satOff val="0"/>
                <a:lumOff val="0"/>
                <a:alphaOff val="0"/>
                <a:tint val="96000"/>
                <a:shade val="80000"/>
                <a:satMod val="170000"/>
              </a:schemeClr>
            </a:gs>
            <a:gs pos="97000">
              <a:schemeClr val="accent6">
                <a:hueOff val="0"/>
                <a:satOff val="0"/>
                <a:lumOff val="0"/>
                <a:alphaOff val="0"/>
                <a:tint val="98000"/>
                <a:shade val="63000"/>
                <a:satMod val="170000"/>
              </a:schemeClr>
            </a:gs>
            <a:gs pos="100000">
              <a:schemeClr val="accent6">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ru-RU" sz="1400" kern="1200" dirty="0" smtClean="0"/>
            <a:t>Проблемное обучение</a:t>
          </a:r>
          <a:endParaRPr lang="ru-RU" sz="1400" kern="1200" dirty="0"/>
        </a:p>
      </dsp:txBody>
      <dsp:txXfrm>
        <a:off x="1459161" y="726587"/>
        <a:ext cx="936552" cy="5904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AF10D-12CF-4C7D-A884-45981D834ACA}">
      <dsp:nvSpPr>
        <dsp:cNvPr id="0" name=""/>
        <dsp:cNvSpPr/>
      </dsp:nvSpPr>
      <dsp:spPr>
        <a:xfrm rot="16200000">
          <a:off x="508000" y="-508000"/>
          <a:ext cx="2032000" cy="3048000"/>
        </a:xfrm>
        <a:prstGeom prst="round1Rect">
          <a:avLst/>
        </a:prstGeom>
        <a:solidFill>
          <a:schemeClr val="accent2">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smtClean="0">
              <a:solidFill>
                <a:schemeClr val="accent4">
                  <a:lumMod val="60000"/>
                  <a:lumOff val="40000"/>
                </a:schemeClr>
              </a:solidFill>
            </a:rPr>
            <a:t>Изотермический процесс</a:t>
          </a:r>
          <a:endParaRPr lang="ru-RU" sz="2600" kern="1200" dirty="0">
            <a:solidFill>
              <a:schemeClr val="accent4">
                <a:lumMod val="60000"/>
                <a:lumOff val="40000"/>
              </a:schemeClr>
            </a:solidFill>
          </a:endParaRPr>
        </a:p>
      </dsp:txBody>
      <dsp:txXfrm rot="5400000">
        <a:off x="0" y="0"/>
        <a:ext cx="3048000" cy="1524000"/>
      </dsp:txXfrm>
    </dsp:sp>
    <dsp:sp modelId="{99064360-1397-4EDB-9F38-B971948CB209}">
      <dsp:nvSpPr>
        <dsp:cNvPr id="0" name=""/>
        <dsp:cNvSpPr/>
      </dsp:nvSpPr>
      <dsp:spPr>
        <a:xfrm>
          <a:off x="3048000" y="0"/>
          <a:ext cx="3048000" cy="2032000"/>
        </a:xfrm>
        <a:prstGeom prst="round1Rect">
          <a:avLst/>
        </a:prstGeom>
        <a:solidFill>
          <a:schemeClr val="accent2">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smtClean="0">
              <a:solidFill>
                <a:schemeClr val="accent4">
                  <a:lumMod val="60000"/>
                  <a:lumOff val="40000"/>
                </a:schemeClr>
              </a:solidFill>
            </a:rPr>
            <a:t>Изобарный процесс</a:t>
          </a:r>
          <a:endParaRPr lang="ru-RU" sz="2600" kern="1200" dirty="0">
            <a:solidFill>
              <a:schemeClr val="accent4">
                <a:lumMod val="60000"/>
                <a:lumOff val="40000"/>
              </a:schemeClr>
            </a:solidFill>
          </a:endParaRPr>
        </a:p>
      </dsp:txBody>
      <dsp:txXfrm>
        <a:off x="3048000" y="0"/>
        <a:ext cx="3048000" cy="1524000"/>
      </dsp:txXfrm>
    </dsp:sp>
    <dsp:sp modelId="{32D96444-D0CB-48C5-83C9-355CBB36F7B0}">
      <dsp:nvSpPr>
        <dsp:cNvPr id="0" name=""/>
        <dsp:cNvSpPr/>
      </dsp:nvSpPr>
      <dsp:spPr>
        <a:xfrm rot="10800000">
          <a:off x="0" y="2032000"/>
          <a:ext cx="3048000" cy="2032000"/>
        </a:xfrm>
        <a:prstGeom prst="round1Rect">
          <a:avLst/>
        </a:prstGeom>
        <a:solidFill>
          <a:schemeClr val="accent2">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smtClean="0">
              <a:solidFill>
                <a:schemeClr val="accent4">
                  <a:lumMod val="60000"/>
                  <a:lumOff val="40000"/>
                </a:schemeClr>
              </a:solidFill>
            </a:rPr>
            <a:t>Изохорный процесс</a:t>
          </a:r>
          <a:endParaRPr lang="ru-RU" sz="2600" kern="1200" dirty="0">
            <a:solidFill>
              <a:schemeClr val="accent4">
                <a:lumMod val="60000"/>
                <a:lumOff val="40000"/>
              </a:schemeClr>
            </a:solidFill>
          </a:endParaRPr>
        </a:p>
      </dsp:txBody>
      <dsp:txXfrm rot="10800000">
        <a:off x="0" y="2539999"/>
        <a:ext cx="3048000" cy="1524000"/>
      </dsp:txXfrm>
    </dsp:sp>
    <dsp:sp modelId="{5FEB20B6-98D1-422F-AACD-8ACA08C25EF0}">
      <dsp:nvSpPr>
        <dsp:cNvPr id="0" name=""/>
        <dsp:cNvSpPr/>
      </dsp:nvSpPr>
      <dsp:spPr>
        <a:xfrm rot="5400000">
          <a:off x="3556000" y="1523999"/>
          <a:ext cx="2032000" cy="3048000"/>
        </a:xfrm>
        <a:prstGeom prst="round1Rect">
          <a:avLst/>
        </a:prstGeom>
        <a:solidFill>
          <a:schemeClr val="accent2">
            <a:hueOff val="0"/>
            <a:satOff val="0"/>
            <a:lumOff val="0"/>
            <a:alphaOff val="0"/>
          </a:schemeClr>
        </a:solidFill>
        <a:ln>
          <a:noFill/>
        </a:ln>
        <a:effectLst>
          <a:outerShdw blurRad="63500" dist="25400" dir="5400000" rotWithShape="0">
            <a:srgbClr val="000000">
              <a:alpha val="43137"/>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ru-RU" sz="2600" kern="1200" dirty="0" smtClean="0">
              <a:solidFill>
                <a:schemeClr val="accent4">
                  <a:lumMod val="60000"/>
                  <a:lumOff val="40000"/>
                </a:schemeClr>
              </a:solidFill>
            </a:rPr>
            <a:t>Адиабатный процесс</a:t>
          </a:r>
          <a:endParaRPr lang="ru-RU" sz="2600" kern="1200" dirty="0">
            <a:solidFill>
              <a:schemeClr val="accent4">
                <a:lumMod val="60000"/>
                <a:lumOff val="40000"/>
              </a:schemeClr>
            </a:solidFill>
          </a:endParaRPr>
        </a:p>
      </dsp:txBody>
      <dsp:txXfrm rot="-5400000">
        <a:off x="3048000" y="2539999"/>
        <a:ext cx="3048000" cy="1524000"/>
      </dsp:txXfrm>
    </dsp:sp>
    <dsp:sp modelId="{48804E9A-1242-4AB1-AE63-0FD410447318}">
      <dsp:nvSpPr>
        <dsp:cNvPr id="0" name=""/>
        <dsp:cNvSpPr/>
      </dsp:nvSpPr>
      <dsp:spPr>
        <a:xfrm>
          <a:off x="1523969" y="1523999"/>
          <a:ext cx="3048060" cy="1016000"/>
        </a:xfrm>
        <a:prstGeom prst="roundRect">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smtClean="0">
              <a:solidFill>
                <a:srgbClr val="0070C0"/>
              </a:solidFill>
            </a:rPr>
            <a:t>Первый закон термодинамики</a:t>
          </a:r>
          <a:endParaRPr lang="ru-RU" sz="2400" b="1" kern="1200" dirty="0">
            <a:solidFill>
              <a:srgbClr val="0070C0"/>
            </a:solidFill>
          </a:endParaRPr>
        </a:p>
      </dsp:txBody>
      <dsp:txXfrm>
        <a:off x="1573566" y="1573596"/>
        <a:ext cx="2948866" cy="9168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7F584C-F88A-48CD-AF82-4C4498DBB402}">
      <dsp:nvSpPr>
        <dsp:cNvPr id="0" name=""/>
        <dsp:cNvSpPr/>
      </dsp:nvSpPr>
      <dsp:spPr>
        <a:xfrm>
          <a:off x="34192" y="0"/>
          <a:ext cx="2765346" cy="4301860"/>
        </a:xfrm>
        <a:prstGeom prst="roundRect">
          <a:avLst>
            <a:gd name="adj" fmla="val 10000"/>
          </a:avLst>
        </a:prstGeom>
        <a:solidFill>
          <a:schemeClr val="bg1">
            <a:lumMod val="75000"/>
          </a:schemeClr>
        </a:solidFill>
        <a:ln>
          <a:noFill/>
        </a:ln>
        <a:effectLst>
          <a:glow rad="63500">
            <a:schemeClr val="accent2">
              <a:satMod val="175000"/>
              <a:alpha val="40000"/>
            </a:schemeClr>
          </a:glow>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a:solidFill>
                <a:srgbClr val="0070C0"/>
              </a:solidFill>
              <a:latin typeface="Times New Roman" pitchFamily="18" charset="0"/>
              <a:cs typeface="Times New Roman" pitchFamily="18" charset="0"/>
            </a:rPr>
            <a:t>Изучение нового материала</a:t>
          </a:r>
        </a:p>
      </dsp:txBody>
      <dsp:txXfrm>
        <a:off x="34192" y="0"/>
        <a:ext cx="2765346" cy="1290558"/>
      </dsp:txXfrm>
    </dsp:sp>
    <dsp:sp modelId="{C6CA1FF7-B737-475A-8BBE-63FE85BBE2A7}">
      <dsp:nvSpPr>
        <dsp:cNvPr id="0" name=""/>
        <dsp:cNvSpPr/>
      </dsp:nvSpPr>
      <dsp:spPr>
        <a:xfrm>
          <a:off x="277598" y="1291371"/>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a:solidFill>
                <a:schemeClr val="accent4">
                  <a:lumMod val="60000"/>
                  <a:lumOff val="40000"/>
                </a:schemeClr>
              </a:solidFill>
              <a:latin typeface="Times New Roman" pitchFamily="18" charset="0"/>
              <a:cs typeface="Times New Roman" pitchFamily="18" charset="0"/>
            </a:rPr>
            <a:t>Эвристическая беседа</a:t>
          </a:r>
        </a:p>
      </dsp:txBody>
      <dsp:txXfrm>
        <a:off x="292174" y="1305947"/>
        <a:ext cx="2183125" cy="468513"/>
      </dsp:txXfrm>
    </dsp:sp>
    <dsp:sp modelId="{26A17F1F-65F3-4C6F-8F62-F1AE10B5EF93}">
      <dsp:nvSpPr>
        <dsp:cNvPr id="0" name=""/>
        <dsp:cNvSpPr/>
      </dsp:nvSpPr>
      <dsp:spPr>
        <a:xfrm>
          <a:off x="277598" y="1865600"/>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Демонстрационный </a:t>
          </a:r>
          <a:r>
            <a:rPr lang="ru-RU" sz="1800" b="1" kern="1200" dirty="0">
              <a:solidFill>
                <a:schemeClr val="accent4">
                  <a:lumMod val="60000"/>
                  <a:lumOff val="40000"/>
                </a:schemeClr>
              </a:solidFill>
              <a:latin typeface="Times New Roman" pitchFamily="18" charset="0"/>
              <a:cs typeface="Times New Roman" pitchFamily="18" charset="0"/>
            </a:rPr>
            <a:t>опыт</a:t>
          </a:r>
        </a:p>
      </dsp:txBody>
      <dsp:txXfrm>
        <a:off x="292174" y="1880176"/>
        <a:ext cx="2183125" cy="468513"/>
      </dsp:txXfrm>
    </dsp:sp>
    <dsp:sp modelId="{2449094E-EE8B-4DFC-86E8-4364BDF95E83}">
      <dsp:nvSpPr>
        <dsp:cNvPr id="0" name=""/>
        <dsp:cNvSpPr/>
      </dsp:nvSpPr>
      <dsp:spPr>
        <a:xfrm>
          <a:off x="277598" y="2439829"/>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a:solidFill>
                <a:schemeClr val="accent4">
                  <a:lumMod val="60000"/>
                  <a:lumOff val="40000"/>
                </a:schemeClr>
              </a:solidFill>
              <a:latin typeface="Times New Roman" pitchFamily="18" charset="0"/>
              <a:cs typeface="Times New Roman" pitchFamily="18" charset="0"/>
            </a:rPr>
            <a:t>Компьютерная </a:t>
          </a:r>
          <a:r>
            <a:rPr lang="ru-RU" sz="1800" b="1" kern="1200" dirty="0" smtClean="0">
              <a:solidFill>
                <a:schemeClr val="accent4">
                  <a:lumMod val="60000"/>
                  <a:lumOff val="40000"/>
                </a:schemeClr>
              </a:solidFill>
              <a:latin typeface="Times New Roman" pitchFamily="18" charset="0"/>
              <a:cs typeface="Times New Roman" pitchFamily="18" charset="0"/>
            </a:rPr>
            <a:t>модель</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292174" y="2454405"/>
        <a:ext cx="2183125" cy="468513"/>
      </dsp:txXfrm>
    </dsp:sp>
    <dsp:sp modelId="{6D9FC197-42DB-411B-B0FA-9A0AD48E966F}">
      <dsp:nvSpPr>
        <dsp:cNvPr id="0" name=""/>
        <dsp:cNvSpPr/>
      </dsp:nvSpPr>
      <dsp:spPr>
        <a:xfrm>
          <a:off x="277598" y="3014058"/>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accent4">
                  <a:lumMod val="60000"/>
                  <a:lumOff val="40000"/>
                </a:schemeClr>
              </a:solidFill>
              <a:latin typeface="Times New Roman" pitchFamily="18" charset="0"/>
              <a:cs typeface="Times New Roman" pitchFamily="18" charset="0"/>
            </a:rPr>
            <a:t>Создание проблемной ситуации</a:t>
          </a:r>
          <a:endParaRPr lang="ru-RU" sz="1600" b="1" kern="1200" dirty="0">
            <a:solidFill>
              <a:schemeClr val="accent4">
                <a:lumMod val="60000"/>
                <a:lumOff val="40000"/>
              </a:schemeClr>
            </a:solidFill>
            <a:latin typeface="Times New Roman" pitchFamily="18" charset="0"/>
            <a:cs typeface="Times New Roman" pitchFamily="18" charset="0"/>
          </a:endParaRPr>
        </a:p>
      </dsp:txBody>
      <dsp:txXfrm>
        <a:off x="292174" y="3028634"/>
        <a:ext cx="2183125" cy="468513"/>
      </dsp:txXfrm>
    </dsp:sp>
    <dsp:sp modelId="{BDF74285-59EB-4B78-ADC3-2123D7252455}">
      <dsp:nvSpPr>
        <dsp:cNvPr id="0" name=""/>
        <dsp:cNvSpPr/>
      </dsp:nvSpPr>
      <dsp:spPr>
        <a:xfrm>
          <a:off x="277598" y="3588287"/>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ru-RU" sz="1600" b="1" kern="1200" dirty="0" smtClean="0">
              <a:solidFill>
                <a:schemeClr val="accent4">
                  <a:lumMod val="60000"/>
                  <a:lumOff val="40000"/>
                </a:schemeClr>
              </a:solidFill>
              <a:latin typeface="Times New Roman" pitchFamily="18" charset="0"/>
              <a:cs typeface="Times New Roman" pitchFamily="18" charset="0"/>
            </a:rPr>
            <a:t>Исследование</a:t>
          </a:r>
          <a:endParaRPr lang="ru-RU" sz="1600" b="1" kern="1200" dirty="0">
            <a:solidFill>
              <a:schemeClr val="accent4">
                <a:lumMod val="60000"/>
                <a:lumOff val="40000"/>
              </a:schemeClr>
            </a:solidFill>
            <a:latin typeface="Times New Roman" pitchFamily="18" charset="0"/>
            <a:cs typeface="Times New Roman" pitchFamily="18" charset="0"/>
          </a:endParaRPr>
        </a:p>
      </dsp:txBody>
      <dsp:txXfrm>
        <a:off x="292174" y="3602863"/>
        <a:ext cx="2183125" cy="468513"/>
      </dsp:txXfrm>
    </dsp:sp>
    <dsp:sp modelId="{938C1D9F-69AF-429C-8CBD-2B047AFFEDEF}">
      <dsp:nvSpPr>
        <dsp:cNvPr id="0" name=""/>
        <dsp:cNvSpPr/>
      </dsp:nvSpPr>
      <dsp:spPr>
        <a:xfrm>
          <a:off x="2973810" y="0"/>
          <a:ext cx="2765346" cy="4301860"/>
        </a:xfrm>
        <a:prstGeom prst="roundRect">
          <a:avLst>
            <a:gd name="adj" fmla="val 10000"/>
          </a:avLst>
        </a:prstGeom>
        <a:solidFill>
          <a:schemeClr val="bg1">
            <a:lumMod val="75000"/>
          </a:schemeClr>
        </a:solidFill>
        <a:ln>
          <a:noFill/>
        </a:ln>
        <a:effectLst>
          <a:glow rad="63500">
            <a:schemeClr val="accent2">
              <a:satMod val="175000"/>
              <a:alpha val="40000"/>
            </a:schemeClr>
          </a:glow>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a:solidFill>
                <a:srgbClr val="0070C0"/>
              </a:solidFill>
              <a:latin typeface="Times New Roman" pitchFamily="18" charset="0"/>
              <a:cs typeface="Times New Roman" pitchFamily="18" charset="0"/>
            </a:rPr>
            <a:t>Закрепление </a:t>
          </a:r>
          <a:r>
            <a:rPr lang="ru-RU" sz="2400" b="1" kern="1200" dirty="0" smtClean="0">
              <a:solidFill>
                <a:srgbClr val="0070C0"/>
              </a:solidFill>
              <a:latin typeface="Times New Roman" pitchFamily="18" charset="0"/>
              <a:cs typeface="Times New Roman" pitchFamily="18" charset="0"/>
            </a:rPr>
            <a:t>изученного</a:t>
          </a:r>
          <a:endParaRPr lang="ru-RU" sz="2400" b="1" kern="1200" dirty="0">
            <a:solidFill>
              <a:srgbClr val="0070C0"/>
            </a:solidFill>
            <a:latin typeface="Times New Roman" pitchFamily="18" charset="0"/>
            <a:cs typeface="Times New Roman" pitchFamily="18" charset="0"/>
          </a:endParaRPr>
        </a:p>
      </dsp:txBody>
      <dsp:txXfrm>
        <a:off x="2973810" y="0"/>
        <a:ext cx="2765346" cy="1290558"/>
      </dsp:txXfrm>
    </dsp:sp>
    <dsp:sp modelId="{74A850BA-2BBE-4ADD-8EEC-A51B62A4C471}">
      <dsp:nvSpPr>
        <dsp:cNvPr id="0" name=""/>
        <dsp:cNvSpPr/>
      </dsp:nvSpPr>
      <dsp:spPr>
        <a:xfrm>
          <a:off x="3250345" y="1291371"/>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ru-RU" sz="1600" b="1" kern="1200" dirty="0">
              <a:solidFill>
                <a:schemeClr val="accent4">
                  <a:lumMod val="60000"/>
                  <a:lumOff val="40000"/>
                </a:schemeClr>
              </a:solidFill>
              <a:latin typeface="Times New Roman" pitchFamily="18" charset="0"/>
              <a:cs typeface="Times New Roman" pitchFamily="18" charset="0"/>
            </a:rPr>
            <a:t>Лабораторные и практические работы</a:t>
          </a:r>
        </a:p>
      </dsp:txBody>
      <dsp:txXfrm>
        <a:off x="3264921" y="1305947"/>
        <a:ext cx="2183125" cy="468513"/>
      </dsp:txXfrm>
    </dsp:sp>
    <dsp:sp modelId="{E76964D8-CE21-4776-9E9E-2BCF3773D076}">
      <dsp:nvSpPr>
        <dsp:cNvPr id="0" name=""/>
        <dsp:cNvSpPr/>
      </dsp:nvSpPr>
      <dsp:spPr>
        <a:xfrm>
          <a:off x="3250345" y="1865600"/>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Решение задач</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3264921" y="1880176"/>
        <a:ext cx="2183125" cy="468513"/>
      </dsp:txXfrm>
    </dsp:sp>
    <dsp:sp modelId="{F2E88081-E5F2-45E6-99B9-52E76AC0206C}">
      <dsp:nvSpPr>
        <dsp:cNvPr id="0" name=""/>
        <dsp:cNvSpPr/>
      </dsp:nvSpPr>
      <dsp:spPr>
        <a:xfrm>
          <a:off x="3250345" y="2439829"/>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Взаимообучение в группах</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3264921" y="2454405"/>
        <a:ext cx="2183125" cy="468513"/>
      </dsp:txXfrm>
    </dsp:sp>
    <dsp:sp modelId="{74D8A667-D33A-49EF-9B1B-151D25F1086E}">
      <dsp:nvSpPr>
        <dsp:cNvPr id="0" name=""/>
        <dsp:cNvSpPr/>
      </dsp:nvSpPr>
      <dsp:spPr>
        <a:xfrm>
          <a:off x="3250345" y="3014058"/>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ru-RU" sz="1600" b="1" kern="1200" dirty="0">
              <a:solidFill>
                <a:schemeClr val="accent4">
                  <a:lumMod val="60000"/>
                  <a:lumOff val="40000"/>
                </a:schemeClr>
              </a:solidFill>
              <a:latin typeface="Times New Roman" pitchFamily="18" charset="0"/>
              <a:cs typeface="Times New Roman" pitchFamily="18" charset="0"/>
            </a:rPr>
            <a:t>Фронтальный </a:t>
          </a:r>
          <a:r>
            <a:rPr lang="ru-RU" sz="1600" b="1" kern="1200" dirty="0" smtClean="0">
              <a:solidFill>
                <a:schemeClr val="accent4">
                  <a:lumMod val="60000"/>
                  <a:lumOff val="40000"/>
                </a:schemeClr>
              </a:solidFill>
              <a:latin typeface="Times New Roman" pitchFamily="18" charset="0"/>
              <a:cs typeface="Times New Roman" pitchFamily="18" charset="0"/>
            </a:rPr>
            <a:t>опрос</a:t>
          </a:r>
          <a:endParaRPr lang="ru-RU" sz="1600" b="1" kern="1200" dirty="0">
            <a:solidFill>
              <a:schemeClr val="accent4">
                <a:lumMod val="60000"/>
                <a:lumOff val="40000"/>
              </a:schemeClr>
            </a:solidFill>
            <a:latin typeface="Times New Roman" pitchFamily="18" charset="0"/>
            <a:cs typeface="Times New Roman" pitchFamily="18" charset="0"/>
          </a:endParaRPr>
        </a:p>
      </dsp:txBody>
      <dsp:txXfrm>
        <a:off x="3264921" y="3028634"/>
        <a:ext cx="2183125" cy="468513"/>
      </dsp:txXfrm>
    </dsp:sp>
    <dsp:sp modelId="{AF903844-A800-422D-8C74-7ED1426F733E}">
      <dsp:nvSpPr>
        <dsp:cNvPr id="0" name=""/>
        <dsp:cNvSpPr/>
      </dsp:nvSpPr>
      <dsp:spPr>
        <a:xfrm>
          <a:off x="3250345" y="3588287"/>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ctr" defTabSz="711200">
            <a:lnSpc>
              <a:spcPct val="90000"/>
            </a:lnSpc>
            <a:spcBef>
              <a:spcPct val="0"/>
            </a:spcBef>
            <a:spcAft>
              <a:spcPct val="35000"/>
            </a:spcAft>
          </a:pPr>
          <a:r>
            <a:rPr lang="ru-RU" sz="1600" b="1" kern="1200" dirty="0">
              <a:solidFill>
                <a:schemeClr val="accent4">
                  <a:lumMod val="60000"/>
                  <a:lumOff val="40000"/>
                </a:schemeClr>
              </a:solidFill>
              <a:latin typeface="Times New Roman" pitchFamily="18" charset="0"/>
              <a:cs typeface="Times New Roman" pitchFamily="18" charset="0"/>
            </a:rPr>
            <a:t>Подготовка докладов, создание презентаций</a:t>
          </a:r>
        </a:p>
      </dsp:txBody>
      <dsp:txXfrm>
        <a:off x="3264921" y="3602863"/>
        <a:ext cx="2183125" cy="468513"/>
      </dsp:txXfrm>
    </dsp:sp>
    <dsp:sp modelId="{8D29058D-D521-41A9-A7F1-57C5D9A1F087}">
      <dsp:nvSpPr>
        <dsp:cNvPr id="0" name=""/>
        <dsp:cNvSpPr/>
      </dsp:nvSpPr>
      <dsp:spPr>
        <a:xfrm>
          <a:off x="5881240" y="0"/>
          <a:ext cx="2765346" cy="4301860"/>
        </a:xfrm>
        <a:prstGeom prst="roundRect">
          <a:avLst>
            <a:gd name="adj" fmla="val 10000"/>
          </a:avLst>
        </a:prstGeom>
        <a:solidFill>
          <a:schemeClr val="bg1">
            <a:lumMod val="75000"/>
          </a:schemeClr>
        </a:solidFill>
        <a:ln>
          <a:noFill/>
        </a:ln>
        <a:effectLst>
          <a:glow rad="63500">
            <a:schemeClr val="accent2">
              <a:satMod val="175000"/>
              <a:alpha val="40000"/>
            </a:schemeClr>
          </a:glow>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ru-RU" sz="2400" b="1" kern="1200" dirty="0" smtClean="0">
              <a:solidFill>
                <a:srgbClr val="0070C0"/>
              </a:solidFill>
              <a:latin typeface="Times New Roman" pitchFamily="18" charset="0"/>
              <a:cs typeface="Times New Roman" pitchFamily="18" charset="0"/>
            </a:rPr>
            <a:t>Контроль усвоения изученного </a:t>
          </a:r>
          <a:endParaRPr lang="ru-RU" sz="2400" b="1" kern="1200" dirty="0">
            <a:solidFill>
              <a:srgbClr val="0070C0"/>
            </a:solidFill>
            <a:latin typeface="Times New Roman" pitchFamily="18" charset="0"/>
            <a:cs typeface="Times New Roman" pitchFamily="18" charset="0"/>
          </a:endParaRPr>
        </a:p>
      </dsp:txBody>
      <dsp:txXfrm>
        <a:off x="5881240" y="0"/>
        <a:ext cx="2765346" cy="1290558"/>
      </dsp:txXfrm>
    </dsp:sp>
    <dsp:sp modelId="{DA4D9A74-1899-4921-85B9-590C30BBC6A2}">
      <dsp:nvSpPr>
        <dsp:cNvPr id="0" name=""/>
        <dsp:cNvSpPr/>
      </dsp:nvSpPr>
      <dsp:spPr>
        <a:xfrm>
          <a:off x="6223092" y="1291371"/>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a:solidFill>
                <a:schemeClr val="accent4">
                  <a:lumMod val="60000"/>
                  <a:lumOff val="40000"/>
                </a:schemeClr>
              </a:solidFill>
              <a:latin typeface="Times New Roman" pitchFamily="18" charset="0"/>
              <a:cs typeface="Times New Roman" pitchFamily="18" charset="0"/>
            </a:rPr>
            <a:t>Контрольная работа, тест</a:t>
          </a:r>
        </a:p>
      </dsp:txBody>
      <dsp:txXfrm>
        <a:off x="6237668" y="1305947"/>
        <a:ext cx="2183125" cy="468513"/>
      </dsp:txXfrm>
    </dsp:sp>
    <dsp:sp modelId="{DC9B6A4F-7BFF-4965-B8EF-57E41C5848B5}">
      <dsp:nvSpPr>
        <dsp:cNvPr id="0" name=""/>
        <dsp:cNvSpPr/>
      </dsp:nvSpPr>
      <dsp:spPr>
        <a:xfrm>
          <a:off x="6223092" y="1865600"/>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Компьютерное </a:t>
          </a:r>
          <a:r>
            <a:rPr lang="ru-RU" sz="1800" b="1" kern="1200" dirty="0">
              <a:solidFill>
                <a:schemeClr val="accent4">
                  <a:lumMod val="60000"/>
                  <a:lumOff val="40000"/>
                </a:schemeClr>
              </a:solidFill>
              <a:latin typeface="Times New Roman" pitchFamily="18" charset="0"/>
              <a:cs typeface="Times New Roman" pitchFamily="18" charset="0"/>
            </a:rPr>
            <a:t>тестирование</a:t>
          </a:r>
        </a:p>
      </dsp:txBody>
      <dsp:txXfrm>
        <a:off x="6237668" y="1880176"/>
        <a:ext cx="2183125" cy="468513"/>
      </dsp:txXfrm>
    </dsp:sp>
    <dsp:sp modelId="{B37F7B67-A824-424E-85A7-8B7B02ABD2EE}">
      <dsp:nvSpPr>
        <dsp:cNvPr id="0" name=""/>
        <dsp:cNvSpPr/>
      </dsp:nvSpPr>
      <dsp:spPr>
        <a:xfrm>
          <a:off x="6223092" y="2439829"/>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Устный зачет</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6237668" y="2454405"/>
        <a:ext cx="2183125" cy="468513"/>
      </dsp:txXfrm>
    </dsp:sp>
    <dsp:sp modelId="{125FB47B-663C-4DAC-A7C7-71DF37567B53}">
      <dsp:nvSpPr>
        <dsp:cNvPr id="0" name=""/>
        <dsp:cNvSpPr/>
      </dsp:nvSpPr>
      <dsp:spPr>
        <a:xfrm>
          <a:off x="6223092" y="3014058"/>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smtClean="0">
              <a:solidFill>
                <a:schemeClr val="accent4">
                  <a:lumMod val="60000"/>
                  <a:lumOff val="40000"/>
                </a:schemeClr>
              </a:solidFill>
              <a:latin typeface="Times New Roman" pitchFamily="18" charset="0"/>
              <a:cs typeface="Times New Roman" pitchFamily="18" charset="0"/>
            </a:rPr>
            <a:t>Конференция </a:t>
          </a:r>
          <a:endParaRPr lang="ru-RU" sz="1800" b="1" kern="1200" dirty="0">
            <a:solidFill>
              <a:schemeClr val="accent4">
                <a:lumMod val="60000"/>
                <a:lumOff val="40000"/>
              </a:schemeClr>
            </a:solidFill>
            <a:latin typeface="Times New Roman" pitchFamily="18" charset="0"/>
            <a:cs typeface="Times New Roman" pitchFamily="18" charset="0"/>
          </a:endParaRPr>
        </a:p>
      </dsp:txBody>
      <dsp:txXfrm>
        <a:off x="6237668" y="3028634"/>
        <a:ext cx="2183125" cy="468513"/>
      </dsp:txXfrm>
    </dsp:sp>
    <dsp:sp modelId="{383BAA32-EC2C-484C-BE80-C2145C9293E8}">
      <dsp:nvSpPr>
        <dsp:cNvPr id="0" name=""/>
        <dsp:cNvSpPr/>
      </dsp:nvSpPr>
      <dsp:spPr>
        <a:xfrm>
          <a:off x="6223092" y="3588287"/>
          <a:ext cx="2212277" cy="497665"/>
        </a:xfrm>
        <a:prstGeom prst="roundRect">
          <a:avLst>
            <a:gd name="adj" fmla="val 10000"/>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34290" rIns="45720" bIns="34290" numCol="1" spcCol="1270" anchor="ctr" anchorCtr="0">
          <a:noAutofit/>
        </a:bodyPr>
        <a:lstStyle/>
        <a:p>
          <a:pPr lvl="0" algn="ctr" defTabSz="800100">
            <a:lnSpc>
              <a:spcPct val="90000"/>
            </a:lnSpc>
            <a:spcBef>
              <a:spcPct val="0"/>
            </a:spcBef>
            <a:spcAft>
              <a:spcPct val="35000"/>
            </a:spcAft>
          </a:pPr>
          <a:r>
            <a:rPr lang="ru-RU" sz="1800" b="1" kern="1200" dirty="0">
              <a:solidFill>
                <a:schemeClr val="accent4">
                  <a:lumMod val="60000"/>
                  <a:lumOff val="40000"/>
                </a:schemeClr>
              </a:solidFill>
              <a:latin typeface="Times New Roman" pitchFamily="18" charset="0"/>
              <a:cs typeface="Times New Roman" pitchFamily="18" charset="0"/>
            </a:rPr>
            <a:t>Защита проекта по выбранной теме</a:t>
          </a:r>
        </a:p>
      </dsp:txBody>
      <dsp:txXfrm>
        <a:off x="6237668" y="3602863"/>
        <a:ext cx="2183125" cy="46851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layout4.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18831" cy="48998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5373" y="0"/>
            <a:ext cx="2918831" cy="489982"/>
          </a:xfrm>
          <a:prstGeom prst="rect">
            <a:avLst/>
          </a:prstGeom>
        </p:spPr>
        <p:txBody>
          <a:bodyPr vert="horz" lIns="91440" tIns="45720" rIns="91440" bIns="45720" rtlCol="0"/>
          <a:lstStyle>
            <a:lvl1pPr algn="r">
              <a:defRPr sz="1200"/>
            </a:lvl1pPr>
          </a:lstStyle>
          <a:p>
            <a:fld id="{5FFC8680-D0D8-4DEB-A261-401EEA0FEFC0}" type="datetimeFigureOut">
              <a:rPr lang="ru-RU" smtClean="0"/>
              <a:pPr/>
              <a:t>08.03.2016</a:t>
            </a:fld>
            <a:endParaRPr lang="ru-RU"/>
          </a:p>
        </p:txBody>
      </p:sp>
      <p:sp>
        <p:nvSpPr>
          <p:cNvPr id="4" name="Образ слайда 3"/>
          <p:cNvSpPr>
            <a:spLocks noGrp="1" noRot="1" noChangeAspect="1"/>
          </p:cNvSpPr>
          <p:nvPr>
            <p:ph type="sldImg" idx="2"/>
          </p:nvPr>
        </p:nvSpPr>
        <p:spPr>
          <a:xfrm>
            <a:off x="919163" y="735013"/>
            <a:ext cx="4897437" cy="367506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3577" y="4654828"/>
            <a:ext cx="5388610" cy="44098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307955"/>
            <a:ext cx="2918831" cy="489982"/>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5373" y="9307955"/>
            <a:ext cx="2918831" cy="489982"/>
          </a:xfrm>
          <a:prstGeom prst="rect">
            <a:avLst/>
          </a:prstGeom>
        </p:spPr>
        <p:txBody>
          <a:bodyPr vert="horz" lIns="91440" tIns="45720" rIns="91440" bIns="45720" rtlCol="0" anchor="b"/>
          <a:lstStyle>
            <a:lvl1pPr algn="r">
              <a:defRPr sz="1200"/>
            </a:lvl1pPr>
          </a:lstStyle>
          <a:p>
            <a:fld id="{13F52779-8764-4DD6-BE95-0B4DFAE61918}" type="slidenum">
              <a:rPr lang="ru-RU" smtClean="0"/>
              <a:pPr/>
              <a:t>‹#›</a:t>
            </a:fld>
            <a:endParaRPr lang="ru-RU"/>
          </a:p>
        </p:txBody>
      </p:sp>
    </p:spTree>
    <p:extLst>
      <p:ext uri="{BB962C8B-B14F-4D97-AF65-F5344CB8AC3E}">
        <p14:creationId xmlns:p14="http://schemas.microsoft.com/office/powerpoint/2010/main" xmlns="" val="3292052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2</a:t>
            </a:fld>
            <a:endParaRPr lang="ru-RU"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3</a:t>
            </a:fld>
            <a:endParaRPr lang="ru-R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4</a:t>
            </a:fld>
            <a:endParaRPr lang="ru-RU"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5</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smtClean="0"/>
          </a:p>
        </p:txBody>
      </p:sp>
      <p:sp>
        <p:nvSpPr>
          <p:cNvPr id="4" name="Номер слайда 3"/>
          <p:cNvSpPr>
            <a:spLocks noGrp="1"/>
          </p:cNvSpPr>
          <p:nvPr>
            <p:ph type="sldNum" sz="quarter" idx="10"/>
          </p:nvPr>
        </p:nvSpPr>
        <p:spPr/>
        <p:txBody>
          <a:bodyPr/>
          <a:lstStyle/>
          <a:p>
            <a:fld id="{4FA1FEC7-7971-41BC-9656-F62025BECE54}" type="slidenum">
              <a:rPr lang="ru-RU" smtClean="0">
                <a:solidFill>
                  <a:prstClr val="black"/>
                </a:solidFill>
              </a:rPr>
              <a:pPr/>
              <a:t>6</a:t>
            </a:fld>
            <a:endParaRPr lang="ru-RU">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7</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8</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9</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10</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11</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12</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17</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18</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19</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20</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22</a:t>
            </a:fld>
            <a:endParaRPr lang="ru-R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23</a:t>
            </a:fld>
            <a:endParaRPr lang="ru-RU"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Образ слайда 1"/>
          <p:cNvSpPr>
            <a:spLocks noGrp="1" noRot="1" noChangeAspect="1" noTextEdit="1"/>
          </p:cNvSpPr>
          <p:nvPr>
            <p:ph type="sldImg"/>
          </p:nvPr>
        </p:nvSpPr>
        <p:spPr bwMode="auto">
          <a:noFill/>
          <a:ln>
            <a:solidFill>
              <a:srgbClr val="000000"/>
            </a:solidFill>
            <a:miter lim="800000"/>
            <a:headEnd/>
            <a:tailEnd/>
          </a:ln>
        </p:spPr>
      </p:sp>
      <p:sp>
        <p:nvSpPr>
          <p:cNvPr id="50179"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dirty="0" smtClean="0"/>
          </a:p>
        </p:txBody>
      </p:sp>
      <p:sp>
        <p:nvSpPr>
          <p:cNvPr id="41988"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2748509-DFC5-494A-9725-C11A4B96B210}" type="slidenum">
              <a:rPr lang="ru-RU" smtClean="0"/>
              <a:pPr fontAlgn="base">
                <a:spcBef>
                  <a:spcPct val="0"/>
                </a:spcBef>
                <a:spcAft>
                  <a:spcPct val="0"/>
                </a:spcAft>
                <a:defRPr/>
              </a:pPr>
              <a:t>24</a:t>
            </a:fld>
            <a:endParaRPr lang="ru-RU"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29</a:t>
            </a:fld>
            <a:endParaRPr lang="ru-RU"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30</a:t>
            </a:fld>
            <a:endParaRPr lang="ru-R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32</a:t>
            </a:fld>
            <a:endParaRPr lang="ru-RU"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35</a:t>
            </a:fld>
            <a:endParaRPr lang="ru-R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3F52779-8764-4DD6-BE95-0B4DFAE61918}" type="slidenum">
              <a:rPr lang="ru-RU" smtClean="0"/>
              <a:pPr/>
              <a:t>40</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C601045E-CEEE-4C1E-AC6F-0AEE683F5D9D}"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D941A9D-2B4A-4ADD-B24B-30DDCC8F814B}" type="datetimeFigureOut">
              <a:rPr lang="ru-RU" smtClean="0"/>
              <a:pPr/>
              <a:t>08.03.2016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601045E-CEEE-4C1E-AC6F-0AEE683F5D9D}" type="slidenum">
              <a:rPr lang="ru-RU" smtClean="0"/>
              <a:pPr/>
              <a:t>‹#›</a:t>
            </a:fld>
            <a:endParaRPr lang="ru-RU"/>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55D8A080-FF9A-4541-8F62-0BC7593D7950}" type="slidenum">
              <a:rPr lang="ru-RU"/>
              <a:pPr>
                <a:defRPr/>
              </a:pPr>
              <a:t>‹#›</a:t>
            </a:fld>
            <a:endParaRPr lang="ru-RU"/>
          </a:p>
        </p:txBody>
      </p:sp>
    </p:spTree>
  </p:cSld>
  <p:clrMapOvr>
    <a:masterClrMapping/>
  </p:clrMapOvr>
  <p:transition spd="slow">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D941A9D-2B4A-4ADD-B24B-30DDCC8F814B}" type="datetimeFigureOut">
              <a:rPr lang="ru-RU" smtClean="0"/>
              <a:pPr/>
              <a:t>08.03.2016</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601045E-CEEE-4C1E-AC6F-0AEE683F5D9D}"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ransition spd="slow">
    <p:wipe dir="r"/>
  </p:transition>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3.xml"/><Relationship Id="rId3" Type="http://schemas.openxmlformats.org/officeDocument/2006/relationships/slide" Target="slide3.xml"/><Relationship Id="rId7" Type="http://schemas.openxmlformats.org/officeDocument/2006/relationships/slide" Target="slide7.xml"/><Relationship Id="rId12" Type="http://schemas.openxmlformats.org/officeDocument/2006/relationships/slide" Target="slide1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1.xml"/><Relationship Id="rId5" Type="http://schemas.openxmlformats.org/officeDocument/2006/relationships/slide" Target="slide5.xml"/><Relationship Id="rId10" Type="http://schemas.openxmlformats.org/officeDocument/2006/relationships/slide" Target="slide10.xml"/><Relationship Id="rId4" Type="http://schemas.openxmlformats.org/officeDocument/2006/relationships/slide" Target="slide4.xml"/><Relationship Id="rId9" Type="http://schemas.openxmlformats.org/officeDocument/2006/relationships/slide" Target="slide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diagramData" Target="../diagrams/data1.xml"/><Relationship Id="rId7"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diagramData" Target="../diagrams/data2.xml"/><Relationship Id="rId7"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diagramData" Target="../diagrams/data3.xml"/><Relationship Id="rId7"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diagramData" Target="../diagrams/data4.xml"/><Relationship Id="rId7"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diagramData" Target="../diagrams/data5.xml"/><Relationship Id="rId7"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slide" Target="slide2.xml"/><Relationship Id="rId4" Type="http://schemas.openxmlformats.org/officeDocument/2006/relationships/image" Target="../media/image3.jpeg"/><Relationship Id="rId9"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slide" Target="slide21.xml"/><Relationship Id="rId13" Type="http://schemas.openxmlformats.org/officeDocument/2006/relationships/slide" Target="slide26.xml"/><Relationship Id="rId18" Type="http://schemas.openxmlformats.org/officeDocument/2006/relationships/slide" Target="slide31.xml"/><Relationship Id="rId3" Type="http://schemas.openxmlformats.org/officeDocument/2006/relationships/slide" Target="slide16.xml"/><Relationship Id="rId21" Type="http://schemas.openxmlformats.org/officeDocument/2006/relationships/slide" Target="slide40.xml"/><Relationship Id="rId7" Type="http://schemas.openxmlformats.org/officeDocument/2006/relationships/slide" Target="slide20.xml"/><Relationship Id="rId12" Type="http://schemas.openxmlformats.org/officeDocument/2006/relationships/slide" Target="slide25.xml"/><Relationship Id="rId17" Type="http://schemas.openxmlformats.org/officeDocument/2006/relationships/slide" Target="slide30.xml"/><Relationship Id="rId2" Type="http://schemas.openxmlformats.org/officeDocument/2006/relationships/slide" Target="slide15.xml"/><Relationship Id="rId16" Type="http://schemas.openxmlformats.org/officeDocument/2006/relationships/slide" Target="slide29.xml"/><Relationship Id="rId20" Type="http://schemas.openxmlformats.org/officeDocument/2006/relationships/slide" Target="slide37.xml"/><Relationship Id="rId1" Type="http://schemas.openxmlformats.org/officeDocument/2006/relationships/slideLayout" Target="../slideLayouts/slideLayout2.xml"/><Relationship Id="rId6" Type="http://schemas.openxmlformats.org/officeDocument/2006/relationships/slide" Target="slide19.xml"/><Relationship Id="rId11" Type="http://schemas.openxmlformats.org/officeDocument/2006/relationships/slide" Target="slide24.xml"/><Relationship Id="rId5" Type="http://schemas.openxmlformats.org/officeDocument/2006/relationships/slide" Target="slide18.xml"/><Relationship Id="rId15" Type="http://schemas.openxmlformats.org/officeDocument/2006/relationships/slide" Target="slide28.xml"/><Relationship Id="rId10" Type="http://schemas.openxmlformats.org/officeDocument/2006/relationships/slide" Target="slide23.xml"/><Relationship Id="rId19" Type="http://schemas.openxmlformats.org/officeDocument/2006/relationships/slide" Target="slide36.xml"/><Relationship Id="rId4" Type="http://schemas.openxmlformats.org/officeDocument/2006/relationships/slide" Target="slide17.xml"/><Relationship Id="rId9" Type="http://schemas.openxmlformats.org/officeDocument/2006/relationships/slide" Target="slide22.xml"/><Relationship Id="rId14" Type="http://schemas.openxmlformats.org/officeDocument/2006/relationships/slide" Target="slide27.xml"/><Relationship Id="rId22" Type="http://schemas.openxmlformats.org/officeDocument/2006/relationships/slide" Target="slide2.xml"/></Relationships>
</file>

<file path=ppt/slides/_rels/slide15.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24.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slide" Target="slide14.xml"/></Relationships>
</file>

<file path=ppt/slides/_rels/slide26.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image" Target="../media/image17.png"/><Relationship Id="rId4" Type="http://schemas.openxmlformats.org/officeDocument/2006/relationships/image" Target="../media/image16.png"/></Relationships>
</file>

<file path=ppt/slides/_rels/slide28.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slide" Target="slide1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34.xml"/><Relationship Id="rId2" Type="http://schemas.openxmlformats.org/officeDocument/2006/relationships/slide" Target="slide33.xml"/><Relationship Id="rId1" Type="http://schemas.openxmlformats.org/officeDocument/2006/relationships/slideLayout" Target="../slideLayouts/slideLayout2.xml"/><Relationship Id="rId5" Type="http://schemas.openxmlformats.org/officeDocument/2006/relationships/slide" Target="slide14.xml"/><Relationship Id="rId4" Type="http://schemas.openxmlformats.org/officeDocument/2006/relationships/slide" Target="slide35.xml"/></Relationships>
</file>

<file path=ppt/slides/_rels/slide32.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4282" y="2214554"/>
            <a:ext cx="8429652" cy="2428892"/>
          </a:xfrm>
          <a:ln>
            <a:noFill/>
          </a:ln>
          <a:effectLst/>
        </p:spPr>
        <p:txBody>
          <a:bodyPr>
            <a:noAutofit/>
            <a:scene3d>
              <a:camera prst="orthographicFront"/>
              <a:lightRig rig="freezing" dir="t">
                <a:rot lat="0" lon="0" rev="5640000"/>
              </a:lightRig>
            </a:scene3d>
            <a:sp3d prstMaterial="flat">
              <a:contourClr>
                <a:schemeClr val="tx2"/>
              </a:contourClr>
            </a:sp3d>
          </a:bodyPr>
          <a:lstStyle/>
          <a:p>
            <a:pPr algn="ctr"/>
            <a:r>
              <a:rPr lang="ru-RU" sz="4000"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t>
            </a:r>
            <a:r>
              <a:rPr lang="ru-RU" sz="4000"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основы термодинамики</a:t>
            </a:r>
            <a:br>
              <a:rPr lang="ru-RU" sz="4000"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10 класс</a:t>
            </a:r>
            <a:r>
              <a:rPr lang="ru-RU" sz="4000"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t>
            </a:r>
            <a:br>
              <a:rPr lang="ru-RU" sz="4000"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4000"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4000"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endParaRPr lang="ru-RU" sz="4000"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3" name="Подзаголовок 2"/>
          <p:cNvSpPr>
            <a:spLocks noGrp="1"/>
          </p:cNvSpPr>
          <p:nvPr>
            <p:ph type="subTitle" idx="1"/>
          </p:nvPr>
        </p:nvSpPr>
        <p:spPr>
          <a:xfrm>
            <a:off x="755576" y="5013176"/>
            <a:ext cx="7854696" cy="1296144"/>
          </a:xfrm>
        </p:spPr>
        <p:txBody>
          <a:bodyPr/>
          <a:lstStyle/>
          <a:p>
            <a:r>
              <a:rPr lang="ru-RU" dirty="0" smtClean="0"/>
              <a:t>учитель МАОУ лицей №82</a:t>
            </a:r>
          </a:p>
          <a:p>
            <a:r>
              <a:rPr lang="ru-RU" dirty="0" smtClean="0"/>
              <a:t>Данилова Валерия Юрьевна</a:t>
            </a:r>
          </a:p>
          <a:p>
            <a:endParaRPr lang="ru-RU" dirty="0"/>
          </a:p>
        </p:txBody>
      </p:sp>
    </p:spTree>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642918"/>
            <a:ext cx="7859216" cy="714380"/>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Содержание работы</a:t>
            </a:r>
            <a:endParaRPr lang="ru-RU" sz="3600" b="1"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519057" y="1688814"/>
            <a:ext cx="8072494" cy="5169186"/>
          </a:xfrm>
          <a:noFill/>
          <a:ln>
            <a:noFill/>
          </a:ln>
        </p:spPr>
        <p:txBody>
          <a:bodyPr>
            <a:normAutofit/>
          </a:bodyPr>
          <a:lstStyle/>
          <a:p>
            <a:r>
              <a:rPr lang="ru-RU" sz="2000" dirty="0">
                <a:solidFill>
                  <a:srgbClr val="002060"/>
                </a:solidFill>
                <a:hlinkClick r:id="rId3" action="ppaction://hlinksldjump"/>
              </a:rPr>
              <a:t>Пояснительная записка</a:t>
            </a:r>
            <a:endParaRPr lang="ru-RU" sz="2000" dirty="0">
              <a:solidFill>
                <a:srgbClr val="002060"/>
              </a:solidFill>
            </a:endParaRPr>
          </a:p>
          <a:p>
            <a:r>
              <a:rPr lang="ru-RU" sz="2000" dirty="0">
                <a:hlinkClick r:id="rId4" action="ppaction://hlinksldjump"/>
              </a:rPr>
              <a:t>Цели и задачи темы</a:t>
            </a:r>
            <a:endParaRPr lang="ru-RU" sz="2000" dirty="0"/>
          </a:p>
          <a:p>
            <a:r>
              <a:rPr lang="ru-RU" sz="2000" dirty="0">
                <a:hlinkClick r:id="rId5" action="ppaction://hlinksldjump"/>
              </a:rPr>
              <a:t>Значение темы и ее место в курсе физики</a:t>
            </a:r>
            <a:endParaRPr lang="ru-RU" sz="2000" dirty="0"/>
          </a:p>
          <a:p>
            <a:r>
              <a:rPr lang="ru-RU" sz="2000" dirty="0">
                <a:hlinkClick r:id="rId6" action="ppaction://hlinksldjump"/>
              </a:rPr>
              <a:t>Психолого-педагогические особенности учащихся 10 класса</a:t>
            </a:r>
            <a:endParaRPr lang="ru-RU" sz="2000" dirty="0"/>
          </a:p>
          <a:p>
            <a:r>
              <a:rPr lang="ru-RU" sz="2000" dirty="0">
                <a:hlinkClick r:id="rId7" action="ppaction://hlinksldjump"/>
              </a:rPr>
              <a:t>Ожидаемые результаты темы</a:t>
            </a:r>
            <a:endParaRPr lang="ru-RU" sz="2000" dirty="0"/>
          </a:p>
          <a:p>
            <a:r>
              <a:rPr lang="ru-RU" sz="2000" dirty="0">
                <a:hlinkClick r:id="rId8" action="ppaction://hlinksldjump"/>
              </a:rPr>
              <a:t>Методы и технологии, используемые в образовательном процессе</a:t>
            </a:r>
            <a:endParaRPr lang="ru-RU" sz="2000" dirty="0"/>
          </a:p>
          <a:p>
            <a:r>
              <a:rPr lang="ru-RU" sz="2000" dirty="0">
                <a:hlinkClick r:id="rId9" action="ppaction://hlinksldjump"/>
              </a:rPr>
              <a:t>Система знаний</a:t>
            </a:r>
            <a:endParaRPr lang="ru-RU" sz="2000" dirty="0"/>
          </a:p>
          <a:p>
            <a:r>
              <a:rPr lang="ru-RU" sz="2000" dirty="0">
                <a:hlinkClick r:id="rId10" action="ppaction://hlinksldjump"/>
              </a:rPr>
              <a:t>Система деятельности</a:t>
            </a:r>
            <a:endParaRPr lang="ru-RU" sz="2000" dirty="0"/>
          </a:p>
          <a:p>
            <a:r>
              <a:rPr lang="ru-RU" sz="2000" dirty="0">
                <a:hlinkClick r:id="rId11" action="ppaction://hlinksldjump"/>
              </a:rPr>
              <a:t>Поурочное планирование темы </a:t>
            </a:r>
            <a:endParaRPr lang="ru-RU" sz="2000" dirty="0"/>
          </a:p>
          <a:p>
            <a:r>
              <a:rPr lang="ru-RU" sz="2000" dirty="0">
                <a:hlinkClick r:id="rId12" action="ppaction://hlinksldjump"/>
              </a:rPr>
              <a:t>Учебно - методический </a:t>
            </a:r>
            <a:r>
              <a:rPr lang="ru-RU" sz="2000" dirty="0" smtClean="0">
                <a:hlinkClick r:id="rId12" action="ppaction://hlinksldjump"/>
              </a:rPr>
              <a:t>комплекс</a:t>
            </a:r>
            <a:endParaRPr lang="ru-RU" sz="2000" dirty="0" smtClean="0"/>
          </a:p>
          <a:p>
            <a:r>
              <a:rPr lang="ru-RU" sz="2000" dirty="0" smtClean="0">
                <a:hlinkClick r:id="rId13" action="ppaction://hlinksldjump"/>
              </a:rPr>
              <a:t>Урок  «Тепловые машины»</a:t>
            </a:r>
            <a:endParaRPr lang="ru-RU" sz="2000" dirty="0"/>
          </a:p>
        </p:txBody>
      </p:sp>
      <p:sp>
        <p:nvSpPr>
          <p:cNvPr id="49153" name="Rectangle 1"/>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14290"/>
            <a:ext cx="8229600" cy="1000132"/>
          </a:xfrm>
          <a:effectLst/>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Пояснительная</a:t>
            </a:r>
            <a:r>
              <a:rPr lang="ru-RU" sz="3600" b="1" cap="all" dirty="0" smtClean="0">
                <a:ln w="9000" cmpd="sng">
                  <a:solidFill>
                    <a:schemeClr val="accent4">
                      <a:shade val="50000"/>
                      <a:satMod val="120000"/>
                    </a:schemeClr>
                  </a:solidFill>
                  <a:prstDash val="solid"/>
                </a:ln>
                <a:solidFill>
                  <a:srgbClr val="ED83FB"/>
                </a:solidFill>
                <a:effectLst>
                  <a:reflection blurRad="12700" stA="28000" endPos="45000" dist="1000" dir="5400000" sy="-100000" algn="bl" rotWithShape="0"/>
                </a:effectLst>
              </a:rPr>
              <a:t> </a:t>
            </a: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записка</a:t>
            </a:r>
            <a:endParaRPr lang="ru-RU" sz="3600" b="1"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539552" y="1988840"/>
            <a:ext cx="8229600" cy="989464"/>
          </a:xfrm>
        </p:spPr>
        <p:txBody>
          <a:bodyPr/>
          <a:lstStyle/>
          <a:p>
            <a:pPr>
              <a:buNone/>
            </a:pPr>
            <a:r>
              <a:rPr lang="ru-RU" dirty="0" smtClean="0"/>
              <a:t>    </a:t>
            </a:r>
            <a:endParaRPr lang="ru-RU" dirty="0"/>
          </a:p>
        </p:txBody>
      </p:sp>
      <p:sp>
        <p:nvSpPr>
          <p:cNvPr id="5" name="Прямоугольник 4"/>
          <p:cNvSpPr/>
          <p:nvPr/>
        </p:nvSpPr>
        <p:spPr>
          <a:xfrm>
            <a:off x="755576" y="2780928"/>
            <a:ext cx="7344816" cy="2862322"/>
          </a:xfrm>
          <a:prstGeom prst="rect">
            <a:avLst/>
          </a:prstGeom>
        </p:spPr>
        <p:txBody>
          <a:bodyPr wrap="square">
            <a:spAutoFit/>
          </a:bodyPr>
          <a:lstStyle/>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a:p>
        </p:txBody>
      </p:sp>
      <p:sp>
        <p:nvSpPr>
          <p:cNvPr id="3074" name="Rectangle 2">
            <a:hlinkClick r:id="" action="ppaction://hlinkshowjump?jump=nextslide"/>
          </p:cNvPr>
          <p:cNvSpPr>
            <a:spLocks noChangeArrowheads="1"/>
          </p:cNvSpPr>
          <p:nvPr/>
        </p:nvSpPr>
        <p:spPr bwMode="auto">
          <a:xfrm>
            <a:off x="428596" y="1571612"/>
            <a:ext cx="8286808" cy="4431983"/>
          </a:xfrm>
          <a:prstGeom prst="rect">
            <a:avLst/>
          </a:prstGeom>
          <a:noFill/>
          <a:ln w="6350">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ru-RU" sz="1600" dirty="0" smtClean="0">
                <a:latin typeface="Times New Roman" pitchFamily="18" charset="0"/>
                <a:cs typeface="Times New Roman" pitchFamily="18" charset="0"/>
              </a:rPr>
              <a:t>        </a:t>
            </a:r>
            <a:r>
              <a:rPr lang="ru-RU" sz="1400" dirty="0" smtClean="0">
                <a:latin typeface="Times New Roman" pitchFamily="18" charset="0"/>
                <a:cs typeface="Times New Roman" pitchFamily="18" charset="0"/>
              </a:rPr>
              <a:t>Значение физической науки в жизни современного общества во многом определяется тем, какое место занимает курс физики в школьном образовании.</a:t>
            </a:r>
          </a:p>
          <a:p>
            <a:pPr fontAlgn="base">
              <a:spcBef>
                <a:spcPct val="0"/>
              </a:spcBef>
              <a:spcAft>
                <a:spcPct val="0"/>
              </a:spcAft>
            </a:pPr>
            <a:r>
              <a:rPr lang="ru-RU" sz="1400" dirty="0" smtClean="0">
                <a:latin typeface="Times New Roman" pitchFamily="18" charset="0"/>
                <a:cs typeface="Times New Roman" pitchFamily="18" charset="0"/>
              </a:rPr>
              <a:t>        Физика как учебный предмет в средней школе открывает исключительные возможности для развития познавательных и творческих способностей учащихся. </a:t>
            </a:r>
            <a:r>
              <a:rPr kumimoji="0" lang="ru-RU" sz="1400" b="0" i="0" u="none" strike="noStrike" cap="none" normalizeH="0" baseline="0" dirty="0" smtClean="0">
                <a:ln>
                  <a:noFill/>
                </a:ln>
                <a:solidFill>
                  <a:srgbClr val="000000"/>
                </a:solidFill>
                <a:effectLst/>
                <a:latin typeface="Times New Roman" pitchFamily="18" charset="0"/>
                <a:ea typeface="Arial Unicode MS" pitchFamily="34" charset="-128"/>
                <a:cs typeface="Times New Roman" pitchFamily="18" charset="0"/>
              </a:rPr>
              <a:t>Все темы курса физики содержат внутренние возможности для формирования познавательных интересов учащихся.</a:t>
            </a:r>
          </a:p>
          <a:p>
            <a:pPr fontAlgn="base">
              <a:spcBef>
                <a:spcPct val="0"/>
              </a:spcBef>
              <a:spcAft>
                <a:spcPct val="0"/>
              </a:spcAft>
            </a:pPr>
            <a:r>
              <a:rPr lang="ru-RU" sz="1400" dirty="0" smtClean="0">
                <a:latin typeface="Times New Roman" pitchFamily="18" charset="0"/>
                <a:cs typeface="Times New Roman" pitchFamily="18" charset="0"/>
              </a:rPr>
              <a:t>        Содержание методической разработки по теме «Молекулярная физика и основы термодинамики» обусловлена задачами развития, обучения и воспитания учащихся, заданными  социальными требованиями к уровню развития их личностных и познавательных качеств, предметным содержанием обучения и психологическими возрастными особенностями обучаемых. </a:t>
            </a:r>
          </a:p>
          <a:p>
            <a:pPr fontAlgn="base">
              <a:spcBef>
                <a:spcPct val="0"/>
              </a:spcBef>
              <a:spcAft>
                <a:spcPct val="0"/>
              </a:spcAft>
            </a:pPr>
            <a:r>
              <a:rPr lang="ru-RU" sz="1400" dirty="0" smtClean="0">
                <a:latin typeface="Times New Roman" pitchFamily="18" charset="0"/>
                <a:cs typeface="Times New Roman" pitchFamily="18" charset="0"/>
              </a:rPr>
              <a:t>       Систематический анализ условий и границ  применимости  физических законов, ставят своей целью глубокое понимание основных законов природы и научных методов познания.</a:t>
            </a:r>
          </a:p>
          <a:p>
            <a:pPr>
              <a:buFont typeface="Wingdings" pitchFamily="2" charset="2"/>
              <a:buNone/>
            </a:pPr>
            <a:r>
              <a:rPr lang="ru-RU" sz="1400" dirty="0" smtClean="0">
                <a:latin typeface="Times New Roman" pitchFamily="18" charset="0"/>
                <a:cs typeface="Times New Roman" pitchFamily="18" charset="0"/>
              </a:rPr>
              <a:t>              Молекулярно-кинетическая теория изучается в самом начале курса физики, а затем используется для объяснения свойств жидкостей и газов (тема «Давление твердых тел, жидкостей и газов»), тепловых явлений, агрегатных превращений вещества (тема «Тепловые явления»).  </a:t>
            </a:r>
          </a:p>
          <a:p>
            <a:r>
              <a:rPr lang="ru-RU" sz="1400" dirty="0" smtClean="0">
                <a:latin typeface="Times New Roman" pitchFamily="18" charset="0"/>
                <a:cs typeface="Times New Roman" pitchFamily="18" charset="0"/>
              </a:rPr>
              <a:t>          В разделе «Молекулярная физика» изучаются явления и процессы, связанные с тепловой формой движения материи на микро и макро уровнях, т. е. основы молекулярно-кинетической теории и основы термодинамики.</a:t>
            </a:r>
          </a:p>
          <a:p>
            <a:pPr>
              <a:buFont typeface="Wingdings" pitchFamily="2" charset="2"/>
              <a:buNone/>
            </a:pPr>
            <a:r>
              <a:rPr lang="ru-RU" sz="1400" dirty="0" smtClean="0">
                <a:latin typeface="Times New Roman" pitchFamily="18" charset="0"/>
                <a:cs typeface="Times New Roman" pitchFamily="18" charset="0"/>
              </a:rPr>
              <a:t>       На изучение этого раздела в общеобразовательных классах отводится 36 часов, в физико-математических 60 часов. В конце первого полугодия проводится итоговая экзаменационная контрольная работа по этому разделу.</a:t>
            </a:r>
          </a:p>
        </p:txBody>
      </p:sp>
      <p:sp>
        <p:nvSpPr>
          <p:cNvPr id="11" name="16-конечная звезда 10">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xEl>
                                              <p:pRg st="0" end="0"/>
                                            </p:txEl>
                                          </p:spTgt>
                                        </p:tgtEl>
                                        <p:attrNameLst>
                                          <p:attrName>style.visibility</p:attrName>
                                        </p:attrNameLst>
                                      </p:cBhvr>
                                      <p:to>
                                        <p:strVal val="visible"/>
                                      </p:to>
                                    </p:set>
                                    <p:animEffect transition="in" filter="fade">
                                      <p:cBhvr>
                                        <p:cTn id="7" dur="2000"/>
                                        <p:tgtEl>
                                          <p:spTgt spid="307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074">
                                            <p:txEl>
                                              <p:pRg st="1" end="1"/>
                                            </p:txEl>
                                          </p:spTgt>
                                        </p:tgtEl>
                                        <p:attrNameLst>
                                          <p:attrName>style.visibility</p:attrName>
                                        </p:attrNameLst>
                                      </p:cBhvr>
                                      <p:to>
                                        <p:strVal val="visible"/>
                                      </p:to>
                                    </p:set>
                                    <p:animEffect transition="in" filter="fade">
                                      <p:cBhvr>
                                        <p:cTn id="10" dur="2000"/>
                                        <p:tgtEl>
                                          <p:spTgt spid="307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4">
                                            <p:txEl>
                                              <p:pRg st="2" end="2"/>
                                            </p:txEl>
                                          </p:spTgt>
                                        </p:tgtEl>
                                        <p:attrNameLst>
                                          <p:attrName>style.visibility</p:attrName>
                                        </p:attrNameLst>
                                      </p:cBhvr>
                                      <p:to>
                                        <p:strVal val="visible"/>
                                      </p:to>
                                    </p:set>
                                    <p:animEffect transition="in" filter="fade">
                                      <p:cBhvr>
                                        <p:cTn id="15" dur="2000"/>
                                        <p:tgtEl>
                                          <p:spTgt spid="3074">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074">
                                            <p:txEl>
                                              <p:pRg st="3" end="3"/>
                                            </p:txEl>
                                          </p:spTgt>
                                        </p:tgtEl>
                                        <p:attrNameLst>
                                          <p:attrName>style.visibility</p:attrName>
                                        </p:attrNameLst>
                                      </p:cBhvr>
                                      <p:to>
                                        <p:strVal val="visible"/>
                                      </p:to>
                                    </p:set>
                                    <p:animEffect transition="in" filter="fade">
                                      <p:cBhvr>
                                        <p:cTn id="18" dur="2000"/>
                                        <p:tgtEl>
                                          <p:spTgt spid="307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074">
                                            <p:txEl>
                                              <p:pRg st="4" end="4"/>
                                            </p:txEl>
                                          </p:spTgt>
                                        </p:tgtEl>
                                        <p:attrNameLst>
                                          <p:attrName>style.visibility</p:attrName>
                                        </p:attrNameLst>
                                      </p:cBhvr>
                                      <p:to>
                                        <p:strVal val="visible"/>
                                      </p:to>
                                    </p:set>
                                    <p:animEffect transition="in" filter="fade">
                                      <p:cBhvr>
                                        <p:cTn id="23" dur="2000"/>
                                        <p:tgtEl>
                                          <p:spTgt spid="3074">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074">
                                            <p:txEl>
                                              <p:pRg st="5" end="5"/>
                                            </p:txEl>
                                          </p:spTgt>
                                        </p:tgtEl>
                                        <p:attrNameLst>
                                          <p:attrName>style.visibility</p:attrName>
                                        </p:attrNameLst>
                                      </p:cBhvr>
                                      <p:to>
                                        <p:strVal val="visible"/>
                                      </p:to>
                                    </p:set>
                                    <p:animEffect transition="in" filter="fade">
                                      <p:cBhvr>
                                        <p:cTn id="26" dur="2000"/>
                                        <p:tgtEl>
                                          <p:spTgt spid="3074">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074">
                                            <p:txEl>
                                              <p:pRg st="6" end="6"/>
                                            </p:txEl>
                                          </p:spTgt>
                                        </p:tgtEl>
                                        <p:attrNameLst>
                                          <p:attrName>style.visibility</p:attrName>
                                        </p:attrNameLst>
                                      </p:cBhvr>
                                      <p:to>
                                        <p:strVal val="visible"/>
                                      </p:to>
                                    </p:set>
                                    <p:animEffect transition="in" filter="fade">
                                      <p:cBhvr>
                                        <p:cTn id="31" dur="2000"/>
                                        <p:tgtEl>
                                          <p:spTgt spid="307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229600" cy="428628"/>
          </a:xfrm>
          <a:effectLst/>
        </p:spPr>
        <p:txBody>
          <a:bodyPr>
            <a:normAutofit fontScale="90000"/>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40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Цели и задачи темы</a:t>
            </a:r>
            <a:endParaRPr lang="ru-RU" sz="4000" dirty="0">
              <a:solidFill>
                <a:srgbClr val="CF08EA"/>
              </a:solidFill>
            </a:endParaRPr>
          </a:p>
        </p:txBody>
      </p:sp>
      <p:graphicFrame>
        <p:nvGraphicFramePr>
          <p:cNvPr id="7" name="Содержимое 6"/>
          <p:cNvGraphicFramePr>
            <a:graphicFrameLocks noGrp="1"/>
          </p:cNvGraphicFramePr>
          <p:nvPr>
            <p:ph idx="1"/>
          </p:nvPr>
        </p:nvGraphicFramePr>
        <p:xfrm>
          <a:off x="285720" y="1371601"/>
          <a:ext cx="8715436" cy="5322605"/>
        </p:xfrm>
        <a:graphic>
          <a:graphicData uri="http://schemas.openxmlformats.org/drawingml/2006/table">
            <a:tbl>
              <a:tblPr firstRow="1" bandRow="1">
                <a:tableStyleId>{284E427A-3D55-4303-BF80-6455036E1DE7}</a:tableStyleId>
              </a:tblPr>
              <a:tblGrid>
                <a:gridCol w="3002796"/>
                <a:gridCol w="2807494"/>
                <a:gridCol w="2905146"/>
              </a:tblGrid>
              <a:tr h="1154766">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dirty="0" smtClean="0">
                          <a:solidFill>
                            <a:schemeClr val="accent4">
                              <a:lumMod val="60000"/>
                              <a:lumOff val="40000"/>
                            </a:schemeClr>
                          </a:solidFill>
                          <a:effectLst>
                            <a:outerShdw blurRad="38100" dist="38100" dir="2700000" algn="tl">
                              <a:srgbClr val="000000">
                                <a:alpha val="43137"/>
                              </a:srgbClr>
                            </a:outerShdw>
                          </a:effectLst>
                        </a:rPr>
                        <a:t>ЦЕЛЬ: </a:t>
                      </a:r>
                      <a:r>
                        <a:rPr lang="ru-RU" sz="1800" dirty="0" smtClean="0">
                          <a:solidFill>
                            <a:schemeClr val="accent4">
                              <a:lumMod val="60000"/>
                              <a:lumOff val="40000"/>
                            </a:schemeClr>
                          </a:solidFill>
                        </a:rPr>
                        <a:t>ЗАЛОЖИТЬ ОСНОВЫ ФОРМИРОВАНИЯ ФИЗИЧЕСКОЙ КАРТИНЫ МИРА ПОСРЕДСТВОМ ИЗУЧЕНИЯ МОЛЕКУЛЯРНОЙ ТЕОРИИ СТРОЕНИЯ ВЕЩЕСТВА И ПЕРВОГО ЗАКОНА ТЕРМОДИНАМИКИ</a:t>
                      </a:r>
                      <a:endParaRPr lang="ru-RU" sz="1800" b="1" dirty="0" smtClean="0">
                        <a:solidFill>
                          <a:schemeClr val="accent4">
                            <a:lumMod val="60000"/>
                            <a:lumOff val="40000"/>
                          </a:schemeClr>
                        </a:solidFill>
                      </a:endParaRPr>
                    </a:p>
                  </a:txBody>
                  <a:tcPr/>
                </a:tc>
                <a:tc hMerge="1">
                  <a:txBody>
                    <a:bodyPr/>
                    <a:lstStyle/>
                    <a:p>
                      <a:endParaRPr lang="ru-RU" sz="1600" dirty="0">
                        <a:solidFill>
                          <a:srgbClr val="0E94CA"/>
                        </a:solidFill>
                        <a:latin typeface="+mj-lt"/>
                      </a:endParaRPr>
                    </a:p>
                  </a:txBody>
                  <a:tcPr>
                    <a:noFill/>
                  </a:tcPr>
                </a:tc>
                <a:tc hMerge="1">
                  <a:txBody>
                    <a:bodyPr/>
                    <a:lstStyle/>
                    <a:p>
                      <a:endParaRPr lang="ru-RU" sz="1600" dirty="0">
                        <a:solidFill>
                          <a:srgbClr val="0E94CA"/>
                        </a:solidFill>
                        <a:latin typeface="+mj-lt"/>
                      </a:endParaRPr>
                    </a:p>
                  </a:txBody>
                  <a:tcPr>
                    <a:noFill/>
                  </a:tcPr>
                </a:tc>
              </a:tr>
              <a:tr h="562578">
                <a:tc>
                  <a:txBody>
                    <a:bodyPr/>
                    <a:lstStyle/>
                    <a:p>
                      <a:r>
                        <a:rPr lang="ru-RU" sz="1600" b="1" dirty="0" smtClean="0">
                          <a:solidFill>
                            <a:srgbClr val="0070C0"/>
                          </a:solidFill>
                        </a:rPr>
                        <a:t>Образовательные задачи:</a:t>
                      </a:r>
                      <a:endParaRPr lang="ru-RU" sz="1600" b="1" dirty="0">
                        <a:solidFill>
                          <a:srgbClr val="0070C0"/>
                        </a:solidFill>
                        <a:latin typeface="+mj-lt"/>
                      </a:endParaRPr>
                    </a:p>
                  </a:txBody>
                  <a:tcPr/>
                </a:tc>
                <a:tc>
                  <a:txBody>
                    <a:bodyPr/>
                    <a:lstStyle/>
                    <a:p>
                      <a:r>
                        <a:rPr kumimoji="0" lang="ru-RU" sz="1600" b="1" u="none" strike="noStrike" cap="none" normalizeH="0" baseline="0" dirty="0" smtClean="0">
                          <a:ln>
                            <a:noFill/>
                          </a:ln>
                          <a:solidFill>
                            <a:srgbClr val="0070C0"/>
                          </a:solidFill>
                          <a:effectLst/>
                        </a:rPr>
                        <a:t>Развивающие </a:t>
                      </a:r>
                      <a:r>
                        <a:rPr kumimoji="0" lang="ru-RU" sz="1600" b="1" kern="1200" dirty="0" smtClean="0">
                          <a:solidFill>
                            <a:srgbClr val="0070C0"/>
                          </a:solidFill>
                        </a:rPr>
                        <a:t>задачи:</a:t>
                      </a:r>
                      <a:endParaRPr lang="ru-RU" sz="1600" b="1" dirty="0">
                        <a:solidFill>
                          <a:srgbClr val="0070C0"/>
                        </a:solidFill>
                        <a:latin typeface="+mj-lt"/>
                      </a:endParaRPr>
                    </a:p>
                  </a:txBody>
                  <a:tcPr/>
                </a:tc>
                <a:tc>
                  <a:txBody>
                    <a:bodyPr/>
                    <a:lstStyle/>
                    <a:p>
                      <a:r>
                        <a:rPr kumimoji="0" lang="ru-RU" sz="1600" b="1" u="none" strike="noStrike" cap="none" normalizeH="0" baseline="0" dirty="0" smtClean="0">
                          <a:ln>
                            <a:noFill/>
                          </a:ln>
                          <a:solidFill>
                            <a:srgbClr val="0070C0"/>
                          </a:solidFill>
                          <a:effectLst/>
                        </a:rPr>
                        <a:t>Воспитательные </a:t>
                      </a:r>
                      <a:r>
                        <a:rPr kumimoji="0" lang="ru-RU" sz="1600" b="1" kern="1200" dirty="0" smtClean="0">
                          <a:solidFill>
                            <a:srgbClr val="0070C0"/>
                          </a:solidFill>
                        </a:rPr>
                        <a:t>задачи:</a:t>
                      </a:r>
                      <a:endParaRPr lang="ru-RU" sz="1600" b="1" dirty="0">
                        <a:solidFill>
                          <a:srgbClr val="0070C0"/>
                        </a:solidFill>
                        <a:latin typeface="+mj-lt"/>
                      </a:endParaRPr>
                    </a:p>
                  </a:txBody>
                  <a:tcPr/>
                </a:tc>
              </a:tr>
              <a:tr h="3554765">
                <a:tc>
                  <a:txBody>
                    <a:bodyPr/>
                    <a:lstStyle/>
                    <a:p>
                      <a:pPr algn="l"/>
                      <a:r>
                        <a:rPr kumimoji="0" lang="ru-RU" sz="1400" u="none" strike="noStrike" cap="none" normalizeH="0" baseline="0" dirty="0" smtClean="0">
                          <a:ln>
                            <a:noFill/>
                          </a:ln>
                          <a:effectLst/>
                        </a:rPr>
                        <a:t>сформировать представления о тепловых явлениях, физических величинах, характеризующих эти явления; </a:t>
                      </a:r>
                    </a:p>
                    <a:p>
                      <a:pPr algn="l"/>
                      <a:r>
                        <a:rPr kumimoji="0" lang="ru-RU" sz="1400" u="none" strike="noStrike" cap="none" normalizeH="0" baseline="0" dirty="0" smtClean="0">
                          <a:ln>
                            <a:noFill/>
                          </a:ln>
                          <a:effectLst/>
                        </a:rPr>
                        <a:t>законах, которым они подчиняются; </a:t>
                      </a:r>
                    </a:p>
                    <a:p>
                      <a:pPr algn="l"/>
                      <a:r>
                        <a:rPr kumimoji="0" lang="ru-RU" sz="1400" u="none" strike="noStrike" cap="none" normalizeH="0" baseline="0" dirty="0" smtClean="0">
                          <a:ln>
                            <a:noFill/>
                          </a:ln>
                          <a:effectLst/>
                        </a:rPr>
                        <a:t>методах научного познания природы и формирование на этой основе представлений о физической картине мира;</a:t>
                      </a:r>
                    </a:p>
                    <a:p>
                      <a:pPr algn="l"/>
                      <a:r>
                        <a:rPr kumimoji="0" lang="ru-RU" sz="1400" u="none" strike="noStrike" cap="none" normalizeH="0" baseline="0" dirty="0" smtClean="0">
                          <a:ln>
                            <a:noFill/>
                          </a:ln>
                          <a:effectLst/>
                        </a:rPr>
                        <a:t>с</a:t>
                      </a:r>
                      <a:r>
                        <a:rPr lang="ru-RU" sz="1400" dirty="0" smtClean="0"/>
                        <a:t>формировать знания</a:t>
                      </a:r>
                      <a:r>
                        <a:rPr lang="ru-RU" sz="1400" baseline="0" dirty="0" smtClean="0"/>
                        <a:t> </a:t>
                      </a:r>
                      <a:r>
                        <a:rPr lang="ru-RU" sz="1400" dirty="0" smtClean="0"/>
                        <a:t>и умения применять законы термодинамики и объяснять тепловые процессы</a:t>
                      </a:r>
                      <a:endParaRPr lang="ru-RU" sz="1400" dirty="0"/>
                    </a:p>
                  </a:txBody>
                  <a:tcPr/>
                </a:tc>
                <a:tc>
                  <a:txBody>
                    <a:bodyPr/>
                    <a:lstStyle/>
                    <a:p>
                      <a:r>
                        <a:rPr kumimoji="0" lang="ru-RU" sz="1400" u="none" strike="noStrike" cap="none" normalizeH="0" baseline="0" dirty="0" smtClean="0">
                          <a:ln>
                            <a:noFill/>
                          </a:ln>
                          <a:effectLst/>
                        </a:rPr>
                        <a:t>овладевать умениями проводить наблюдения природных явлений;</a:t>
                      </a:r>
                    </a:p>
                    <a:p>
                      <a:r>
                        <a:rPr kumimoji="0" lang="ru-RU" sz="1400" u="none" strike="noStrike" cap="none" normalizeH="0" baseline="0" dirty="0" smtClean="0">
                          <a:ln>
                            <a:noFill/>
                          </a:ln>
                          <a:effectLst/>
                        </a:rPr>
                        <a:t>описывать и обобщать результаты наблюдений; использовать измерительные приборы для изучения физических явлений; </a:t>
                      </a:r>
                    </a:p>
                    <a:p>
                      <a:r>
                        <a:rPr kumimoji="0" lang="ru-RU" sz="1400" u="none" strike="noStrike" cap="none" normalizeH="0" baseline="0" dirty="0" smtClean="0">
                          <a:ln>
                            <a:noFill/>
                          </a:ln>
                          <a:effectLst/>
                        </a:rPr>
                        <a:t>представлять результаты измерений с помощью таблиц, графиков; </a:t>
                      </a:r>
                    </a:p>
                    <a:p>
                      <a:r>
                        <a:rPr kumimoji="0" lang="ru-RU" sz="1400" u="none" strike="noStrike" cap="none" normalizeH="0" baseline="0" dirty="0" smtClean="0">
                          <a:ln>
                            <a:noFill/>
                          </a:ln>
                          <a:effectLst/>
                        </a:rPr>
                        <a:t>применять полученные знания для объяснения принципов действия важнейших технических устройств и решения физических задач</a:t>
                      </a:r>
                      <a:endParaRPr lang="ru-RU" sz="1400" dirty="0"/>
                    </a:p>
                  </a:txBody>
                  <a:tcPr/>
                </a:tc>
                <a:tc>
                  <a:txBody>
                    <a:bodyPr/>
                    <a:lstStyle/>
                    <a:p>
                      <a:r>
                        <a:rPr kumimoji="0" lang="ru-RU" sz="1400" u="none" strike="noStrike" cap="none" normalizeH="0" baseline="0" dirty="0" smtClean="0">
                          <a:ln>
                            <a:noFill/>
                          </a:ln>
                          <a:effectLst/>
                        </a:rPr>
                        <a:t>воспитание</a:t>
                      </a:r>
                      <a:r>
                        <a:rPr kumimoji="0" lang="en-US" sz="1400" u="none" strike="noStrike" cap="none" normalizeH="0" baseline="0" dirty="0" smtClean="0">
                          <a:ln>
                            <a:noFill/>
                          </a:ln>
                          <a:effectLst/>
                        </a:rPr>
                        <a:t> </a:t>
                      </a:r>
                      <a:r>
                        <a:rPr kumimoji="0" lang="ru-RU" sz="1400" u="none" strike="noStrike" cap="none" normalizeH="0" baseline="0" dirty="0" smtClean="0">
                          <a:ln>
                            <a:noFill/>
                          </a:ln>
                          <a:effectLst/>
                        </a:rPr>
                        <a:t>убежденности в возможности познания природы, </a:t>
                      </a:r>
                    </a:p>
                    <a:p>
                      <a:r>
                        <a:rPr kumimoji="0" lang="ru-RU" sz="1400" u="none" strike="noStrike" cap="none" normalizeH="0" baseline="0" dirty="0" smtClean="0">
                          <a:ln>
                            <a:noFill/>
                          </a:ln>
                          <a:effectLst/>
                        </a:rPr>
                        <a:t>в необходимости разумного использования достижений науки и технологий для дальнейшего развития человеческого общества;</a:t>
                      </a:r>
                    </a:p>
                    <a:p>
                      <a:r>
                        <a:rPr kumimoji="0" lang="ru-RU" sz="1400" u="none" strike="noStrike" cap="none" normalizeH="0" baseline="0" dirty="0" smtClean="0">
                          <a:ln>
                            <a:noFill/>
                          </a:ln>
                          <a:effectLst/>
                        </a:rPr>
                        <a:t>уважения к творцам науки и техники;</a:t>
                      </a:r>
                    </a:p>
                    <a:p>
                      <a:r>
                        <a:rPr kumimoji="0" lang="ru-RU" sz="1400" u="none" strike="noStrike" cap="none" normalizeH="0" baseline="0" dirty="0" smtClean="0">
                          <a:ln>
                            <a:noFill/>
                          </a:ln>
                          <a:effectLst/>
                        </a:rPr>
                        <a:t>отношения к физике как к элементу общечеловеческой культуры</a:t>
                      </a:r>
                      <a:endParaRPr lang="ru-RU" sz="1400" dirty="0"/>
                    </a:p>
                  </a:txBody>
                  <a:tcPr/>
                </a:tc>
              </a:tr>
            </a:tbl>
          </a:graphicData>
        </a:graphic>
      </p:graphicFrame>
      <p:sp>
        <p:nvSpPr>
          <p:cNvPr id="5" name="16-конечная звезда 4">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357166"/>
            <a:ext cx="8229600" cy="1143000"/>
          </a:xfrm>
        </p:spPr>
        <p:txBody>
          <a:bodyPr>
            <a:noAutofit/>
          </a:bodyPr>
          <a:lstStyle/>
          <a:p>
            <a:pPr algn="ctr"/>
            <a:r>
              <a:rPr lang="ru-RU" sz="28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Значение темы и ее место в курсе физики 10 класса</a:t>
            </a:r>
            <a:endParaRPr lang="ru-RU" sz="2800" b="1"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571472" y="1500174"/>
            <a:ext cx="8229600" cy="5214974"/>
          </a:xfrm>
          <a:ln w="3175">
            <a:noFill/>
          </a:ln>
        </p:spPr>
        <p:txBody>
          <a:bodyPr>
            <a:normAutofit fontScale="25000" lnSpcReduction="20000"/>
          </a:bodyPr>
          <a:lstStyle/>
          <a:p>
            <a:pPr>
              <a:lnSpc>
                <a:spcPct val="120000"/>
              </a:lnSpc>
              <a:spcBef>
                <a:spcPts val="0"/>
              </a:spcBef>
              <a:buNone/>
            </a:pPr>
            <a:r>
              <a:rPr lang="ru-RU" sz="1900" dirty="0" smtClean="0"/>
              <a:t>	                      </a:t>
            </a:r>
            <a:r>
              <a:rPr lang="ru-RU" sz="6400" dirty="0" smtClean="0"/>
              <a:t>В разделе «Молекулярная физика» учащиеся изучают поведение качественно нового материального объекта: системы, состоящей из большого числа частиц (молекул и атомов), новую, присущую именно этому объекту форму движения (тепловую) и соответствующий ей вид энергии, (внутреннюю). Здесь учащихся впервые знакомят со статистическими закономерностями, которые используют для описания поведения большого числа частиц. Формирование статистических представлений позволяет понять смысл необратимости тепловых процессов. Именно необратимость является отличительным свойством тепловых процессов и позволяет говорить о тепловом равновесии, температуре, понять принцип работы тепловых машин.     	</a:t>
            </a:r>
          </a:p>
          <a:p>
            <a:pPr>
              <a:lnSpc>
                <a:spcPct val="120000"/>
              </a:lnSpc>
              <a:spcBef>
                <a:spcPts val="0"/>
              </a:spcBef>
              <a:buNone/>
            </a:pPr>
            <a:r>
              <a:rPr lang="ru-RU" sz="6400" dirty="0" smtClean="0"/>
              <a:t>             Раздел «Молекулярная физика и основы термодинамики» изучается в старших классах после раздела «Механика». Такое расположение материала, с одной стороны, соответствует методическому принципу рассмотрения физических явлений в порядке усложнения форм движения материи, а с другой — позволяет изучать микроявления на количественном уровне и использовать известные из курса механики величины: масса, скорость, сила, импульс, энергия и т. д.</a:t>
            </a:r>
            <a:r>
              <a:rPr lang="ru-RU" sz="6400" dirty="0" smtClean="0">
                <a:latin typeface="Times New Roman" pitchFamily="18" charset="0"/>
                <a:cs typeface="Times New Roman" pitchFamily="18" charset="0"/>
              </a:rPr>
              <a:t> </a:t>
            </a:r>
          </a:p>
          <a:p>
            <a:pPr>
              <a:lnSpc>
                <a:spcPct val="120000"/>
              </a:lnSpc>
              <a:spcBef>
                <a:spcPts val="0"/>
              </a:spcBef>
              <a:buNone/>
            </a:pPr>
            <a:r>
              <a:rPr lang="ru-RU" sz="6400" dirty="0" smtClean="0">
                <a:latin typeface="Times New Roman" pitchFamily="18" charset="0"/>
                <a:cs typeface="Times New Roman" pitchFamily="18" charset="0"/>
              </a:rPr>
              <a:t>              Актуальность раздела :</a:t>
            </a:r>
          </a:p>
          <a:p>
            <a:pPr lvl="1">
              <a:lnSpc>
                <a:spcPct val="120000"/>
              </a:lnSpc>
              <a:spcBef>
                <a:spcPts val="0"/>
              </a:spcBef>
              <a:buClr>
                <a:srgbClr val="CC00FF"/>
              </a:buClr>
              <a:buFont typeface="Arial" pitchFamily="34" charset="0"/>
              <a:buChar char="•"/>
            </a:pPr>
            <a:r>
              <a:rPr lang="ru-RU" sz="6400" dirty="0" smtClean="0">
                <a:latin typeface="Times New Roman" pitchFamily="18" charset="0"/>
                <a:cs typeface="Times New Roman" pitchFamily="18" charset="0"/>
              </a:rPr>
              <a:t>Используется в других разделах физики для решения задач;</a:t>
            </a:r>
          </a:p>
          <a:p>
            <a:pPr lvl="1">
              <a:lnSpc>
                <a:spcPct val="120000"/>
              </a:lnSpc>
              <a:spcBef>
                <a:spcPts val="0"/>
              </a:spcBef>
              <a:buClr>
                <a:srgbClr val="CC00FF"/>
              </a:buClr>
              <a:buFont typeface="Arial" pitchFamily="34" charset="0"/>
              <a:buChar char="•"/>
            </a:pPr>
            <a:r>
              <a:rPr lang="ru-RU" sz="6400" dirty="0" smtClean="0">
                <a:latin typeface="Times New Roman" pitchFamily="18" charset="0"/>
                <a:cs typeface="Times New Roman" pitchFamily="18" charset="0"/>
              </a:rPr>
              <a:t>Позволяет осуществлять </a:t>
            </a:r>
            <a:r>
              <a:rPr lang="ru-RU" sz="6400" dirty="0" err="1" smtClean="0">
                <a:latin typeface="Times New Roman" pitchFamily="18" charset="0"/>
                <a:cs typeface="Times New Roman" pitchFamily="18" charset="0"/>
              </a:rPr>
              <a:t>межпредметные</a:t>
            </a:r>
            <a:r>
              <a:rPr lang="ru-RU" sz="6400" dirty="0" smtClean="0">
                <a:latin typeface="Times New Roman" pitchFamily="18" charset="0"/>
                <a:cs typeface="Times New Roman" pitchFamily="18" charset="0"/>
              </a:rPr>
              <a:t> связи с математикой;</a:t>
            </a:r>
          </a:p>
          <a:p>
            <a:pPr lvl="1">
              <a:lnSpc>
                <a:spcPct val="120000"/>
              </a:lnSpc>
              <a:spcBef>
                <a:spcPts val="0"/>
              </a:spcBef>
              <a:buClr>
                <a:srgbClr val="CC00FF"/>
              </a:buClr>
              <a:buFont typeface="Arial" pitchFamily="34" charset="0"/>
              <a:buChar char="•"/>
            </a:pPr>
            <a:r>
              <a:rPr lang="ru-RU" sz="6400" dirty="0" smtClean="0">
                <a:latin typeface="Times New Roman" pitchFamily="18" charset="0"/>
                <a:cs typeface="Times New Roman" pitchFamily="18" charset="0"/>
              </a:rPr>
              <a:t>Позволяет систематизировать знания учащихся, применять физические модели;</a:t>
            </a:r>
          </a:p>
          <a:p>
            <a:pPr>
              <a:lnSpc>
                <a:spcPct val="120000"/>
              </a:lnSpc>
              <a:spcBef>
                <a:spcPts val="0"/>
              </a:spcBef>
              <a:buNone/>
            </a:pPr>
            <a:endParaRPr lang="ru-RU" sz="6400" dirty="0" smtClean="0"/>
          </a:p>
          <a:p>
            <a:pPr>
              <a:lnSpc>
                <a:spcPct val="120000"/>
              </a:lnSpc>
              <a:spcBef>
                <a:spcPts val="0"/>
              </a:spcBef>
              <a:buNone/>
            </a:pPr>
            <a:r>
              <a:rPr lang="ru-RU" sz="6400" dirty="0" smtClean="0"/>
              <a:t> </a:t>
            </a:r>
          </a:p>
          <a:p>
            <a:pPr>
              <a:buNone/>
            </a:pPr>
            <a:r>
              <a:rPr lang="ru-RU" sz="7200" dirty="0" smtClean="0"/>
              <a:t> </a:t>
            </a:r>
          </a:p>
          <a:p>
            <a:pPr>
              <a:buNone/>
            </a:pPr>
            <a:r>
              <a:rPr lang="ru-RU" sz="7200" dirty="0" smtClean="0"/>
              <a:t> </a:t>
            </a:r>
          </a:p>
          <a:p>
            <a:pPr>
              <a:buNone/>
            </a:pPr>
            <a:r>
              <a:rPr lang="ru-RU" sz="7200" dirty="0" smtClean="0"/>
              <a:t> </a:t>
            </a:r>
          </a:p>
          <a:p>
            <a:pPr>
              <a:buNone/>
            </a:pPr>
            <a:r>
              <a:rPr lang="ru-RU" sz="7200" dirty="0" smtClean="0"/>
              <a:t> </a:t>
            </a:r>
          </a:p>
          <a:p>
            <a:pPr>
              <a:buNone/>
            </a:pPr>
            <a:r>
              <a:rPr lang="ru-RU" sz="7200" dirty="0" smtClean="0"/>
              <a:t> </a:t>
            </a:r>
          </a:p>
          <a:p>
            <a:pPr>
              <a:buNone/>
            </a:pPr>
            <a:r>
              <a:rPr lang="ru-RU" sz="7200" dirty="0" smtClean="0"/>
              <a:t> </a:t>
            </a:r>
          </a:p>
          <a:p>
            <a:pPr>
              <a:buNone/>
            </a:pPr>
            <a:endParaRPr lang="ru-RU" sz="2100" dirty="0" smtClean="0"/>
          </a:p>
          <a:p>
            <a:pPr>
              <a:buNone/>
            </a:pPr>
            <a:endParaRPr lang="ru-RU" sz="2100" dirty="0"/>
          </a:p>
        </p:txBody>
      </p:sp>
      <p:sp>
        <p:nvSpPr>
          <p:cNvPr id="5" name="16-конечная звезда 4">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20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357158" y="1929762"/>
            <a:ext cx="8786842" cy="4571072"/>
          </a:xfrm>
          <a:prstGeom prst="rect">
            <a:avLst/>
          </a:prstGeom>
          <a:solidFill>
            <a:schemeClr val="bg1">
              <a:alpha val="28000"/>
            </a:schemeClr>
          </a:soli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ru-RU">
              <a:solidFill>
                <a:srgbClr val="FFFFFF"/>
              </a:solidFill>
            </a:endParaRPr>
          </a:p>
        </p:txBody>
      </p:sp>
      <p:sp>
        <p:nvSpPr>
          <p:cNvPr id="2" name="Заголовок 1"/>
          <p:cNvSpPr>
            <a:spLocks noGrp="1"/>
          </p:cNvSpPr>
          <p:nvPr>
            <p:ph type="title"/>
          </p:nvPr>
        </p:nvSpPr>
        <p:spPr>
          <a:xfrm>
            <a:off x="571472" y="500042"/>
            <a:ext cx="8229600" cy="1143000"/>
          </a:xfrm>
        </p:spPr>
        <p:txBody>
          <a:bodyPr>
            <a:normAutofit/>
          </a:bodyPr>
          <a:lstStyle/>
          <a:p>
            <a:pPr algn="ctr"/>
            <a: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latin typeface="Times New Roman" pitchFamily="18" charset="0"/>
                <a:cs typeface="Times New Roman" pitchFamily="18" charset="0"/>
              </a:rPr>
              <a:t>Психолого-педагогические</a:t>
            </a:r>
            <a: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особенности учащихся 10 класса</a:t>
            </a:r>
            <a:endParaRPr lang="ru-RU" sz="2800" dirty="0">
              <a:effectLst>
                <a:outerShdw blurRad="63500" sx="102000" sy="102000" algn="ctr" rotWithShape="0">
                  <a:prstClr val="black">
                    <a:alpha val="40000"/>
                  </a:prstClr>
                </a:outerShdw>
              </a:effectLst>
              <a:latin typeface="Times New Roman" pitchFamily="18" charset="0"/>
              <a:cs typeface="Times New Roman" pitchFamily="18" charset="0"/>
            </a:endParaRPr>
          </a:p>
        </p:txBody>
      </p:sp>
      <p:sp>
        <p:nvSpPr>
          <p:cNvPr id="8" name="Скругленный прямоугольник 7"/>
          <p:cNvSpPr/>
          <p:nvPr/>
        </p:nvSpPr>
        <p:spPr bwMode="auto">
          <a:xfrm>
            <a:off x="1071538" y="2143116"/>
            <a:ext cx="1785950" cy="792088"/>
          </a:xfrm>
          <a:prstGeom prst="roundRect">
            <a:avLst/>
          </a:prstGeom>
          <a:solidFill>
            <a:srgbClr val="F6BFFD"/>
          </a:solidFill>
          <a:ln w="12700" cap="sq" cmpd="sng" algn="ctr">
            <a:noFill/>
            <a:prstDash val="solid"/>
            <a:round/>
            <a:headEnd type="none" w="sm" len="sm"/>
            <a:tailEnd type="none" w="sm" len="sm"/>
          </a:ln>
          <a:effectLst/>
          <a:scene3d>
            <a:camera prst="orthographicFront"/>
            <a:lightRig rig="threePt" dir="t"/>
          </a:scene3d>
          <a:sp3d>
            <a:bevelT/>
          </a:sp3d>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r>
              <a:rPr lang="ru-RU" dirty="0" smtClean="0">
                <a:solidFill>
                  <a:srgbClr val="0E94CA"/>
                </a:solidFill>
              </a:rPr>
              <a:t>РЕБЕНОК</a:t>
            </a:r>
          </a:p>
        </p:txBody>
      </p:sp>
      <p:sp>
        <p:nvSpPr>
          <p:cNvPr id="11" name="Скругленный прямоугольник 10"/>
          <p:cNvSpPr/>
          <p:nvPr/>
        </p:nvSpPr>
        <p:spPr bwMode="auto">
          <a:xfrm>
            <a:off x="6500826" y="2143116"/>
            <a:ext cx="1785950" cy="792088"/>
          </a:xfrm>
          <a:prstGeom prst="roundRect">
            <a:avLst/>
          </a:prstGeom>
          <a:solidFill>
            <a:srgbClr val="F6BFFD"/>
          </a:solidFill>
          <a:ln w="12700" cap="sq" cmpd="sng" algn="ctr">
            <a:noFill/>
            <a:prstDash val="solid"/>
            <a:round/>
            <a:headEnd type="none" w="sm" len="sm"/>
            <a:tailEnd type="none" w="sm" len="sm"/>
          </a:ln>
          <a:effectLst/>
          <a:scene3d>
            <a:camera prst="orthographicFront"/>
            <a:lightRig rig="threePt" dir="t"/>
          </a:scene3d>
          <a:sp3d>
            <a:bevelT/>
          </a:sp3d>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ctr" anchorCtr="0" compatLnSpc="1">
            <a:prstTxWarp prst="textNoShape">
              <a:avLst/>
            </a:prstTxWarp>
          </a:bodyPr>
          <a:lstStyle/>
          <a:p>
            <a:pPr algn="ctr"/>
            <a:r>
              <a:rPr lang="ru-RU" dirty="0" smtClean="0">
                <a:solidFill>
                  <a:srgbClr val="00B0F0"/>
                </a:solidFill>
              </a:rPr>
              <a:t>ВЗРОСЛЫЙ</a:t>
            </a:r>
          </a:p>
        </p:txBody>
      </p:sp>
      <p:graphicFrame>
        <p:nvGraphicFramePr>
          <p:cNvPr id="15" name="Схема 14"/>
          <p:cNvGraphicFramePr/>
          <p:nvPr>
            <p:extLst>
              <p:ext uri="{D42A27DB-BD31-4B8C-83A1-F6EECF244321}">
                <p14:modId xmlns:p14="http://schemas.microsoft.com/office/powerpoint/2010/main" xmlns="" val="1580844890"/>
              </p:ext>
            </p:extLst>
          </p:nvPr>
        </p:nvGraphicFramePr>
        <p:xfrm>
          <a:off x="214282" y="3214686"/>
          <a:ext cx="8712968" cy="3055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Прямоугольник 6"/>
          <p:cNvSpPr/>
          <p:nvPr/>
        </p:nvSpPr>
        <p:spPr bwMode="auto">
          <a:xfrm>
            <a:off x="2928926" y="2143116"/>
            <a:ext cx="3530672" cy="792088"/>
          </a:xfrm>
          <a:prstGeom prst="rect">
            <a:avLst/>
          </a:prstGeom>
          <a:solidFill>
            <a:srgbClr val="FFCCFF"/>
          </a:solidFill>
          <a:ln w="12700" cap="sq" cmpd="sng" algn="ctr">
            <a:noFill/>
            <a:prstDash val="solid"/>
            <a:round/>
            <a:headEnd type="none" w="sm" len="sm"/>
            <a:tailEnd type="none" w="sm" len="sm"/>
          </a:ln>
          <a:effectLst/>
          <a:scene3d>
            <a:camera prst="orthographicFront"/>
            <a:lightRig rig="threePt" dir="t"/>
          </a:scene3d>
          <a:sp3d>
            <a:bevelT/>
          </a:sp3d>
          <a:extLst/>
        </p:spPr>
        <p:txBody>
          <a:bodyPr vert="horz" wrap="none" lIns="91440" tIns="45720" rIns="91440" bIns="45720" numCol="1" rtlCol="0" anchor="ctr" anchorCtr="0" compatLnSpc="1">
            <a:prstTxWarp prst="textNoShape">
              <a:avLst/>
            </a:prstTxWarp>
          </a:bodyPr>
          <a:lstStyle/>
          <a:p>
            <a:pPr algn="ctr"/>
            <a:r>
              <a:rPr lang="ru-RU" b="1" dirty="0" smtClean="0">
                <a:solidFill>
                  <a:srgbClr val="0070C0"/>
                </a:solidFill>
              </a:rPr>
              <a:t>ПОДРОСТОК</a:t>
            </a:r>
          </a:p>
        </p:txBody>
      </p:sp>
      <p:sp>
        <p:nvSpPr>
          <p:cNvPr id="13" name="Равнобедренный треугольник 12"/>
          <p:cNvSpPr/>
          <p:nvPr/>
        </p:nvSpPr>
        <p:spPr bwMode="auto">
          <a:xfrm>
            <a:off x="4498973" y="2786058"/>
            <a:ext cx="255591" cy="714380"/>
          </a:xfrm>
          <a:prstGeom prst="triangle">
            <a:avLst/>
          </a:prstGeom>
          <a:solidFill>
            <a:srgbClr val="DB0DF7"/>
          </a:solidFill>
          <a:ln w="12700" cap="sq" cmpd="sng" algn="ctr">
            <a:noFill/>
            <a:prstDash val="solid"/>
            <a:round/>
            <a:headEnd type="none" w="sm" len="sm"/>
            <a:tailEnd type="none" w="sm" len="sm"/>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endParaRPr lang="ru-RU" smtClean="0">
              <a:solidFill>
                <a:srgbClr val="000000"/>
              </a:solidFill>
            </a:endParaRPr>
          </a:p>
        </p:txBody>
      </p:sp>
      <p:sp>
        <p:nvSpPr>
          <p:cNvPr id="16" name="Двойная стрелка влево/вправо 15"/>
          <p:cNvSpPr/>
          <p:nvPr/>
        </p:nvSpPr>
        <p:spPr>
          <a:xfrm>
            <a:off x="2571736" y="2500306"/>
            <a:ext cx="642942" cy="71438"/>
          </a:xfrm>
          <a:prstGeom prst="leftRightArrow">
            <a:avLst/>
          </a:prstGeom>
          <a:solidFill>
            <a:srgbClr val="0070C0"/>
          </a:solidFill>
          <a:ln>
            <a:solidFill>
              <a:srgbClr val="0E94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Двойная стрелка влево/вправо 17"/>
          <p:cNvSpPr/>
          <p:nvPr/>
        </p:nvSpPr>
        <p:spPr>
          <a:xfrm>
            <a:off x="6072198" y="2500306"/>
            <a:ext cx="642942" cy="71438"/>
          </a:xfrm>
          <a:prstGeom prst="leftRightArrow">
            <a:avLst/>
          </a:prstGeom>
          <a:ln>
            <a:solidFill>
              <a:srgbClr val="0E94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16-конечная звезда 11">
            <a:hlinkClick r:id="rId7"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297208541"/>
      </p:ext>
    </p:extLst>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714356"/>
            <a:ext cx="8229600" cy="594874"/>
          </a:xfrm>
        </p:spPr>
        <p:txBody>
          <a:bodyPr>
            <a:normAutofit/>
          </a:bodyPr>
          <a:lstStyle/>
          <a:p>
            <a:pPr algn="ctr"/>
            <a: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ожидаемые результаты освоения темы</a:t>
            </a:r>
            <a:endParaRPr lang="ru-RU" sz="2800" b="1" cap="all" dirty="0">
              <a:ln w="9000" cmpd="sng">
                <a:solidFill>
                  <a:schemeClr val="accent4">
                    <a:shade val="50000"/>
                    <a:satMod val="120000"/>
                  </a:schemeClr>
                </a:solidFill>
                <a:prstDash val="solid"/>
              </a:ln>
              <a:solidFill>
                <a:srgbClr val="CF08EA"/>
              </a:solidFill>
              <a:effectLst>
                <a:reflection blurRad="6350" stA="55000" endA="300" endPos="45500" dir="5400000" sy="-100000" algn="bl" rotWithShape="0"/>
              </a:effectLst>
            </a:endParaRPr>
          </a:p>
        </p:txBody>
      </p:sp>
      <p:graphicFrame>
        <p:nvGraphicFramePr>
          <p:cNvPr id="6" name="Содержимое 5"/>
          <p:cNvGraphicFramePr>
            <a:graphicFrameLocks noGrp="1"/>
          </p:cNvGraphicFramePr>
          <p:nvPr>
            <p:ph idx="1"/>
          </p:nvPr>
        </p:nvGraphicFramePr>
        <p:xfrm>
          <a:off x="409518" y="1603350"/>
          <a:ext cx="8229600" cy="47863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16-конечная звезда 3">
            <a:hlinkClick r:id="rId7" action="ppaction://hlinksldjump"/>
          </p:cNvPr>
          <p:cNvSpPr/>
          <p:nvPr/>
        </p:nvSpPr>
        <p:spPr>
          <a:xfrm>
            <a:off x="8551917" y="6419845"/>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714356"/>
            <a:ext cx="8229600" cy="989856"/>
          </a:xfrm>
        </p:spPr>
        <p:txBody>
          <a:bodyPr>
            <a:normAutofit fontScale="90000"/>
          </a:bodyPr>
          <a:lstStyle/>
          <a:p>
            <a:pPr algn="ctr"/>
            <a: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28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методы и технологии, используемые в образовательном</a:t>
            </a:r>
            <a:endParaRPr lang="ru-RU" sz="2800" b="1" cap="all" dirty="0">
              <a:ln w="9000" cmpd="sng">
                <a:noFill/>
                <a:prstDash val="solid"/>
              </a:ln>
              <a:solidFill>
                <a:srgbClr val="DB0DF7"/>
              </a:solidFill>
              <a:effectLst>
                <a:reflection blurRad="12700" stA="28000" endPos="45000" dist="1000" dir="5400000" sy="-100000" algn="bl" rotWithShape="0"/>
              </a:effectLst>
            </a:endParaRPr>
          </a:p>
        </p:txBody>
      </p:sp>
      <p:graphicFrame>
        <p:nvGraphicFramePr>
          <p:cNvPr id="11" name="Содержимое 10"/>
          <p:cNvGraphicFramePr>
            <a:graphicFrameLocks noGrp="1"/>
          </p:cNvGraphicFramePr>
          <p:nvPr>
            <p:ph idx="1"/>
          </p:nvPr>
        </p:nvGraphicFramePr>
        <p:xfrm>
          <a:off x="4214810" y="1857364"/>
          <a:ext cx="4929190" cy="40719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Прямоугольник 12"/>
          <p:cNvSpPr/>
          <p:nvPr/>
        </p:nvSpPr>
        <p:spPr>
          <a:xfrm>
            <a:off x="357158" y="2643182"/>
            <a:ext cx="4214842" cy="1815882"/>
          </a:xfrm>
          <a:prstGeom prst="rect">
            <a:avLst/>
          </a:prstGeom>
          <a:noFill/>
          <a:ln>
            <a:noFill/>
          </a:ln>
        </p:spPr>
        <p:txBody>
          <a:bodyPr wrap="square" lIns="91440" tIns="45720" rIns="91440" bIns="45720">
            <a:spAutoFit/>
          </a:bodyPr>
          <a:lstStyle/>
          <a:p>
            <a:pPr algn="ctr"/>
            <a:r>
              <a:rPr lang="ru-RU" sz="2800" b="1" dirty="0" smtClean="0">
                <a:ln w="18000">
                  <a:noFill/>
                  <a:prstDash val="solid"/>
                  <a:miter lim="800000"/>
                </a:ln>
                <a:solidFill>
                  <a:srgbClr val="0E94CA"/>
                </a:solidFill>
                <a:effectLst>
                  <a:outerShdw blurRad="25500" dist="23000" dir="7020000" algn="tl">
                    <a:srgbClr val="000000">
                      <a:alpha val="50000"/>
                    </a:srgbClr>
                  </a:outerShdw>
                </a:effectLst>
              </a:rPr>
              <a:t>Для развития творческих и познавательных способностей</a:t>
            </a:r>
            <a:endParaRPr lang="ru-RU" sz="2800" b="1" dirty="0">
              <a:ln w="18000">
                <a:noFill/>
                <a:prstDash val="solid"/>
                <a:miter lim="800000"/>
              </a:ln>
              <a:solidFill>
                <a:srgbClr val="0E94CA"/>
              </a:solidFill>
              <a:effectLst>
                <a:outerShdw blurRad="25500" dist="23000" dir="7020000" algn="tl">
                  <a:srgbClr val="000000">
                    <a:alpha val="50000"/>
                  </a:srgbClr>
                </a:outerShdw>
              </a:effectLst>
            </a:endParaRPr>
          </a:p>
        </p:txBody>
      </p:sp>
      <p:sp>
        <p:nvSpPr>
          <p:cNvPr id="14" name="Стрелка вправо 13"/>
          <p:cNvSpPr/>
          <p:nvPr/>
        </p:nvSpPr>
        <p:spPr>
          <a:xfrm>
            <a:off x="4000496" y="3429000"/>
            <a:ext cx="865236" cy="214314"/>
          </a:xfrm>
          <a:prstGeom prst="rightArrow">
            <a:avLst/>
          </a:prstGeom>
          <a:solidFill>
            <a:srgbClr val="CF08EA"/>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ru-RU" b="1" dirty="0">
              <a:ln w="18000">
                <a:solidFill>
                  <a:schemeClr val="accent2">
                    <a:satMod val="140000"/>
                  </a:schemeClr>
                </a:solidFill>
                <a:prstDash val="solid"/>
                <a:miter lim="800000"/>
              </a:ln>
              <a:solidFill>
                <a:srgbClr val="DB0DF7"/>
              </a:solidFill>
              <a:effectLst>
                <a:outerShdw blurRad="25500" dist="23000" dir="7020000" algn="tl">
                  <a:srgbClr val="000000">
                    <a:alpha val="50000"/>
                  </a:srgbClr>
                </a:outerShdw>
              </a:effectLst>
            </a:endParaRPr>
          </a:p>
        </p:txBody>
      </p:sp>
      <p:sp>
        <p:nvSpPr>
          <p:cNvPr id="6" name="16-конечная звезда 5">
            <a:hlinkClick r:id="rId7"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642918"/>
            <a:ext cx="8229600" cy="785818"/>
          </a:xfrm>
        </p:spPr>
        <p:txBody>
          <a:bodyPr>
            <a:normAutofit fontScale="90000"/>
          </a:bodyPr>
          <a:lstStyle/>
          <a:p>
            <a:pPr algn="ctr"/>
            <a:r>
              <a:rPr lang="ru-RU"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ru-RU"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ru-RU"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r>
            <a:br>
              <a:rPr lang="ru-RU"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br>
            <a:r>
              <a:rPr lang="ru-RU" sz="40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система знаний</a:t>
            </a:r>
            <a:endParaRPr lang="ru-RU" sz="4000" b="1" cap="all" dirty="0">
              <a:ln w="9000" cmpd="sng">
                <a:no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2308194" y="2260585"/>
            <a:ext cx="5476950" cy="3797352"/>
          </a:xfrm>
        </p:spPr>
        <p:txBody>
          <a:bodyPr/>
          <a:lstStyle/>
          <a:p>
            <a:pPr>
              <a:buNone/>
            </a:pPr>
            <a:endParaRPr lang="ru-RU" dirty="0"/>
          </a:p>
        </p:txBody>
      </p:sp>
      <p:graphicFrame>
        <p:nvGraphicFramePr>
          <p:cNvPr id="6" name="Схема 5"/>
          <p:cNvGraphicFramePr/>
          <p:nvPr/>
        </p:nvGraphicFramePr>
        <p:xfrm>
          <a:off x="1714480" y="2214554"/>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16-конечная звезда 7">
            <a:hlinkClick r:id="rId7"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180230" y="1457298"/>
            <a:ext cx="8963770" cy="4673665"/>
          </a:xfrm>
          <a:prstGeom prst="rect">
            <a:avLst/>
          </a:prstGeom>
          <a:solidFill>
            <a:schemeClr val="bg1">
              <a:alpha val="28000"/>
            </a:schemeClr>
          </a:solidFill>
          <a:ln w="3175">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p:cNvSpPr>
            <a:spLocks noGrp="1"/>
          </p:cNvSpPr>
          <p:nvPr>
            <p:ph type="title"/>
          </p:nvPr>
        </p:nvSpPr>
        <p:spPr>
          <a:xfrm>
            <a:off x="500034" y="571480"/>
            <a:ext cx="8229600" cy="724648"/>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система деятельности</a:t>
            </a:r>
            <a:endParaRPr lang="ru-RU" sz="3600" b="1" dirty="0">
              <a:solidFill>
                <a:srgbClr val="CF08EA"/>
              </a:solidFill>
              <a:effectLst>
                <a:outerShdw blurRad="63500" sx="102000" sy="102000" algn="ctr" rotWithShape="0">
                  <a:prstClr val="black">
                    <a:alpha val="40000"/>
                  </a:prstClr>
                </a:outerShdw>
                <a:reflection blurRad="6350" stA="55000" endA="300" endPos="45500" dir="5400000" sy="-100000" algn="bl" rotWithShape="0"/>
              </a:effectLst>
              <a:latin typeface="Arial" pitchFamily="34" charset="0"/>
              <a:cs typeface="Arial" pitchFamily="34" charset="0"/>
            </a:endParaRPr>
          </a:p>
        </p:txBody>
      </p:sp>
      <p:graphicFrame>
        <p:nvGraphicFramePr>
          <p:cNvPr id="8" name="Содержимое 3"/>
          <p:cNvGraphicFramePr>
            <a:graphicFrameLocks noGrp="1"/>
          </p:cNvGraphicFramePr>
          <p:nvPr>
            <p:ph idx="1"/>
            <p:extLst>
              <p:ext uri="{D42A27DB-BD31-4B8C-83A1-F6EECF244321}">
                <p14:modId xmlns:p14="http://schemas.microsoft.com/office/powerpoint/2010/main" xmlns="" val="1559802576"/>
              </p:ext>
            </p:extLst>
          </p:nvPr>
        </p:nvGraphicFramePr>
        <p:xfrm>
          <a:off x="431032" y="1676376"/>
          <a:ext cx="8712968" cy="43018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16-конечная звезда 4">
            <a:hlinkClick r:id="rId7" action="ppaction://hlinksldjump"/>
          </p:cNvPr>
          <p:cNvSpPr/>
          <p:nvPr/>
        </p:nvSpPr>
        <p:spPr>
          <a:xfrm>
            <a:off x="8369352" y="6130962"/>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3998184472"/>
      </p:ext>
    </p:extLst>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642918"/>
            <a:ext cx="8229600" cy="653210"/>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тематическое планирование</a:t>
            </a:r>
            <a:endParaRPr lang="ru-RU" sz="3600" b="1" dirty="0">
              <a:solidFill>
                <a:srgbClr val="CF08EA"/>
              </a:solidFill>
              <a:effectLst>
                <a:reflection blurRad="6350" stA="55000" endA="300" endPos="45500" dir="5400000" sy="-100000" algn="bl" rotWithShape="0"/>
              </a:effectLst>
              <a:latin typeface="Arial" pitchFamily="34" charset="0"/>
              <a:cs typeface="Arial" pitchFamily="34" charset="0"/>
            </a:endParaRP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xmlns="" val="2766575686"/>
              </p:ext>
            </p:extLst>
          </p:nvPr>
        </p:nvGraphicFramePr>
        <p:xfrm>
          <a:off x="214281" y="1643049"/>
          <a:ext cx="8715437" cy="5125738"/>
        </p:xfrm>
        <a:graphic>
          <a:graphicData uri="http://schemas.openxmlformats.org/drawingml/2006/table">
            <a:tbl>
              <a:tblPr firstRow="1" bandRow="1">
                <a:solidFill>
                  <a:schemeClr val="accent2">
                    <a:lumMod val="20000"/>
                    <a:lumOff val="80000"/>
                  </a:schemeClr>
                </a:solidFill>
                <a:tableStyleId>{21E4AEA4-8DFA-4A89-87EB-49C32662AFE0}</a:tableStyleId>
              </a:tblPr>
              <a:tblGrid>
                <a:gridCol w="428629"/>
                <a:gridCol w="3754795"/>
                <a:gridCol w="460047"/>
                <a:gridCol w="4071966"/>
              </a:tblGrid>
              <a:tr h="500468">
                <a:tc>
                  <a:txBody>
                    <a:bodyPr/>
                    <a:lstStyle/>
                    <a:p>
                      <a:r>
                        <a:rPr lang="ru-RU" sz="2400" b="1" dirty="0" smtClean="0">
                          <a:solidFill>
                            <a:schemeClr val="accent4">
                              <a:lumMod val="60000"/>
                              <a:lumOff val="40000"/>
                            </a:schemeClr>
                          </a:solidFill>
                        </a:rPr>
                        <a:t>№</a:t>
                      </a:r>
                      <a:endParaRPr lang="ru-RU" sz="2400" b="1" dirty="0">
                        <a:solidFill>
                          <a:schemeClr val="accent4">
                            <a:lumMod val="60000"/>
                            <a:lumOff val="40000"/>
                          </a:schemeClr>
                        </a:solidFill>
                      </a:endParaRPr>
                    </a:p>
                  </a:txBody>
                  <a:tcPr/>
                </a:tc>
                <a:tc>
                  <a:txBody>
                    <a:bodyPr/>
                    <a:lstStyle/>
                    <a:p>
                      <a:pPr algn="ctr"/>
                      <a:r>
                        <a:rPr lang="ru-RU" sz="2400" b="1" dirty="0" smtClean="0">
                          <a:solidFill>
                            <a:schemeClr val="accent4">
                              <a:lumMod val="60000"/>
                              <a:lumOff val="40000"/>
                            </a:schemeClr>
                          </a:solidFill>
                        </a:rPr>
                        <a:t>Тема урока</a:t>
                      </a:r>
                      <a:endParaRPr lang="ru-RU" sz="2400" b="1" dirty="0">
                        <a:solidFill>
                          <a:schemeClr val="accent4">
                            <a:lumMod val="60000"/>
                            <a:lumOff val="40000"/>
                          </a:schemeClr>
                        </a:solidFill>
                      </a:endParaRPr>
                    </a:p>
                  </a:txBody>
                  <a:tcPr/>
                </a:tc>
                <a:tc>
                  <a:txBody>
                    <a:bodyPr/>
                    <a:lstStyle/>
                    <a:p>
                      <a:r>
                        <a:rPr lang="ru-RU" sz="2400" b="1" dirty="0" smtClean="0">
                          <a:solidFill>
                            <a:schemeClr val="accent4">
                              <a:lumMod val="60000"/>
                              <a:lumOff val="40000"/>
                            </a:schemeClr>
                          </a:solidFill>
                        </a:rPr>
                        <a:t>№</a:t>
                      </a:r>
                      <a:endParaRPr lang="ru-RU" sz="2400" b="1" dirty="0">
                        <a:solidFill>
                          <a:schemeClr val="accent4">
                            <a:lumMod val="60000"/>
                            <a:lumOff val="40000"/>
                          </a:schemeClr>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2400" b="1" dirty="0" smtClean="0">
                          <a:solidFill>
                            <a:schemeClr val="accent4">
                              <a:lumMod val="60000"/>
                              <a:lumOff val="40000"/>
                            </a:schemeClr>
                          </a:solidFill>
                        </a:rPr>
                        <a:t>Тема урока</a:t>
                      </a:r>
                    </a:p>
                  </a:txBody>
                  <a:tcPr/>
                </a:tc>
              </a:tr>
              <a:tr h="571103">
                <a:tc>
                  <a:txBody>
                    <a:bodyPr/>
                    <a:lstStyle/>
                    <a:p>
                      <a:pPr algn="ctr"/>
                      <a:r>
                        <a:rPr lang="ru-RU" sz="1400" b="1" dirty="0" smtClean="0">
                          <a:latin typeface="Arial" pitchFamily="34" charset="0"/>
                          <a:cs typeface="Arial" pitchFamily="34" charset="0"/>
                        </a:rPr>
                        <a:t>1</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Термодинамический подход к изучению физических процессов. </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9</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Теплоёмкости газов при постоянном давлении и постоянном объеме. </a:t>
                      </a:r>
                    </a:p>
                  </a:txBody>
                  <a:tcPr marL="0" marR="0" marT="0" marB="0" anchor="ctr">
                    <a:solidFill>
                      <a:schemeClr val="accent2">
                        <a:lumMod val="40000"/>
                        <a:lumOff val="60000"/>
                      </a:schemeClr>
                    </a:solidFill>
                  </a:tcPr>
                </a:tc>
              </a:tr>
              <a:tr h="500468">
                <a:tc>
                  <a:txBody>
                    <a:bodyPr/>
                    <a:lstStyle/>
                    <a:p>
                      <a:pPr algn="ctr"/>
                      <a:r>
                        <a:rPr lang="ru-RU" sz="1400" b="1" dirty="0" smtClean="0">
                          <a:latin typeface="Arial" pitchFamily="34" charset="0"/>
                          <a:cs typeface="Arial" pitchFamily="34" charset="0"/>
                        </a:rPr>
                        <a:t>2</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Термодинамический подход к изучению физических процессов. </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10</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Лабораторная работа №12  «Сравнение молярных теплоёмкостей металлов»</a:t>
                      </a:r>
                    </a:p>
                  </a:txBody>
                  <a:tcPr marL="0" marR="0" marT="0" marB="0" anchor="ctr">
                    <a:solidFill>
                      <a:schemeClr val="accent2">
                        <a:lumMod val="40000"/>
                        <a:lumOff val="60000"/>
                      </a:schemeClr>
                    </a:solidFill>
                  </a:tcPr>
                </a:tc>
              </a:tr>
              <a:tr h="659744">
                <a:tc>
                  <a:txBody>
                    <a:bodyPr/>
                    <a:lstStyle/>
                    <a:p>
                      <a:pPr algn="ctr"/>
                      <a:r>
                        <a:rPr lang="ru-RU" sz="1400" b="1" dirty="0" smtClean="0">
                          <a:latin typeface="Arial" pitchFamily="34" charset="0"/>
                          <a:cs typeface="Arial" pitchFamily="34" charset="0"/>
                        </a:rPr>
                        <a:t>3</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Термодинамические параметры состояния тела. Внутренняя энергия. </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11</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Лабораторная работа №13  «Измерение молярной теплоёмкости свинца путём измерения работы, совершаемой при его нагревании»</a:t>
                      </a:r>
                    </a:p>
                  </a:txBody>
                  <a:tcPr marL="0" marR="0" marT="0" marB="0" anchor="ctr">
                    <a:solidFill>
                      <a:schemeClr val="accent2">
                        <a:lumMod val="40000"/>
                        <a:lumOff val="60000"/>
                      </a:schemeClr>
                    </a:solidFill>
                  </a:tcPr>
                </a:tc>
              </a:tr>
              <a:tr h="612859">
                <a:tc>
                  <a:txBody>
                    <a:bodyPr/>
                    <a:lstStyle/>
                    <a:p>
                      <a:pPr algn="ctr"/>
                      <a:r>
                        <a:rPr lang="ru-RU" sz="1400" b="1" dirty="0" smtClean="0">
                          <a:latin typeface="Arial" pitchFamily="34" charset="0"/>
                          <a:cs typeface="Arial" pitchFamily="34" charset="0"/>
                        </a:rPr>
                        <a:t>4</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Первый закон термодинамики. </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12</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Тепловые машины. Принцип действия тепловых двигателей.  КПД теплового двигателя и пути его повышения.</a:t>
                      </a:r>
                    </a:p>
                  </a:txBody>
                  <a:tcPr marL="0" marR="0" marT="0" marB="0" anchor="ctr">
                    <a:solidFill>
                      <a:schemeClr val="accent2">
                        <a:lumMod val="40000"/>
                        <a:lumOff val="60000"/>
                      </a:schemeClr>
                    </a:solidFill>
                  </a:tcPr>
                </a:tc>
              </a:tr>
              <a:tr h="500468">
                <a:tc>
                  <a:txBody>
                    <a:bodyPr/>
                    <a:lstStyle/>
                    <a:p>
                      <a:pPr algn="ctr"/>
                      <a:r>
                        <a:rPr lang="ru-RU" sz="1400" b="1" dirty="0" smtClean="0">
                          <a:latin typeface="Arial" pitchFamily="34" charset="0"/>
                          <a:cs typeface="Arial" pitchFamily="34" charset="0"/>
                        </a:rPr>
                        <a:t>5</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a:latin typeface="Times New Roman"/>
                          <a:ea typeface="Times New Roman"/>
                          <a:cs typeface="Times New Roman"/>
                        </a:rPr>
                        <a:t>Лабораторная работа №11  «Измерение удельной теплоты плавления свинца».</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13</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Решение задач на К.П.Д. тепловых двигателей.</a:t>
                      </a:r>
                    </a:p>
                  </a:txBody>
                  <a:tcPr marL="0" marR="0" marT="0" marB="0" anchor="ctr">
                    <a:solidFill>
                      <a:schemeClr val="accent2">
                        <a:lumMod val="40000"/>
                        <a:lumOff val="60000"/>
                      </a:schemeClr>
                    </a:solidFill>
                  </a:tcPr>
                </a:tc>
              </a:tr>
              <a:tr h="612859">
                <a:tc>
                  <a:txBody>
                    <a:bodyPr/>
                    <a:lstStyle/>
                    <a:p>
                      <a:pPr algn="ctr"/>
                      <a:r>
                        <a:rPr lang="ru-RU" sz="1400" b="1" dirty="0" smtClean="0">
                          <a:latin typeface="Arial" pitchFamily="34" charset="0"/>
                          <a:cs typeface="Arial" pitchFamily="34" charset="0"/>
                        </a:rPr>
                        <a:t>6</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Применение первого закона термодинамики к различным тепловым процессам. Адиабатный процесс.</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14</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Двигатель внутреннего сгорания. Паровая и газовая турбины. Реактивные двигатели. Холодильные машины.</a:t>
                      </a:r>
                    </a:p>
                  </a:txBody>
                  <a:tcPr marL="0" marR="0" marT="0" marB="0" anchor="ctr">
                    <a:solidFill>
                      <a:schemeClr val="accent2">
                        <a:lumMod val="40000"/>
                        <a:lumOff val="60000"/>
                      </a:schemeClr>
                    </a:solidFill>
                  </a:tcPr>
                </a:tc>
              </a:tr>
              <a:tr h="612859">
                <a:tc>
                  <a:txBody>
                    <a:bodyPr/>
                    <a:lstStyle/>
                    <a:p>
                      <a:pPr algn="ctr"/>
                      <a:r>
                        <a:rPr lang="ru-RU" sz="1400" b="1" dirty="0" smtClean="0">
                          <a:latin typeface="Arial" pitchFamily="34" charset="0"/>
                          <a:cs typeface="Arial" pitchFamily="34" charset="0"/>
                        </a:rPr>
                        <a:t>7</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Решение задач на первый закон термодинамики. </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15</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Роль тепловых машин в развитии теплоэнергетики и транспорта. Тепловые машины и охрана природы.</a:t>
                      </a:r>
                    </a:p>
                  </a:txBody>
                  <a:tcPr marL="0" marR="0" marT="0" marB="0" anchor="ctr">
                    <a:solidFill>
                      <a:schemeClr val="accent2">
                        <a:lumMod val="40000"/>
                        <a:lumOff val="60000"/>
                      </a:schemeClr>
                    </a:solidFill>
                  </a:tcPr>
                </a:tc>
              </a:tr>
              <a:tr h="500468">
                <a:tc>
                  <a:txBody>
                    <a:bodyPr/>
                    <a:lstStyle/>
                    <a:p>
                      <a:pPr algn="ctr"/>
                      <a:r>
                        <a:rPr lang="ru-RU" sz="1400" b="1" dirty="0" smtClean="0">
                          <a:latin typeface="Arial" pitchFamily="34" charset="0"/>
                          <a:cs typeface="Arial" pitchFamily="34" charset="0"/>
                        </a:rPr>
                        <a:t>8</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Самостоятельная работа №7 «Первый закон термодинамики».</a:t>
                      </a:r>
                    </a:p>
                  </a:txBody>
                  <a:tcPr marL="0" marR="0" marT="0" marB="0" anchor="ctr">
                    <a:solidFill>
                      <a:schemeClr val="accent2">
                        <a:lumMod val="40000"/>
                        <a:lumOff val="60000"/>
                      </a:schemeClr>
                    </a:solidFill>
                  </a:tcPr>
                </a:tc>
                <a:tc>
                  <a:txBody>
                    <a:bodyPr/>
                    <a:lstStyle/>
                    <a:p>
                      <a:pPr algn="ctr"/>
                      <a:r>
                        <a:rPr lang="ru-RU" sz="1400" b="1" dirty="0" smtClean="0">
                          <a:latin typeface="Arial" pitchFamily="34" charset="0"/>
                          <a:cs typeface="Arial" pitchFamily="34" charset="0"/>
                        </a:rPr>
                        <a:t>16</a:t>
                      </a:r>
                      <a:endParaRPr lang="ru-RU" sz="1400" b="1" dirty="0">
                        <a:latin typeface="Arial" pitchFamily="34" charset="0"/>
                        <a:cs typeface="Arial" pitchFamily="34" charset="0"/>
                      </a:endParaRPr>
                    </a:p>
                  </a:txBody>
                  <a:tcPr>
                    <a:solidFill>
                      <a:schemeClr val="accent2">
                        <a:lumMod val="40000"/>
                        <a:lumOff val="60000"/>
                      </a:schemeClr>
                    </a:solidFill>
                  </a:tcPr>
                </a:tc>
                <a:tc>
                  <a:txBody>
                    <a:bodyPr/>
                    <a:lstStyle/>
                    <a:p>
                      <a:pPr algn="just">
                        <a:spcAft>
                          <a:spcPts val="0"/>
                        </a:spcAft>
                      </a:pPr>
                      <a:r>
                        <a:rPr lang="ru-RU" sz="1400" dirty="0">
                          <a:latin typeface="Times New Roman"/>
                          <a:ea typeface="Times New Roman"/>
                          <a:cs typeface="Times New Roman"/>
                        </a:rPr>
                        <a:t>Контрольная работа №5 «Основы термодинамики».</a:t>
                      </a:r>
                    </a:p>
                  </a:txBody>
                  <a:tcPr marL="0" marR="0" marT="0" marB="0" anchor="ctr">
                    <a:solidFill>
                      <a:schemeClr val="accent2">
                        <a:lumMod val="40000"/>
                        <a:lumOff val="60000"/>
                      </a:schemeClr>
                    </a:solidFill>
                  </a:tcPr>
                </a:tc>
              </a:tr>
            </a:tbl>
          </a:graphicData>
        </a:graphic>
      </p:graphicFrame>
      <p:sp>
        <p:nvSpPr>
          <p:cNvPr id="5" name="16-конечная звезда 4">
            <a:hlinkClick r:id="rId3" action="ppaction://hlinksldjump"/>
          </p:cNvPr>
          <p:cNvSpPr/>
          <p:nvPr/>
        </p:nvSpPr>
        <p:spPr>
          <a:xfrm>
            <a:off x="8478891" y="6057936"/>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285750" y="571480"/>
            <a:ext cx="8858250" cy="714380"/>
          </a:xfrm>
        </p:spPr>
        <p:txBody>
          <a:bodyPr>
            <a:normAutofit/>
          </a:bodyPr>
          <a:lstStyle/>
          <a:p>
            <a:pPr algn="ctr">
              <a:defRPr/>
            </a:pPr>
            <a:r>
              <a:rPr lang="ru-RU" sz="32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Учебно-методический комплекс</a:t>
            </a:r>
            <a:endParaRPr lang="ru-RU" sz="3200" b="1" dirty="0" smtClean="0">
              <a:solidFill>
                <a:srgbClr val="CF08EA"/>
              </a:solidFill>
              <a:effectLst>
                <a:outerShdw blurRad="63500" sx="102000" sy="102000" algn="ctr" rotWithShape="0">
                  <a:prstClr val="black">
                    <a:alpha val="40000"/>
                  </a:prstClr>
                </a:outerShdw>
                <a:reflection blurRad="6350" stA="55000" endA="300" endPos="45500" dir="5400000" sy="-100000" algn="bl" rotWithShape="0"/>
              </a:effectLst>
              <a:latin typeface="Arial" pitchFamily="34" charset="0"/>
              <a:cs typeface="Arial" pitchFamily="34" charset="0"/>
            </a:endParaRPr>
          </a:p>
        </p:txBody>
      </p:sp>
      <p:sp>
        <p:nvSpPr>
          <p:cNvPr id="40963" name="Rectangle 10"/>
          <p:cNvSpPr>
            <a:spLocks noGrp="1" noChangeArrowheads="1"/>
          </p:cNvSpPr>
          <p:nvPr>
            <p:ph type="body" sz="half" idx="2"/>
          </p:nvPr>
        </p:nvSpPr>
        <p:spPr>
          <a:xfrm>
            <a:off x="3671888" y="1857364"/>
            <a:ext cx="5472112" cy="5202237"/>
          </a:xfrm>
        </p:spPr>
        <p:txBody>
          <a:bodyPr/>
          <a:lstStyle/>
          <a:p>
            <a:pPr marL="342900" indent="-342900" eaLnBrk="1" hangingPunct="1">
              <a:lnSpc>
                <a:spcPct val="80000"/>
              </a:lnSpc>
              <a:buFont typeface="Wingdings" pitchFamily="2" charset="2"/>
              <a:buNone/>
            </a:pPr>
            <a:r>
              <a:rPr lang="ru-RU" sz="1600" dirty="0" smtClean="0">
                <a:latin typeface="Arial" pitchFamily="34" charset="0"/>
                <a:cs typeface="Arial" pitchFamily="34" charset="0"/>
              </a:rPr>
              <a:t>1.</a:t>
            </a:r>
            <a:r>
              <a:rPr lang="ru-RU" sz="1600" dirty="0" smtClean="0"/>
              <a:t> </a:t>
            </a:r>
            <a:r>
              <a:rPr lang="ru-RU" sz="1600" dirty="0" err="1" smtClean="0"/>
              <a:t>Мякишев</a:t>
            </a:r>
            <a:r>
              <a:rPr lang="ru-RU" sz="1600" dirty="0" smtClean="0"/>
              <a:t> Г.Я. Физика 10: учеб. Для </a:t>
            </a:r>
            <a:r>
              <a:rPr lang="ru-RU" sz="1600" dirty="0" err="1" smtClean="0"/>
              <a:t>общеобразоват</a:t>
            </a:r>
            <a:r>
              <a:rPr lang="ru-RU" sz="1600" dirty="0" smtClean="0"/>
              <a:t>. Учреждений. – 14-е изд.-М.: Просвещение, 2012.</a:t>
            </a:r>
          </a:p>
          <a:p>
            <a:pPr marL="342900" indent="-342900" eaLnBrk="1" hangingPunct="1">
              <a:lnSpc>
                <a:spcPct val="80000"/>
              </a:lnSpc>
              <a:buFont typeface="Wingdings" pitchFamily="2" charset="2"/>
              <a:buNone/>
            </a:pPr>
            <a:r>
              <a:rPr lang="ru-RU" sz="1600" dirty="0" smtClean="0">
                <a:latin typeface="Arial" pitchFamily="34" charset="0"/>
                <a:cs typeface="Arial" pitchFamily="34" charset="0"/>
              </a:rPr>
              <a:t>2.</a:t>
            </a:r>
            <a:r>
              <a:rPr lang="ru-RU" sz="1600" dirty="0" smtClean="0"/>
              <a:t> </a:t>
            </a:r>
            <a:r>
              <a:rPr lang="ru-RU" sz="1600" dirty="0" err="1" smtClean="0"/>
              <a:t>Пинский</a:t>
            </a:r>
            <a:r>
              <a:rPr lang="ru-RU" sz="1600" dirty="0" smtClean="0"/>
              <a:t> А.А. Физика: учебник под общ. </a:t>
            </a:r>
            <a:r>
              <a:rPr lang="ru-RU" sz="1600" dirty="0" err="1" smtClean="0"/>
              <a:t>Ред</a:t>
            </a:r>
            <a:r>
              <a:rPr lang="ru-RU" sz="1600" dirty="0" smtClean="0"/>
              <a:t> Ю.И.Дика, </a:t>
            </a:r>
            <a:r>
              <a:rPr lang="ru-RU" sz="1600" dirty="0" err="1" smtClean="0"/>
              <a:t>Н.С.Пурышевой</a:t>
            </a:r>
            <a:r>
              <a:rPr lang="ru-RU" sz="1600" dirty="0" smtClean="0"/>
              <a:t>. – изд., </a:t>
            </a:r>
            <a:r>
              <a:rPr lang="ru-RU" sz="1600" dirty="0" err="1" smtClean="0"/>
              <a:t>испр</a:t>
            </a:r>
            <a:r>
              <a:rPr lang="ru-RU" sz="1600" dirty="0" smtClean="0"/>
              <a:t>. – М., 20012.</a:t>
            </a:r>
          </a:p>
          <a:p>
            <a:pPr marL="342900" indent="-342900" eaLnBrk="1" hangingPunct="1">
              <a:lnSpc>
                <a:spcPct val="80000"/>
              </a:lnSpc>
              <a:buFont typeface="Wingdings" pitchFamily="2" charset="2"/>
              <a:buNone/>
            </a:pPr>
            <a:r>
              <a:rPr lang="ru-RU" sz="1600" dirty="0" smtClean="0">
                <a:latin typeface="Arial" pitchFamily="34" charset="0"/>
                <a:cs typeface="Arial" pitchFamily="34" charset="0"/>
              </a:rPr>
              <a:t>3.</a:t>
            </a:r>
            <a:r>
              <a:rPr lang="ru-RU" sz="1600" dirty="0" smtClean="0"/>
              <a:t> Урок физики в современной школе под ред. Разумовского В.Г.</a:t>
            </a:r>
          </a:p>
          <a:p>
            <a:pPr marL="342900" indent="-342900" eaLnBrk="1" hangingPunct="1">
              <a:lnSpc>
                <a:spcPct val="80000"/>
              </a:lnSpc>
              <a:buFont typeface="Wingdings" pitchFamily="2" charset="2"/>
              <a:buNone/>
            </a:pPr>
            <a:r>
              <a:rPr lang="ru-RU" sz="1600" dirty="0" smtClean="0">
                <a:latin typeface="Arial" pitchFamily="34" charset="0"/>
                <a:cs typeface="Arial" pitchFamily="34" charset="0"/>
              </a:rPr>
              <a:t>4.</a:t>
            </a:r>
            <a:r>
              <a:rPr lang="ru-RU" sz="1600" dirty="0" smtClean="0"/>
              <a:t> </a:t>
            </a:r>
            <a:r>
              <a:rPr lang="ru-RU" sz="1600" dirty="0" err="1" smtClean="0"/>
              <a:t>А.П.Рымкевич</a:t>
            </a:r>
            <a:r>
              <a:rPr lang="ru-RU" sz="1600" dirty="0" smtClean="0"/>
              <a:t>. Физика. Задачник. 10-11 </a:t>
            </a:r>
            <a:r>
              <a:rPr lang="ru-RU" sz="1600" dirty="0" err="1" smtClean="0"/>
              <a:t>кл.:Пособие</a:t>
            </a:r>
            <a:r>
              <a:rPr lang="ru-RU" sz="1600" dirty="0" smtClean="0"/>
              <a:t> для </a:t>
            </a:r>
            <a:r>
              <a:rPr lang="ru-RU" sz="1600" dirty="0" err="1" smtClean="0"/>
              <a:t>общеобразоват</a:t>
            </a:r>
            <a:r>
              <a:rPr lang="ru-RU" sz="1600" dirty="0" smtClean="0"/>
              <a:t>. учеб. заведений. – М.: 20012. </a:t>
            </a:r>
          </a:p>
          <a:p>
            <a:pPr marL="342900" indent="-342900">
              <a:lnSpc>
                <a:spcPct val="80000"/>
              </a:lnSpc>
              <a:buNone/>
            </a:pPr>
            <a:r>
              <a:rPr lang="ru-RU" sz="1600" dirty="0" smtClean="0">
                <a:latin typeface="Arial" pitchFamily="34" charset="0"/>
                <a:cs typeface="Arial" pitchFamily="34" charset="0"/>
              </a:rPr>
              <a:t>5.</a:t>
            </a:r>
            <a:r>
              <a:rPr lang="ru-RU" sz="1600" dirty="0" smtClean="0"/>
              <a:t> </a:t>
            </a:r>
            <a:r>
              <a:rPr lang="ru-RU" sz="1600" dirty="0" err="1" smtClean="0"/>
              <a:t>Кирик</a:t>
            </a:r>
            <a:r>
              <a:rPr lang="ru-RU" sz="1600" dirty="0" smtClean="0"/>
              <a:t> Л.А. «Самостоятельные и контрольные работы по физике  10 класс»</a:t>
            </a:r>
          </a:p>
          <a:p>
            <a:pPr marL="342900" indent="-342900">
              <a:lnSpc>
                <a:spcPct val="80000"/>
              </a:lnSpc>
              <a:buNone/>
            </a:pPr>
            <a:r>
              <a:rPr lang="ru-RU" sz="1600" dirty="0" smtClean="0">
                <a:latin typeface="Arial" pitchFamily="34" charset="0"/>
                <a:cs typeface="Arial" pitchFamily="34" charset="0"/>
              </a:rPr>
              <a:t> 6. </a:t>
            </a:r>
            <a:r>
              <a:rPr lang="ru-RU" sz="1600" dirty="0" smtClean="0"/>
              <a:t>Физический практикум для классов с углубленным изучением физики./ Ю И. Дик, О.Ф. </a:t>
            </a:r>
            <a:r>
              <a:rPr lang="ru-RU" sz="1600" dirty="0" err="1" smtClean="0"/>
              <a:t>Кабардин</a:t>
            </a:r>
            <a:r>
              <a:rPr lang="ru-RU" sz="1600" dirty="0" smtClean="0"/>
              <a:t>, В.А. Орлов и др. ; под ред. Ю.И. Дика, О.Ф. </a:t>
            </a:r>
            <a:r>
              <a:rPr lang="ru-RU" sz="1600" dirty="0" err="1" smtClean="0"/>
              <a:t>Кабардина</a:t>
            </a:r>
            <a:r>
              <a:rPr lang="ru-RU" sz="1600" dirty="0" smtClean="0"/>
              <a:t>. – М.: Просвещение, 2009. – 157. </a:t>
            </a:r>
          </a:p>
          <a:p>
            <a:pPr marL="342900" indent="-342900">
              <a:lnSpc>
                <a:spcPct val="80000"/>
              </a:lnSpc>
              <a:buNone/>
            </a:pPr>
            <a:r>
              <a:rPr lang="ru-RU" sz="1600" dirty="0" smtClean="0">
                <a:latin typeface="Arial" pitchFamily="34" charset="0"/>
                <a:cs typeface="Arial" pitchFamily="34" charset="0"/>
              </a:rPr>
              <a:t>7.</a:t>
            </a:r>
            <a:r>
              <a:rPr lang="ru-RU" sz="1600" dirty="0" smtClean="0"/>
              <a:t> А.А.Ванеев. Преподавание физики в средней школе: Пособие для учителей.-2-е изд., -М Просвещение , 1980.</a:t>
            </a:r>
          </a:p>
          <a:p>
            <a:pPr marL="342900" indent="-342900" eaLnBrk="1" hangingPunct="1">
              <a:lnSpc>
                <a:spcPct val="80000"/>
              </a:lnSpc>
              <a:buFont typeface="Wingdings" pitchFamily="2" charset="2"/>
              <a:buNone/>
            </a:pPr>
            <a:r>
              <a:rPr lang="ru-RU" sz="1600" dirty="0" smtClean="0">
                <a:latin typeface="Arial" pitchFamily="34" charset="0"/>
                <a:cs typeface="Arial" pitchFamily="34" charset="0"/>
              </a:rPr>
              <a:t>8. </a:t>
            </a:r>
            <a:r>
              <a:rPr lang="ru-RU" sz="1600" dirty="0" smtClean="0"/>
              <a:t>Научно-методический журнал Физика в школе №3, №4, №6  2010.</a:t>
            </a:r>
          </a:p>
          <a:p>
            <a:pPr marL="342900" indent="-342900" eaLnBrk="1" hangingPunct="1">
              <a:lnSpc>
                <a:spcPct val="80000"/>
              </a:lnSpc>
              <a:buFont typeface="Wingdings" pitchFamily="2" charset="2"/>
              <a:buNone/>
            </a:pPr>
            <a:r>
              <a:rPr lang="ru-RU" sz="1600" dirty="0" smtClean="0"/>
              <a:t>            </a:t>
            </a:r>
          </a:p>
        </p:txBody>
      </p:sp>
      <p:pic>
        <p:nvPicPr>
          <p:cNvPr id="40969" name="Picture 17" descr="C:\Documents and Settings\User\Рабочий стол\папекааа\1180131.jpg"/>
          <p:cNvPicPr>
            <a:picLocks noChangeAspect="1" noChangeArrowheads="1"/>
          </p:cNvPicPr>
          <p:nvPr/>
        </p:nvPicPr>
        <p:blipFill>
          <a:blip r:embed="rId3"/>
          <a:srcRect/>
          <a:stretch>
            <a:fillRect/>
          </a:stretch>
        </p:blipFill>
        <p:spPr bwMode="auto">
          <a:xfrm>
            <a:off x="2000232" y="1857364"/>
            <a:ext cx="1428750" cy="2197100"/>
          </a:xfrm>
          <a:prstGeom prst="rect">
            <a:avLst/>
          </a:prstGeom>
          <a:noFill/>
          <a:ln w="9525">
            <a:noFill/>
            <a:miter lim="800000"/>
            <a:headEnd/>
            <a:tailEnd/>
          </a:ln>
        </p:spPr>
      </p:pic>
      <p:pic>
        <p:nvPicPr>
          <p:cNvPr id="40970" name="Picture 18" descr="C:\Documents and Settings\User\Рабочий стол\папекааа\2772827.jpg"/>
          <p:cNvPicPr>
            <a:picLocks noChangeAspect="1" noChangeArrowheads="1"/>
          </p:cNvPicPr>
          <p:nvPr/>
        </p:nvPicPr>
        <p:blipFill>
          <a:blip r:embed="rId4"/>
          <a:srcRect/>
          <a:stretch>
            <a:fillRect/>
          </a:stretch>
        </p:blipFill>
        <p:spPr bwMode="auto">
          <a:xfrm>
            <a:off x="214282" y="1857364"/>
            <a:ext cx="1500187" cy="2325688"/>
          </a:xfrm>
          <a:prstGeom prst="rect">
            <a:avLst/>
          </a:prstGeom>
          <a:noFill/>
          <a:ln w="9525">
            <a:noFill/>
            <a:miter lim="800000"/>
            <a:headEnd/>
            <a:tailEnd/>
          </a:ln>
        </p:spPr>
      </p:pic>
      <p:pic>
        <p:nvPicPr>
          <p:cNvPr id="11" name="Picture 3" descr="C:\Users\Елена\Desktop\290360.jp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071670" y="2643182"/>
            <a:ext cx="1268433" cy="1936121"/>
          </a:xfrm>
          <a:prstGeom prst="rect">
            <a:avLst/>
          </a:prstGeom>
          <a:noFill/>
          <a:effectLst>
            <a:outerShdw blurRad="50800" dist="76200" dir="8100000" algn="tr" rotWithShape="0">
              <a:prstClr val="black">
                <a:alpha val="40000"/>
              </a:prstClr>
            </a:outerShdw>
          </a:effectLst>
          <a:extLst>
            <a:ext uri="{909E8E84-426E-40DD-AFC4-6F175D3DCCD1}">
              <a14:hiddenFill xmlns:a14="http://schemas.microsoft.com/office/drawing/2010/main" xmlns="">
                <a:solidFill>
                  <a:srgbClr val="FFFFFF"/>
                </a:solidFill>
              </a14:hiddenFill>
            </a:ext>
          </a:extLst>
        </p:spPr>
      </p:pic>
      <p:pic>
        <p:nvPicPr>
          <p:cNvPr id="12" name="Picture 2" descr="C:\Users\Елена\Desktop\1003886732.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2000232" y="3500438"/>
            <a:ext cx="1425640" cy="1969755"/>
          </a:xfrm>
          <a:prstGeom prst="rect">
            <a:avLst/>
          </a:prstGeom>
          <a:noFill/>
          <a:effectLst>
            <a:outerShdw blurRad="50800" dist="76200" dir="8100000" algn="tr" rotWithShape="0">
              <a:prstClr val="black">
                <a:alpha val="40000"/>
              </a:prstClr>
            </a:outerShdw>
          </a:effectLst>
          <a:extLst>
            <a:ext uri="{909E8E84-426E-40DD-AFC4-6F175D3DCCD1}">
              <a14:hiddenFill xmlns:a14="http://schemas.microsoft.com/office/drawing/2010/main" xmlns="">
                <a:solidFill>
                  <a:srgbClr val="FFFFFF"/>
                </a:solidFill>
              </a14:hiddenFill>
            </a:ext>
          </a:extLst>
        </p:spPr>
      </p:pic>
      <p:pic>
        <p:nvPicPr>
          <p:cNvPr id="13" name="Picture 15" descr="C:\Documents and Settings\User\Рабочий стол\папекааа\5.jpg"/>
          <p:cNvPicPr>
            <a:picLocks noChangeAspect="1" noChangeArrowheads="1"/>
          </p:cNvPicPr>
          <p:nvPr/>
        </p:nvPicPr>
        <p:blipFill>
          <a:blip r:embed="rId7"/>
          <a:srcRect/>
          <a:stretch>
            <a:fillRect/>
          </a:stretch>
        </p:blipFill>
        <p:spPr bwMode="auto">
          <a:xfrm>
            <a:off x="285720" y="3143248"/>
            <a:ext cx="1335087" cy="1987550"/>
          </a:xfrm>
          <a:prstGeom prst="rect">
            <a:avLst/>
          </a:prstGeom>
          <a:noFill/>
          <a:ln w="9525">
            <a:noFill/>
            <a:miter lim="800000"/>
            <a:headEnd/>
            <a:tailEnd/>
          </a:ln>
        </p:spPr>
      </p:pic>
      <p:pic>
        <p:nvPicPr>
          <p:cNvPr id="14" name="Picture 20" descr="C:\Documents and Settings\User\Рабочий стол\папекааа\p792690.jpg"/>
          <p:cNvPicPr>
            <a:picLocks noChangeAspect="1" noChangeArrowheads="1"/>
          </p:cNvPicPr>
          <p:nvPr/>
        </p:nvPicPr>
        <p:blipFill>
          <a:blip r:embed="rId8"/>
          <a:srcRect/>
          <a:stretch>
            <a:fillRect/>
          </a:stretch>
        </p:blipFill>
        <p:spPr bwMode="auto">
          <a:xfrm>
            <a:off x="357158" y="5072074"/>
            <a:ext cx="1214438" cy="1677987"/>
          </a:xfrm>
          <a:prstGeom prst="rect">
            <a:avLst/>
          </a:prstGeom>
          <a:noFill/>
          <a:ln w="9525">
            <a:noFill/>
            <a:miter lim="800000"/>
            <a:headEnd/>
            <a:tailEnd/>
          </a:ln>
        </p:spPr>
      </p:pic>
      <p:pic>
        <p:nvPicPr>
          <p:cNvPr id="71683" name="Picture 3" descr="C:\Users\User\Desktop\6964e580.jpg"/>
          <p:cNvPicPr>
            <a:picLocks noChangeAspect="1" noChangeArrowheads="1"/>
          </p:cNvPicPr>
          <p:nvPr/>
        </p:nvPicPr>
        <p:blipFill>
          <a:blip r:embed="rId9"/>
          <a:srcRect/>
          <a:stretch>
            <a:fillRect/>
          </a:stretch>
        </p:blipFill>
        <p:spPr bwMode="auto">
          <a:xfrm>
            <a:off x="1928794" y="5000636"/>
            <a:ext cx="1320191" cy="1643074"/>
          </a:xfrm>
          <a:prstGeom prst="rect">
            <a:avLst/>
          </a:prstGeom>
          <a:noFill/>
        </p:spPr>
      </p:pic>
      <p:sp>
        <p:nvSpPr>
          <p:cNvPr id="15" name="16-конечная звезда 14">
            <a:hlinkClick r:id="rId10"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643182"/>
            <a:ext cx="8305800" cy="1143000"/>
          </a:xfrm>
        </p:spPr>
        <p:txBody>
          <a:bodyPr>
            <a:normAutofit fontScale="90000"/>
          </a:bodyPr>
          <a:lstStyle/>
          <a:p>
            <a:pPr algn="ctr"/>
            <a:r>
              <a:rPr lang="ru-RU" sz="54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Урок </a:t>
            </a:r>
            <a:br>
              <a:rPr lang="ru-RU" sz="54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54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a:t>
            </a:r>
            <a:br>
              <a:rPr lang="ru-RU" sz="54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br>
            <a:r>
              <a:rPr lang="ru-RU" sz="54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Тепловые машины</a:t>
            </a:r>
            <a:endParaRPr lang="ru-RU" dirty="0"/>
          </a:p>
        </p:txBody>
      </p:sp>
      <p:sp>
        <p:nvSpPr>
          <p:cNvPr id="3" name="16-конечная звезда 2">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142852"/>
            <a:ext cx="8229600" cy="1143000"/>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 Содержание</a:t>
            </a:r>
            <a:endParaRPr lang="ru-RU" sz="3600" dirty="0"/>
          </a:p>
        </p:txBody>
      </p:sp>
      <p:sp>
        <p:nvSpPr>
          <p:cNvPr id="3" name="Содержимое 2"/>
          <p:cNvSpPr>
            <a:spLocks noGrp="1"/>
          </p:cNvSpPr>
          <p:nvPr>
            <p:ph idx="1"/>
          </p:nvPr>
        </p:nvSpPr>
        <p:spPr>
          <a:xfrm>
            <a:off x="500034" y="1428736"/>
            <a:ext cx="8229600" cy="5143536"/>
          </a:xfrm>
        </p:spPr>
        <p:txBody>
          <a:bodyPr>
            <a:normAutofit fontScale="85000" lnSpcReduction="20000"/>
          </a:bodyPr>
          <a:lstStyle/>
          <a:p>
            <a:r>
              <a:rPr lang="ru-RU" sz="1900" dirty="0" smtClean="0">
                <a:hlinkClick r:id="rId2" action="ppaction://hlinksldjump"/>
              </a:rPr>
              <a:t>План – конспект урока</a:t>
            </a:r>
            <a:endParaRPr lang="ru-RU" sz="1900" dirty="0" smtClean="0"/>
          </a:p>
          <a:p>
            <a:r>
              <a:rPr lang="ru-RU" sz="1900" dirty="0" smtClean="0">
                <a:hlinkClick r:id="rId3" action="ppaction://hlinksldjump"/>
              </a:rPr>
              <a:t>Цели урока</a:t>
            </a:r>
            <a:endParaRPr lang="ru-RU" sz="1900" dirty="0" smtClean="0"/>
          </a:p>
          <a:p>
            <a:r>
              <a:rPr lang="ru-RU" sz="1900" dirty="0" smtClean="0">
                <a:hlinkClick r:id="rId4" action="ppaction://hlinksldjump"/>
              </a:rPr>
              <a:t>Структура урока</a:t>
            </a:r>
            <a:endParaRPr lang="ru-RU" sz="1900" dirty="0" smtClean="0"/>
          </a:p>
          <a:p>
            <a:r>
              <a:rPr lang="ru-RU" sz="1900" dirty="0" smtClean="0">
                <a:hlinkClick r:id="rId5" action="ppaction://hlinksldjump"/>
              </a:rPr>
              <a:t>Повторение изученного</a:t>
            </a:r>
            <a:endParaRPr lang="ru-RU" sz="1900" dirty="0" smtClean="0"/>
          </a:p>
          <a:p>
            <a:r>
              <a:rPr lang="ru-RU" sz="1900" dirty="0" smtClean="0">
                <a:hlinkClick r:id="rId6" action="ppaction://hlinksldjump"/>
              </a:rPr>
              <a:t>Вопросы для фронтальной беседы</a:t>
            </a:r>
            <a:endParaRPr lang="ru-RU" sz="1900" dirty="0" smtClean="0"/>
          </a:p>
          <a:p>
            <a:r>
              <a:rPr lang="ru-RU" sz="1900" dirty="0" smtClean="0">
                <a:hlinkClick r:id="rId7" action="ppaction://hlinksldjump"/>
              </a:rPr>
              <a:t>Изучение нового материала</a:t>
            </a:r>
            <a:endParaRPr lang="ru-RU" sz="1900" dirty="0" smtClean="0"/>
          </a:p>
          <a:p>
            <a:r>
              <a:rPr lang="ru-RU" sz="1900" dirty="0" smtClean="0">
                <a:hlinkClick r:id="rId8" action="ppaction://hlinksldjump"/>
              </a:rPr>
              <a:t>Виды тепловых двигателей</a:t>
            </a:r>
            <a:endParaRPr lang="ru-RU" sz="1900" dirty="0" smtClean="0"/>
          </a:p>
          <a:p>
            <a:r>
              <a:rPr lang="ru-RU" sz="1900" dirty="0" smtClean="0">
                <a:hlinkClick r:id="rId9" action="ppaction://hlinksldjump"/>
              </a:rPr>
              <a:t>Термодинамический цикл</a:t>
            </a:r>
            <a:endParaRPr lang="ru-RU" sz="1900" dirty="0" smtClean="0"/>
          </a:p>
          <a:p>
            <a:r>
              <a:rPr lang="ru-RU" sz="1900" dirty="0" smtClean="0">
                <a:hlinkClick r:id="rId10" action="ppaction://hlinksldjump"/>
              </a:rPr>
              <a:t>Модель термодинамических  циклов</a:t>
            </a:r>
            <a:endParaRPr lang="ru-RU" sz="1900" dirty="0" smtClean="0"/>
          </a:p>
          <a:p>
            <a:r>
              <a:rPr lang="ru-RU" sz="1900" dirty="0" smtClean="0">
                <a:hlinkClick r:id="rId11" action="ppaction://hlinksldjump"/>
              </a:rPr>
              <a:t>Принцип работы теплового двигателя</a:t>
            </a:r>
            <a:endParaRPr lang="ru-RU" sz="1900" dirty="0" smtClean="0"/>
          </a:p>
          <a:p>
            <a:r>
              <a:rPr lang="ru-RU" sz="1900" dirty="0" smtClean="0">
                <a:hlinkClick r:id="rId12" action="ppaction://hlinksldjump"/>
              </a:rPr>
              <a:t>КПД теплового двигателя</a:t>
            </a:r>
            <a:endParaRPr lang="ru-RU" sz="1900" dirty="0" smtClean="0"/>
          </a:p>
          <a:p>
            <a:r>
              <a:rPr lang="ru-RU" sz="1900" dirty="0" smtClean="0">
                <a:hlinkClick r:id="rId13" action="ppaction://hlinksldjump"/>
              </a:rPr>
              <a:t>Цикл Карно</a:t>
            </a:r>
            <a:endParaRPr lang="ru-RU" sz="1900" dirty="0" smtClean="0"/>
          </a:p>
          <a:p>
            <a:r>
              <a:rPr lang="ru-RU" sz="1900" dirty="0" smtClean="0">
                <a:hlinkClick r:id="rId14" action="ppaction://hlinksldjump"/>
              </a:rPr>
              <a:t>КПД идеального теплового двигателя</a:t>
            </a:r>
            <a:endParaRPr lang="ru-RU" sz="1900" dirty="0" smtClean="0"/>
          </a:p>
          <a:p>
            <a:r>
              <a:rPr lang="ru-RU" sz="1900" dirty="0" smtClean="0">
                <a:hlinkClick r:id="rId15" action="ppaction://hlinksldjump"/>
              </a:rPr>
              <a:t>Модель цикла Карно</a:t>
            </a:r>
            <a:endParaRPr lang="ru-RU" sz="1900" dirty="0" smtClean="0"/>
          </a:p>
          <a:p>
            <a:r>
              <a:rPr lang="ru-RU" sz="1900" dirty="0" smtClean="0">
                <a:hlinkClick r:id="rId16" action="ppaction://hlinksldjump"/>
              </a:rPr>
              <a:t>Принцип действия ДВС</a:t>
            </a:r>
            <a:endParaRPr lang="ru-RU" sz="1900" dirty="0" smtClean="0"/>
          </a:p>
          <a:p>
            <a:r>
              <a:rPr lang="ru-RU" sz="1900" dirty="0" smtClean="0">
                <a:hlinkClick r:id="rId17" action="ppaction://hlinksldjump"/>
              </a:rPr>
              <a:t>Цикл работы карбюраторного двигателя</a:t>
            </a:r>
            <a:endParaRPr lang="ru-RU" sz="1900" dirty="0" smtClean="0"/>
          </a:p>
          <a:p>
            <a:r>
              <a:rPr lang="ru-RU" sz="1900" dirty="0" smtClean="0">
                <a:hlinkClick r:id="rId18" action="ppaction://hlinksldjump"/>
              </a:rPr>
              <a:t>Закрепление  изученного</a:t>
            </a:r>
            <a:endParaRPr lang="ru-RU" sz="1900" dirty="0" smtClean="0"/>
          </a:p>
          <a:p>
            <a:r>
              <a:rPr lang="ru-RU" sz="1900" dirty="0" smtClean="0">
                <a:hlinkClick r:id="rId19" action="ppaction://hlinksldjump"/>
              </a:rPr>
              <a:t>Домашнее задание</a:t>
            </a:r>
            <a:endParaRPr lang="ru-RU" sz="1900" dirty="0" smtClean="0"/>
          </a:p>
          <a:p>
            <a:r>
              <a:rPr lang="ru-RU" sz="1900" dirty="0" smtClean="0">
                <a:hlinkClick r:id="rId20" action="ppaction://hlinksldjump"/>
              </a:rPr>
              <a:t>Решение задач</a:t>
            </a:r>
            <a:endParaRPr lang="ru-RU" sz="1900" dirty="0" smtClean="0"/>
          </a:p>
          <a:p>
            <a:r>
              <a:rPr lang="ru-RU" sz="1900" dirty="0" smtClean="0">
                <a:hlinkClick r:id="rId21" action="ppaction://hlinksldjump"/>
              </a:rPr>
              <a:t>Рефлексия</a:t>
            </a:r>
            <a:endParaRPr lang="ru-RU" sz="1900" dirty="0" smtClean="0"/>
          </a:p>
          <a:p>
            <a:endParaRPr lang="ru-RU" sz="1600" dirty="0" smtClean="0"/>
          </a:p>
          <a:p>
            <a:endParaRPr lang="ru-RU" sz="1600" dirty="0" smtClean="0"/>
          </a:p>
          <a:p>
            <a:endParaRPr lang="ru-RU" sz="1800" dirty="0" smtClean="0"/>
          </a:p>
          <a:p>
            <a:endParaRPr lang="ru-RU" sz="1800" dirty="0" smtClean="0"/>
          </a:p>
          <a:p>
            <a:endParaRPr lang="ru-RU" sz="1800" dirty="0" smtClean="0"/>
          </a:p>
          <a:p>
            <a:endParaRPr lang="ru-RU" sz="1800" dirty="0" smtClean="0"/>
          </a:p>
          <a:p>
            <a:endParaRPr lang="ru-RU" sz="1800" dirty="0" smtClean="0"/>
          </a:p>
          <a:p>
            <a:endParaRPr lang="ru-RU" sz="1800" dirty="0" smtClean="0"/>
          </a:p>
          <a:p>
            <a:endParaRPr lang="ru-RU" sz="1800"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a:p>
        </p:txBody>
      </p:sp>
      <p:sp>
        <p:nvSpPr>
          <p:cNvPr id="4" name="16-конечная звезда 3">
            <a:hlinkClick r:id="rId2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229600" cy="1143000"/>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План-конспект урока</a:t>
            </a:r>
            <a:endParaRPr lang="ru-RU" sz="3600" b="1"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467544" y="1484784"/>
            <a:ext cx="8229600" cy="5112568"/>
          </a:xfrm>
        </p:spPr>
        <p:txBody>
          <a:bodyPr>
            <a:normAutofit lnSpcReduction="10000"/>
          </a:bodyPr>
          <a:lstStyle/>
          <a:p>
            <a:pPr>
              <a:buNone/>
            </a:pPr>
            <a:r>
              <a:rPr lang="ru-RU" sz="21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Уровень учащихся:</a:t>
            </a:r>
            <a:r>
              <a:rPr lang="ru-RU" sz="2100" b="1" dirty="0" smtClean="0"/>
              <a:t> </a:t>
            </a:r>
            <a:r>
              <a:rPr lang="ru-RU" sz="2100" dirty="0" smtClean="0"/>
              <a:t>10 класс</a:t>
            </a:r>
          </a:p>
          <a:p>
            <a:pPr>
              <a:buNone/>
            </a:pPr>
            <a:r>
              <a:rPr lang="ru-RU" sz="21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Тема урока:</a:t>
            </a:r>
            <a:r>
              <a:rPr lang="ru-RU" sz="21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sz="2100" dirty="0" smtClean="0"/>
              <a:t>Решение задач на КПД тепловых двигателей.</a:t>
            </a:r>
            <a:r>
              <a:rPr lang="ru-RU" sz="2100" dirty="0" smtClean="0">
                <a:latin typeface="Times New Roman"/>
                <a:ea typeface="Times New Roman"/>
                <a:cs typeface="Times New Roman"/>
              </a:rPr>
              <a:t> Тепловые машины. Принцип действия тепловых двигателей.  КПД теплового двигателя и пути его повышения.</a:t>
            </a:r>
            <a:r>
              <a:rPr lang="ru-RU" sz="2100" dirty="0" smtClean="0"/>
              <a:t> Решение задач на КПД тепловых двигателей.</a:t>
            </a:r>
            <a:r>
              <a:rPr lang="ru-RU" sz="2100" dirty="0" smtClean="0">
                <a:latin typeface="Times New Roman"/>
                <a:ea typeface="Times New Roman"/>
                <a:cs typeface="Times New Roman"/>
              </a:rPr>
              <a:t> (2 урока)</a:t>
            </a:r>
          </a:p>
          <a:p>
            <a:pPr>
              <a:buNone/>
            </a:pPr>
            <a:r>
              <a:rPr lang="ru-RU" sz="21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Место урока в теме: </a:t>
            </a:r>
            <a:r>
              <a:rPr lang="ru-RU" sz="2100" dirty="0" smtClean="0"/>
              <a:t>проводится после изучения  первого закона термодинамики</a:t>
            </a:r>
          </a:p>
          <a:p>
            <a:pPr>
              <a:buNone/>
            </a:pPr>
            <a:r>
              <a:rPr lang="ru-RU" sz="21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Тип урока:</a:t>
            </a:r>
            <a:r>
              <a:rPr lang="ru-RU" sz="21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en-US" sz="2100" dirty="0" smtClean="0"/>
              <a:t> </a:t>
            </a:r>
            <a:r>
              <a:rPr lang="ru-RU" sz="2100" dirty="0" smtClean="0"/>
              <a:t>комбинированный</a:t>
            </a:r>
          </a:p>
          <a:p>
            <a:pPr>
              <a:buNone/>
            </a:pPr>
            <a:r>
              <a:rPr lang="ru-RU" sz="21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Оборудование :</a:t>
            </a:r>
            <a:r>
              <a:rPr lang="en-US" sz="21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2100" dirty="0" smtClean="0"/>
              <a:t>чугунный цилиндр, таблицы, презентация, модель ДВС, турбины,  компьютер, мультимедийный проектор, экран.</a:t>
            </a:r>
          </a:p>
          <a:p>
            <a:pPr>
              <a:buNone/>
            </a:pPr>
            <a:r>
              <a:rPr lang="ru-RU" sz="21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Дидактические материалы: </a:t>
            </a:r>
            <a:r>
              <a:rPr lang="ru-RU" sz="2100" dirty="0" smtClean="0"/>
              <a:t>компьютерный диск «открытая физика 7-11», программа «Библиотека наглядных пособий», </a:t>
            </a:r>
            <a:r>
              <a:rPr lang="ru-RU" sz="2100" dirty="0" err="1" smtClean="0"/>
              <a:t>Кирик</a:t>
            </a:r>
            <a:r>
              <a:rPr lang="ru-RU" sz="2100" dirty="0" smtClean="0"/>
              <a:t> Л.А. «Самостоятельные и контрольные работы по физике  10 класс»</a:t>
            </a:r>
          </a:p>
          <a:p>
            <a:pPr>
              <a:buNone/>
            </a:pPr>
            <a:endParaRPr lang="ru-RU" dirty="0" smtClean="0"/>
          </a:p>
          <a:p>
            <a:pPr>
              <a:buNone/>
            </a:pPr>
            <a:endParaRPr lang="ru-RU" dirty="0" smtClean="0"/>
          </a:p>
          <a:p>
            <a:pPr>
              <a:buNone/>
            </a:pPr>
            <a:endParaRPr lang="ru-RU" dirty="0"/>
          </a:p>
        </p:txBody>
      </p:sp>
      <p:sp>
        <p:nvSpPr>
          <p:cNvPr id="4" name="16-конечная звезда 3">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003232" cy="780696"/>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Цели урока</a:t>
            </a:r>
            <a:endParaRPr lang="ru-RU" sz="3600" b="1" cap="all" dirty="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428596" y="1428736"/>
            <a:ext cx="8229600" cy="4911824"/>
          </a:xfrm>
        </p:spPr>
        <p:txBody>
          <a:bodyPr>
            <a:normAutofit fontScale="92500" lnSpcReduction="10000"/>
          </a:bodyPr>
          <a:lstStyle/>
          <a:p>
            <a:pPr>
              <a:buNone/>
            </a:pPr>
            <a:endParaRPr lang="ru-RU"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lvl="0">
              <a:buFont typeface="Arial" pitchFamily="34" charset="0"/>
              <a:buChar char="•"/>
            </a:pPr>
            <a:r>
              <a:rPr lang="ru-RU" sz="2400" b="1" dirty="0" smtClean="0"/>
              <a:t>Образовательная:</a:t>
            </a:r>
            <a:r>
              <a:rPr lang="en-US" sz="2400" dirty="0" smtClean="0"/>
              <a:t> </a:t>
            </a:r>
            <a:r>
              <a:rPr lang="ru-RU" sz="2400" dirty="0" smtClean="0"/>
              <a:t> объяснить принцип действия теплового двигателя, рассмотреть виды тепловых двигателей: карбюраторный двигатель внутреннего сгорания, дизельный двигатель внутреннего сгорания, рассмотреть </a:t>
            </a:r>
            <a:r>
              <a:rPr lang="en-US" sz="2400" dirty="0" smtClean="0"/>
              <a:t>P</a:t>
            </a:r>
            <a:r>
              <a:rPr lang="ru-RU" sz="2400" dirty="0" smtClean="0"/>
              <a:t>-</a:t>
            </a:r>
            <a:r>
              <a:rPr lang="en-US" sz="2400" dirty="0" smtClean="0"/>
              <a:t>V </a:t>
            </a:r>
            <a:r>
              <a:rPr lang="ru-RU" sz="2400" dirty="0" smtClean="0"/>
              <a:t>диаграммы этих двигателей; дать определение КПД теплового двигателя, научиться рассчитывать КПД тепловых двигателей, рассмотреть пути повышения КПД тепловых двигателей.</a:t>
            </a:r>
          </a:p>
          <a:p>
            <a:pPr>
              <a:buFont typeface="Arial" pitchFamily="34" charset="0"/>
              <a:buChar char="•"/>
            </a:pPr>
            <a:r>
              <a:rPr lang="ru-RU" sz="2400" b="1" dirty="0" smtClean="0"/>
              <a:t>Развивающая:</a:t>
            </a:r>
            <a:r>
              <a:rPr lang="en-US" sz="2400" dirty="0" smtClean="0"/>
              <a:t> </a:t>
            </a:r>
            <a:r>
              <a:rPr lang="ru-RU" sz="2400" dirty="0" smtClean="0"/>
              <a:t>развивать логическое мышление,  познавательные и творческие способности при решении задач. </a:t>
            </a:r>
          </a:p>
          <a:p>
            <a:pPr>
              <a:buFont typeface="Arial" pitchFamily="34" charset="0"/>
              <a:buChar char="•"/>
            </a:pPr>
            <a:r>
              <a:rPr lang="ru-RU" sz="2400" b="1" dirty="0" smtClean="0"/>
              <a:t> Воспитательная: </a:t>
            </a:r>
            <a:r>
              <a:rPr lang="ru-RU" sz="2400" dirty="0" smtClean="0"/>
              <a:t>воспитывать любознательность, внимательность, усидчивость; использовать теоретические знания в жизни и практической деятельности.</a:t>
            </a:r>
          </a:p>
          <a:p>
            <a:pPr lvl="0"/>
            <a:endParaRPr lang="ru-RU" dirty="0"/>
          </a:p>
        </p:txBody>
      </p:sp>
      <p:sp>
        <p:nvSpPr>
          <p:cNvPr id="4" name="16-конечная звезда 3">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571480"/>
            <a:ext cx="8147248" cy="626982"/>
          </a:xfrm>
        </p:spPr>
        <p:txBody>
          <a:bodyPr>
            <a:normAutofit fontScale="90000"/>
          </a:bodyPr>
          <a:lstStyle/>
          <a:p>
            <a:pPr algn="ctr"/>
            <a:r>
              <a:rPr lang="ru-RU" sz="3600" dirty="0" smtClean="0"/>
              <a:t/>
            </a:r>
            <a:br>
              <a:rPr lang="ru-RU" sz="3600" dirty="0" smtClean="0"/>
            </a:b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структура урока</a:t>
            </a:r>
            <a:endParaRPr lang="ru-RU" sz="3600" b="1" cap="all" dirty="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endParaRPr>
          </a:p>
        </p:txBody>
      </p:sp>
      <p:graphicFrame>
        <p:nvGraphicFramePr>
          <p:cNvPr id="4" name="Содержимое 3"/>
          <p:cNvGraphicFramePr>
            <a:graphicFrameLocks noGrp="1"/>
          </p:cNvGraphicFramePr>
          <p:nvPr>
            <p:ph idx="1"/>
          </p:nvPr>
        </p:nvGraphicFramePr>
        <p:xfrm>
          <a:off x="642910" y="1386840"/>
          <a:ext cx="8229600" cy="5471160"/>
        </p:xfrm>
        <a:graphic>
          <a:graphicData uri="http://schemas.openxmlformats.org/drawingml/2006/table">
            <a:tbl>
              <a:tblPr firstRow="1" bandRow="1">
                <a:tableStyleId>{5DA37D80-6434-44D0-A028-1B22A696006F}</a:tableStyleId>
              </a:tblPr>
              <a:tblGrid>
                <a:gridCol w="802432"/>
                <a:gridCol w="2340840"/>
                <a:gridCol w="4114800"/>
                <a:gridCol w="971528"/>
              </a:tblGrid>
              <a:tr h="370840">
                <a:tc>
                  <a:txBody>
                    <a:bodyPr/>
                    <a:lstStyle/>
                    <a:p>
                      <a:pPr algn="ctr"/>
                      <a:r>
                        <a:rPr lang="ru-RU" dirty="0" smtClean="0">
                          <a:solidFill>
                            <a:schemeClr val="accent4">
                              <a:lumMod val="60000"/>
                              <a:lumOff val="40000"/>
                            </a:schemeClr>
                          </a:solidFill>
                        </a:rPr>
                        <a:t>№</a:t>
                      </a:r>
                      <a:endParaRPr lang="ru-RU" dirty="0">
                        <a:solidFill>
                          <a:schemeClr val="accent4">
                            <a:lumMod val="60000"/>
                            <a:lumOff val="40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ru-RU" dirty="0" smtClean="0">
                          <a:solidFill>
                            <a:schemeClr val="accent4">
                              <a:lumMod val="60000"/>
                              <a:lumOff val="40000"/>
                            </a:schemeClr>
                          </a:solidFill>
                        </a:rPr>
                        <a:t>Этап урока</a:t>
                      </a:r>
                      <a:endParaRPr lang="ru-RU" dirty="0">
                        <a:solidFill>
                          <a:schemeClr val="accent4">
                            <a:lumMod val="60000"/>
                            <a:lumOff val="40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ru-RU" dirty="0" smtClean="0">
                          <a:solidFill>
                            <a:schemeClr val="accent4">
                              <a:lumMod val="60000"/>
                              <a:lumOff val="40000"/>
                            </a:schemeClr>
                          </a:solidFill>
                        </a:rPr>
                        <a:t>Содержание</a:t>
                      </a:r>
                      <a:endParaRPr lang="ru-RU" dirty="0">
                        <a:solidFill>
                          <a:schemeClr val="accent4">
                            <a:lumMod val="60000"/>
                            <a:lumOff val="40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c>
                  <a:txBody>
                    <a:bodyPr/>
                    <a:lstStyle/>
                    <a:p>
                      <a:pPr algn="ctr"/>
                      <a:r>
                        <a:rPr lang="ru-RU" dirty="0" smtClean="0">
                          <a:solidFill>
                            <a:schemeClr val="accent4">
                              <a:lumMod val="60000"/>
                              <a:lumOff val="40000"/>
                            </a:schemeClr>
                          </a:solidFill>
                        </a:rPr>
                        <a:t>Время</a:t>
                      </a:r>
                      <a:endParaRPr lang="ru-RU" dirty="0">
                        <a:solidFill>
                          <a:schemeClr val="accent4">
                            <a:lumMod val="60000"/>
                            <a:lumOff val="40000"/>
                          </a:schemeClr>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solidFill>
                  </a:tcPr>
                </a:tc>
              </a:tr>
              <a:tr h="370840">
                <a:tc>
                  <a:txBody>
                    <a:bodyPr/>
                    <a:lstStyle/>
                    <a:p>
                      <a:pPr algn="ctr"/>
                      <a:r>
                        <a:rPr lang="ru-RU" sz="1600" dirty="0" smtClean="0">
                          <a:solidFill>
                            <a:schemeClr val="tx1"/>
                          </a:solidFill>
                          <a:latin typeface="Arial" pitchFamily="34" charset="0"/>
                          <a:cs typeface="Arial" pitchFamily="34" charset="0"/>
                        </a:rPr>
                        <a:t>1</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b="1" kern="1200" dirty="0" smtClean="0">
                          <a:solidFill>
                            <a:schemeClr val="dk1"/>
                          </a:solidFill>
                          <a:effectLst/>
                          <a:latin typeface="+mn-lt"/>
                          <a:ea typeface="+mn-ea"/>
                          <a:cs typeface="+mn-cs"/>
                        </a:rPr>
                        <a:t>Организационный момент</a:t>
                      </a:r>
                      <a:endParaRPr lang="ru-RU" sz="16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solidFill>
                            <a:schemeClr val="tx1"/>
                          </a:solidFill>
                        </a:rPr>
                        <a:t>Взаимные приветствия. Настрой на учебную деятельность.</a:t>
                      </a:r>
                      <a:endParaRPr lang="ru-RU"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1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2</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b="1" u="none" dirty="0" smtClean="0">
                          <a:solidFill>
                            <a:schemeClr val="tx1"/>
                          </a:solidFill>
                        </a:rPr>
                        <a:t>Актуализация знаний</a:t>
                      </a:r>
                      <a:endParaRPr lang="ru-RU" sz="1600" b="1" u="none"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solidFill>
                            <a:schemeClr val="tx1"/>
                          </a:solidFill>
                        </a:rPr>
                        <a:t>Повторение изученного. Фронтальная беседа.</a:t>
                      </a:r>
                      <a:endParaRPr lang="ru-RU"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10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3</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b="1" u="none" dirty="0" smtClean="0">
                          <a:solidFill>
                            <a:schemeClr val="tx1"/>
                          </a:solidFill>
                        </a:rPr>
                        <a:t>Изучение  нового материала</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t>Объяснение принципа действия теплового двигателя, виды тепловых двигателей: карбюраторный двигатель внутреннего сгорания, дизельный двигатель внутреннего сгорания, КПД теплового двигателя, построение и пояснение </a:t>
                      </a:r>
                      <a:r>
                        <a:rPr lang="en-US" sz="1600" dirty="0" smtClean="0"/>
                        <a:t>P</a:t>
                      </a:r>
                      <a:r>
                        <a:rPr lang="ru-RU" sz="1600" dirty="0" smtClean="0"/>
                        <a:t>-</a:t>
                      </a:r>
                      <a:r>
                        <a:rPr lang="en-US" sz="1600" dirty="0" smtClean="0"/>
                        <a:t>V </a:t>
                      </a:r>
                      <a:r>
                        <a:rPr lang="ru-RU" sz="1600" dirty="0" smtClean="0"/>
                        <a:t>диаграмм этих</a:t>
                      </a:r>
                      <a:r>
                        <a:rPr lang="ru-RU" sz="1600" baseline="0" dirty="0" smtClean="0"/>
                        <a:t> </a:t>
                      </a:r>
                      <a:r>
                        <a:rPr lang="ru-RU" sz="1600" dirty="0" smtClean="0"/>
                        <a:t>двигателей</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29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4</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b="1" u="none" dirty="0" smtClean="0">
                          <a:solidFill>
                            <a:schemeClr val="tx1"/>
                          </a:solidFill>
                        </a:rPr>
                        <a:t>Закрепление нового материала</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dirty="0" smtClean="0">
                          <a:solidFill>
                            <a:schemeClr val="tx1"/>
                          </a:solidFill>
                        </a:rPr>
                        <a:t>Фронтальный опрос.</a:t>
                      </a:r>
                    </a:p>
                    <a:p>
                      <a:pPr algn="l"/>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10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5</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1" u="none" dirty="0" smtClean="0">
                          <a:solidFill>
                            <a:schemeClr val="tx1"/>
                          </a:solidFill>
                        </a:rPr>
                        <a:t>Решение задач</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ln>
                            <a:noFill/>
                          </a:ln>
                        </a:rPr>
                        <a:t>Решение задач у доски на тепловые двигатели.(2 задачи)</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25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6</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1" u="none" dirty="0" smtClean="0">
                          <a:solidFill>
                            <a:schemeClr val="tx1"/>
                          </a:solidFill>
                        </a:rPr>
                        <a:t>Домашнее задание</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ln>
                            <a:noFill/>
                          </a:ln>
                        </a:rPr>
                        <a:t>Запись и пояснения домашнего задания</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4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370840">
                <a:tc>
                  <a:txBody>
                    <a:bodyPr/>
                    <a:lstStyle/>
                    <a:p>
                      <a:pPr algn="ctr"/>
                      <a:r>
                        <a:rPr lang="ru-RU" sz="1600" dirty="0" smtClean="0">
                          <a:solidFill>
                            <a:schemeClr val="tx1"/>
                          </a:solidFill>
                          <a:latin typeface="Arial" pitchFamily="34" charset="0"/>
                          <a:cs typeface="Arial" pitchFamily="34" charset="0"/>
                        </a:rPr>
                        <a:t>7</a:t>
                      </a:r>
                      <a:endParaRPr lang="ru-RU" sz="1600" dirty="0">
                        <a:solidFill>
                          <a:schemeClr val="tx1"/>
                        </a:solidFill>
                        <a:latin typeface="Arial" pitchFamily="34" charset="0"/>
                        <a:cs typeface="Arial"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1" u="none" dirty="0" smtClean="0">
                          <a:solidFill>
                            <a:schemeClr val="tx1"/>
                          </a:solidFill>
                        </a:rPr>
                        <a:t>Рефлексия</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gn="l"/>
                      <a:r>
                        <a:rPr lang="ru-RU" sz="1600" dirty="0" smtClean="0">
                          <a:ln>
                            <a:noFill/>
                          </a:ln>
                        </a:rPr>
                        <a:t>Ответы на вопросы.</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r>
                        <a:rPr lang="ru-RU" sz="1600" dirty="0" smtClean="0">
                          <a:ln>
                            <a:noFill/>
                          </a:ln>
                        </a:rPr>
                        <a:t>1 мин</a:t>
                      </a:r>
                      <a:endParaRPr lang="ru-RU" sz="1600" dirty="0">
                        <a:ln>
                          <a:noFill/>
                        </a:ln>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bl>
          </a:graphicData>
        </a:graphic>
      </p:graphicFrame>
      <p:sp>
        <p:nvSpPr>
          <p:cNvPr id="5" name="16-конечная звезда 4">
            <a:hlinkClick r:id="rId3" action="ppaction://hlinksldjump"/>
          </p:cNvPr>
          <p:cNvSpPr/>
          <p:nvPr/>
        </p:nvSpPr>
        <p:spPr>
          <a:xfrm>
            <a:off x="8358214" y="6000768"/>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92696"/>
            <a:ext cx="8208912" cy="710952"/>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Повторение изученного</a:t>
            </a:r>
            <a:endParaRPr lang="ru-RU" sz="3600" b="1" cap="all" dirty="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endParaRPr>
          </a:p>
        </p:txBody>
      </p:sp>
      <p:sp>
        <p:nvSpPr>
          <p:cNvPr id="6" name="Содержимое 5"/>
          <p:cNvSpPr>
            <a:spLocks noGrp="1"/>
          </p:cNvSpPr>
          <p:nvPr>
            <p:ph idx="1"/>
          </p:nvPr>
        </p:nvSpPr>
        <p:spPr>
          <a:xfrm>
            <a:off x="428596" y="1714488"/>
            <a:ext cx="8291264" cy="4968552"/>
          </a:xfrm>
        </p:spPr>
        <p:txBody>
          <a:bodyPr>
            <a:normAutofit/>
          </a:bodyPr>
          <a:lstStyle/>
          <a:p>
            <a:r>
              <a:rPr lang="ru-RU" sz="2800" dirty="0" smtClean="0"/>
              <a:t>Сформулировать и записать первый закон термодинамики?</a:t>
            </a:r>
          </a:p>
          <a:p>
            <a:r>
              <a:rPr lang="ru-RU" sz="2800" dirty="0" smtClean="0"/>
              <a:t>Чему равно изменение внутренней энергии идеального газа?</a:t>
            </a:r>
          </a:p>
          <a:p>
            <a:r>
              <a:rPr lang="ru-RU" sz="2800" dirty="0" smtClean="0"/>
              <a:t>Чему равна работа газа для всех процессов?</a:t>
            </a:r>
          </a:p>
          <a:p>
            <a:r>
              <a:rPr lang="ru-RU" sz="2800" dirty="0" smtClean="0"/>
              <a:t>Дать графическое истолкование работы.</a:t>
            </a:r>
          </a:p>
          <a:p>
            <a:r>
              <a:rPr lang="ru-RU" sz="2800" dirty="0" smtClean="0"/>
              <a:t>Записать первый закон термодинамики для всех процессов.</a:t>
            </a:r>
          </a:p>
          <a:p>
            <a:r>
              <a:rPr lang="ru-RU" sz="2800" dirty="0" smtClean="0"/>
              <a:t>Как меняется температура при адиабатном расширении и сжатии?</a:t>
            </a:r>
          </a:p>
          <a:p>
            <a:endParaRPr lang="ru-RU" sz="2800" dirty="0" smtClean="0"/>
          </a:p>
        </p:txBody>
      </p:sp>
      <p:sp>
        <p:nvSpPr>
          <p:cNvPr id="4" name="16-конечная звезда 3">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229600" cy="1143000"/>
          </a:xfrm>
        </p:spPr>
        <p:txBody>
          <a:bodyPr>
            <a:noAutofit/>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Вопросы для фронтальной беседы</a:t>
            </a:r>
            <a:endParaRPr lang="ru-RU" sz="3600" b="1" cap="all" dirty="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endParaRPr>
          </a:p>
        </p:txBody>
      </p:sp>
      <p:sp>
        <p:nvSpPr>
          <p:cNvPr id="5" name="Содержимое 4"/>
          <p:cNvSpPr>
            <a:spLocks noGrp="1"/>
          </p:cNvSpPr>
          <p:nvPr>
            <p:ph idx="1"/>
          </p:nvPr>
        </p:nvSpPr>
        <p:spPr>
          <a:xfrm>
            <a:off x="1071538" y="2071678"/>
            <a:ext cx="7572428" cy="4389120"/>
          </a:xfrm>
        </p:spPr>
        <p:txBody>
          <a:bodyPr/>
          <a:lstStyle/>
          <a:p>
            <a:r>
              <a:rPr lang="ru-RU" dirty="0" smtClean="0"/>
              <a:t>Что называется тепловым двигателем?</a:t>
            </a:r>
          </a:p>
          <a:p>
            <a:r>
              <a:rPr lang="ru-RU" dirty="0" smtClean="0"/>
              <a:t>Какие тепловые двигатели вы знаете?</a:t>
            </a:r>
          </a:p>
          <a:p>
            <a:r>
              <a:rPr lang="ru-RU" dirty="0" smtClean="0"/>
              <a:t>Что называется двигателем внутреннего сгорания?</a:t>
            </a:r>
          </a:p>
          <a:p>
            <a:r>
              <a:rPr lang="ru-RU" dirty="0" smtClean="0"/>
              <a:t>Сколько тактов в работе ДВС и как они называются?</a:t>
            </a:r>
          </a:p>
          <a:p>
            <a:r>
              <a:rPr lang="ru-RU" dirty="0" smtClean="0"/>
              <a:t>Где  применяют тепловые двигатели?</a:t>
            </a:r>
            <a:endParaRPr lang="ru-RU" dirty="0"/>
          </a:p>
        </p:txBody>
      </p:sp>
      <p:sp>
        <p:nvSpPr>
          <p:cNvPr id="4" name="16-конечная звезда 3">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857232"/>
            <a:ext cx="8229600" cy="714372"/>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Изучение нового материала</a:t>
            </a:r>
            <a:endParaRPr lang="ru-RU" sz="3600" dirty="0"/>
          </a:p>
        </p:txBody>
      </p:sp>
      <p:sp>
        <p:nvSpPr>
          <p:cNvPr id="3" name="Содержимое 2"/>
          <p:cNvSpPr>
            <a:spLocks noGrp="1"/>
          </p:cNvSpPr>
          <p:nvPr>
            <p:ph idx="1"/>
          </p:nvPr>
        </p:nvSpPr>
        <p:spPr>
          <a:xfrm>
            <a:off x="500034" y="2285992"/>
            <a:ext cx="8229600" cy="3786214"/>
          </a:xfrm>
        </p:spPr>
        <p:txBody>
          <a:bodyPr>
            <a:noAutofit/>
          </a:bodyPr>
          <a:lstStyle/>
          <a:p>
            <a:pPr>
              <a:buNone/>
            </a:pPr>
            <a:r>
              <a:rPr lang="ru-RU" sz="2800" dirty="0" smtClean="0">
                <a:latin typeface="Times New Roman" pitchFamily="18" charset="0"/>
                <a:cs typeface="Times New Roman" pitchFamily="18" charset="0"/>
              </a:rPr>
              <a:t>   </a:t>
            </a:r>
            <a:r>
              <a:rPr lang="ru-RU" sz="2800" b="1" dirty="0" smtClean="0"/>
              <a:t>Машины, преобразующие внутреннюю энергию в  механическую работу, называют тепловыми двигателями. </a:t>
            </a:r>
          </a:p>
          <a:p>
            <a:pPr>
              <a:buNone/>
            </a:pPr>
            <a:endParaRPr lang="ru-RU" sz="2800" dirty="0" smtClean="0">
              <a:cs typeface="Times New Roman" pitchFamily="18" charset="0"/>
            </a:endParaRPr>
          </a:p>
          <a:p>
            <a:pPr>
              <a:buNone/>
            </a:pPr>
            <a:r>
              <a:rPr lang="ru-RU" sz="2800" dirty="0" smtClean="0">
                <a:cs typeface="Times New Roman" pitchFamily="18" charset="0"/>
              </a:rPr>
              <a:t>   </a:t>
            </a:r>
          </a:p>
          <a:p>
            <a:pPr>
              <a:buNone/>
            </a:pPr>
            <a:r>
              <a:rPr lang="ru-RU" sz="2800" dirty="0" smtClean="0">
                <a:cs typeface="Times New Roman" pitchFamily="18" charset="0"/>
              </a:rPr>
              <a:t>  Газ сам совершает работу за счет внутренней энергии.</a:t>
            </a:r>
            <a:endParaRPr lang="ru-RU" sz="2800" dirty="0">
              <a:cs typeface="Times New Roman" pitchFamily="18" charset="0"/>
            </a:endParaRPr>
          </a:p>
        </p:txBody>
      </p:sp>
      <p:sp>
        <p:nvSpPr>
          <p:cNvPr id="71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171" name="Rectangle 3"/>
          <p:cNvSpPr>
            <a:spLocks noChangeArrowheads="1"/>
          </p:cNvSpPr>
          <p:nvPr/>
        </p:nvSpPr>
        <p:spPr bwMode="auto">
          <a:xfrm>
            <a:off x="0" y="6477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1509"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1510" name="Rectangle 6"/>
          <p:cNvSpPr>
            <a:spLocks noChangeArrowheads="1"/>
          </p:cNvSpPr>
          <p:nvPr/>
        </p:nvSpPr>
        <p:spPr bwMode="auto">
          <a:xfrm>
            <a:off x="0" y="6572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TextBox 16"/>
          <p:cNvSpPr txBox="1"/>
          <p:nvPr/>
        </p:nvSpPr>
        <p:spPr>
          <a:xfrm>
            <a:off x="3071802" y="4071942"/>
            <a:ext cx="3000396" cy="646331"/>
          </a:xfrm>
          <a:prstGeom prst="rect">
            <a:avLst/>
          </a:prstGeom>
          <a:noFill/>
        </p:spPr>
        <p:txBody>
          <a:bodyPr wrap="square" rtlCol="0">
            <a:spAutoFit/>
          </a:bodyPr>
          <a:lstStyle/>
          <a:p>
            <a:r>
              <a:rPr lang="el-GR" sz="3600" i="1" dirty="0" smtClean="0"/>
              <a:t>Δ</a:t>
            </a:r>
            <a:r>
              <a:rPr lang="en-US" sz="3600" i="1" dirty="0" smtClean="0"/>
              <a:t>U</a:t>
            </a:r>
            <a:r>
              <a:rPr lang="ru-RU" sz="3600" dirty="0" smtClean="0"/>
              <a:t>         </a:t>
            </a:r>
            <a:r>
              <a:rPr lang="ru-RU" sz="3600" i="1" dirty="0" smtClean="0"/>
              <a:t>А </a:t>
            </a:r>
            <a:r>
              <a:rPr lang="ru-RU" sz="3600" i="1" baseline="-25000" dirty="0" smtClean="0"/>
              <a:t>мех</a:t>
            </a:r>
            <a:endParaRPr lang="ru-RU" sz="3600" i="1" dirty="0"/>
          </a:p>
        </p:txBody>
      </p:sp>
      <p:cxnSp>
        <p:nvCxnSpPr>
          <p:cNvPr id="21" name="Прямая со стрелкой 20"/>
          <p:cNvCxnSpPr/>
          <p:nvPr/>
        </p:nvCxnSpPr>
        <p:spPr>
          <a:xfrm>
            <a:off x="4143372" y="4429132"/>
            <a:ext cx="571504" cy="1588"/>
          </a:xfrm>
          <a:prstGeom prst="straightConnector1">
            <a:avLst/>
          </a:prstGeom>
          <a:ln w="28575">
            <a:solidFill>
              <a:schemeClr val="tx1"/>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16-конечная звезда 10">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785794"/>
            <a:ext cx="8229600" cy="632666"/>
          </a:xfrm>
          <a:ln>
            <a:noFill/>
          </a:ln>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Виды тепловых двигателей</a:t>
            </a:r>
            <a:endParaRPr lang="ru-RU" sz="3600" b="1" dirty="0">
              <a:solidFill>
                <a:srgbClr val="CF08EA"/>
              </a:solidFill>
              <a:latin typeface="Arial" pitchFamily="34" charset="0"/>
              <a:cs typeface="Arial"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xmlns="" val="3058557762"/>
              </p:ext>
            </p:extLst>
          </p:nvPr>
        </p:nvGraphicFramePr>
        <p:xfrm>
          <a:off x="642910" y="2000240"/>
          <a:ext cx="2240924" cy="1224136"/>
        </p:xfrm>
        <a:graphic>
          <a:graphicData uri="http://schemas.openxmlformats.org/drawingml/2006/table">
            <a:tbl>
              <a:tblPr>
                <a:tableStyleId>{08FB837D-C827-4EFA-A057-4D05807E0F7C}</a:tableStyleId>
              </a:tblPr>
              <a:tblGrid>
                <a:gridCol w="2240924"/>
              </a:tblGrid>
              <a:tr h="1224136">
                <a:tc>
                  <a:txBody>
                    <a:bodyPr/>
                    <a:lstStyle/>
                    <a:p>
                      <a:pPr algn="ctr"/>
                      <a:r>
                        <a:rPr lang="ru-RU" b="1" dirty="0" smtClean="0"/>
                        <a:t>ДВИГАТЕЛИ</a:t>
                      </a:r>
                      <a:r>
                        <a:rPr lang="ru-RU" b="1" baseline="0" dirty="0" smtClean="0"/>
                        <a:t> ВНУТРЕННЕГО СГОРАНИЯ (ДВС</a:t>
                      </a:r>
                      <a:r>
                        <a:rPr lang="ru-RU" baseline="0" dirty="0" smtClean="0"/>
                        <a:t>)</a:t>
                      </a:r>
                      <a:endParaRPr lang="ru-RU" dirty="0"/>
                    </a:p>
                  </a:txBody>
                  <a:tcPr>
                    <a:solidFill>
                      <a:schemeClr val="accent2">
                        <a:lumMod val="60000"/>
                        <a:lumOff val="40000"/>
                      </a:schemeClr>
                    </a:solidFill>
                  </a:tcPr>
                </a:tc>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xmlns="" val="2808628370"/>
              </p:ext>
            </p:extLst>
          </p:nvPr>
        </p:nvGraphicFramePr>
        <p:xfrm>
          <a:off x="3500430" y="2000240"/>
          <a:ext cx="2143140" cy="1200152"/>
        </p:xfrm>
        <a:graphic>
          <a:graphicData uri="http://schemas.openxmlformats.org/drawingml/2006/table">
            <a:tbl>
              <a:tblPr>
                <a:tableStyleId>{08FB837D-C827-4EFA-A057-4D05807E0F7C}</a:tableStyleId>
              </a:tblPr>
              <a:tblGrid>
                <a:gridCol w="2143140"/>
              </a:tblGrid>
              <a:tr h="1200152">
                <a:tc>
                  <a:txBody>
                    <a:bodyPr/>
                    <a:lstStyle/>
                    <a:p>
                      <a:pPr algn="ctr"/>
                      <a:r>
                        <a:rPr lang="ru-RU" dirty="0" smtClean="0"/>
                        <a:t>                           </a:t>
                      </a:r>
                      <a:r>
                        <a:rPr lang="ru-RU" b="1" dirty="0" smtClean="0"/>
                        <a:t>ТЕПЛОВЫЕ ДВИГАТЕЛИ</a:t>
                      </a:r>
                      <a:endParaRPr lang="ru-RU" b="1" dirty="0"/>
                    </a:p>
                  </a:txBody>
                  <a:tcPr>
                    <a:solidFill>
                      <a:schemeClr val="accent1">
                        <a:lumMod val="60000"/>
                        <a:lumOff val="40000"/>
                      </a:schemeClr>
                    </a:solidFill>
                  </a:tcPr>
                </a:tc>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xmlns="" val="1397511952"/>
              </p:ext>
            </p:extLst>
          </p:nvPr>
        </p:nvGraphicFramePr>
        <p:xfrm>
          <a:off x="6215074" y="2000240"/>
          <a:ext cx="2286016" cy="1201523"/>
        </p:xfrm>
        <a:graphic>
          <a:graphicData uri="http://schemas.openxmlformats.org/drawingml/2006/table">
            <a:tbl>
              <a:tblPr>
                <a:tableStyleId>{08FB837D-C827-4EFA-A057-4D05807E0F7C}</a:tableStyleId>
              </a:tblPr>
              <a:tblGrid>
                <a:gridCol w="2286016"/>
              </a:tblGrid>
              <a:tr h="1201523">
                <a:tc>
                  <a:txBody>
                    <a:bodyPr/>
                    <a:lstStyle/>
                    <a:p>
                      <a:pPr algn="ctr"/>
                      <a:r>
                        <a:rPr lang="ru-RU" dirty="0" smtClean="0"/>
                        <a:t>                                    </a:t>
                      </a:r>
                      <a:r>
                        <a:rPr lang="ru-RU" b="1" dirty="0" smtClean="0"/>
                        <a:t>ТУРБИНЫ</a:t>
                      </a:r>
                      <a:endParaRPr lang="ru-RU" b="1" dirty="0"/>
                    </a:p>
                  </a:txBody>
                  <a:tcPr>
                    <a:solidFill>
                      <a:schemeClr val="accent2">
                        <a:lumMod val="60000"/>
                        <a:lumOff val="40000"/>
                      </a:schemeClr>
                    </a:solidFill>
                  </a:tcPr>
                </a:tc>
              </a:tr>
            </a:tbl>
          </a:graphicData>
        </a:graphic>
      </p:graphicFrame>
      <p:graphicFrame>
        <p:nvGraphicFramePr>
          <p:cNvPr id="16" name="Таблица 15"/>
          <p:cNvGraphicFramePr>
            <a:graphicFrameLocks noGrp="1"/>
          </p:cNvGraphicFramePr>
          <p:nvPr>
            <p:extLst>
              <p:ext uri="{D42A27DB-BD31-4B8C-83A1-F6EECF244321}">
                <p14:modId xmlns:p14="http://schemas.microsoft.com/office/powerpoint/2010/main" xmlns="" val="3555223150"/>
              </p:ext>
            </p:extLst>
          </p:nvPr>
        </p:nvGraphicFramePr>
        <p:xfrm>
          <a:off x="357158" y="4214818"/>
          <a:ext cx="1214446" cy="669702"/>
        </p:xfrm>
        <a:graphic>
          <a:graphicData uri="http://schemas.openxmlformats.org/drawingml/2006/table">
            <a:tbl>
              <a:tblPr>
                <a:tableStyleId>{08FB837D-C827-4EFA-A057-4D05807E0F7C}</a:tableStyleId>
              </a:tblPr>
              <a:tblGrid>
                <a:gridCol w="1214446"/>
              </a:tblGrid>
              <a:tr h="669702">
                <a:tc>
                  <a:txBody>
                    <a:bodyPr/>
                    <a:lstStyle/>
                    <a:p>
                      <a:r>
                        <a:rPr lang="ru-RU" dirty="0" smtClean="0"/>
                        <a:t>ДИЗЕЛЬ</a:t>
                      </a:r>
                    </a:p>
                    <a:p>
                      <a:r>
                        <a:rPr lang="ru-RU" dirty="0" smtClean="0"/>
                        <a:t>НЫЕ</a:t>
                      </a:r>
                      <a:endParaRPr lang="ru-RU" dirty="0"/>
                    </a:p>
                  </a:txBody>
                  <a:tcPr>
                    <a:solidFill>
                      <a:schemeClr val="accent6">
                        <a:lumMod val="60000"/>
                        <a:lumOff val="40000"/>
                      </a:schemeClr>
                    </a:solidFill>
                  </a:tcPr>
                </a:tc>
              </a:tr>
            </a:tbl>
          </a:graphicData>
        </a:graphic>
      </p:graphicFrame>
      <p:graphicFrame>
        <p:nvGraphicFramePr>
          <p:cNvPr id="17" name="Таблица 16"/>
          <p:cNvGraphicFramePr>
            <a:graphicFrameLocks noGrp="1"/>
          </p:cNvGraphicFramePr>
          <p:nvPr>
            <p:extLst>
              <p:ext uri="{D42A27DB-BD31-4B8C-83A1-F6EECF244321}">
                <p14:modId xmlns:p14="http://schemas.microsoft.com/office/powerpoint/2010/main" xmlns="" val="2733356451"/>
              </p:ext>
            </p:extLst>
          </p:nvPr>
        </p:nvGraphicFramePr>
        <p:xfrm>
          <a:off x="1857356" y="4214818"/>
          <a:ext cx="1370376" cy="648072"/>
        </p:xfrm>
        <a:graphic>
          <a:graphicData uri="http://schemas.openxmlformats.org/drawingml/2006/table">
            <a:tbl>
              <a:tblPr>
                <a:tableStyleId>{284E427A-3D55-4303-BF80-6455036E1DE7}</a:tableStyleId>
              </a:tblPr>
              <a:tblGrid>
                <a:gridCol w="1370376"/>
              </a:tblGrid>
              <a:tr h="648072">
                <a:tc>
                  <a:txBody>
                    <a:bodyPr/>
                    <a:lstStyle/>
                    <a:p>
                      <a:r>
                        <a:rPr lang="ru-RU" dirty="0" smtClean="0"/>
                        <a:t>КАРБЮРА</a:t>
                      </a:r>
                    </a:p>
                    <a:p>
                      <a:r>
                        <a:rPr lang="ru-RU" dirty="0" smtClean="0"/>
                        <a:t>ТОРНЫЕ</a:t>
                      </a:r>
                      <a:endParaRPr lang="ru-RU" dirty="0"/>
                    </a:p>
                  </a:txBody>
                  <a:tcPr>
                    <a:solidFill>
                      <a:schemeClr val="accent6">
                        <a:lumMod val="60000"/>
                        <a:lumOff val="40000"/>
                      </a:schemeClr>
                    </a:solidFill>
                  </a:tcPr>
                </a:tc>
              </a:tr>
            </a:tbl>
          </a:graphicData>
        </a:graphic>
      </p:graphicFrame>
      <p:graphicFrame>
        <p:nvGraphicFramePr>
          <p:cNvPr id="22" name="Таблица 21"/>
          <p:cNvGraphicFramePr>
            <a:graphicFrameLocks noGrp="1"/>
          </p:cNvGraphicFramePr>
          <p:nvPr>
            <p:extLst>
              <p:ext uri="{D42A27DB-BD31-4B8C-83A1-F6EECF244321}">
                <p14:modId xmlns:p14="http://schemas.microsoft.com/office/powerpoint/2010/main" xmlns="" val="1926102645"/>
              </p:ext>
            </p:extLst>
          </p:nvPr>
        </p:nvGraphicFramePr>
        <p:xfrm>
          <a:off x="3714744" y="4071942"/>
          <a:ext cx="1714512" cy="914400"/>
        </p:xfrm>
        <a:graphic>
          <a:graphicData uri="http://schemas.openxmlformats.org/drawingml/2006/table">
            <a:tbl>
              <a:tblPr>
                <a:tableStyleId>{284E427A-3D55-4303-BF80-6455036E1DE7}</a:tableStyleId>
              </a:tblPr>
              <a:tblGrid>
                <a:gridCol w="1714512"/>
              </a:tblGrid>
              <a:tr h="914400">
                <a:tc>
                  <a:txBody>
                    <a:bodyPr/>
                    <a:lstStyle/>
                    <a:p>
                      <a:r>
                        <a:rPr lang="ru-RU" dirty="0" smtClean="0"/>
                        <a:t>ПАРОВЫЕ ДВИГАТЕЛИ (ПД)</a:t>
                      </a:r>
                      <a:endParaRPr lang="ru-RU" dirty="0"/>
                    </a:p>
                  </a:txBody>
                  <a:tcPr>
                    <a:solidFill>
                      <a:schemeClr val="accent6">
                        <a:lumMod val="60000"/>
                        <a:lumOff val="40000"/>
                      </a:schemeClr>
                    </a:solidFill>
                  </a:tcPr>
                </a:tc>
              </a:tr>
            </a:tbl>
          </a:graphicData>
        </a:graphic>
      </p:graphicFrame>
      <p:graphicFrame>
        <p:nvGraphicFramePr>
          <p:cNvPr id="25" name="Таблица 24"/>
          <p:cNvGraphicFramePr>
            <a:graphicFrameLocks noGrp="1"/>
          </p:cNvGraphicFramePr>
          <p:nvPr>
            <p:extLst>
              <p:ext uri="{D42A27DB-BD31-4B8C-83A1-F6EECF244321}">
                <p14:modId xmlns:p14="http://schemas.microsoft.com/office/powerpoint/2010/main" xmlns="" val="3226421058"/>
              </p:ext>
            </p:extLst>
          </p:nvPr>
        </p:nvGraphicFramePr>
        <p:xfrm>
          <a:off x="5857884" y="4286256"/>
          <a:ext cx="1357322" cy="428628"/>
        </p:xfrm>
        <a:graphic>
          <a:graphicData uri="http://schemas.openxmlformats.org/drawingml/2006/table">
            <a:tbl>
              <a:tblPr>
                <a:tableStyleId>{284E427A-3D55-4303-BF80-6455036E1DE7}</a:tableStyleId>
              </a:tblPr>
              <a:tblGrid>
                <a:gridCol w="1357322"/>
              </a:tblGrid>
              <a:tr h="428628">
                <a:tc>
                  <a:txBody>
                    <a:bodyPr/>
                    <a:lstStyle/>
                    <a:p>
                      <a:r>
                        <a:rPr lang="ru-RU" dirty="0" smtClean="0"/>
                        <a:t>ГАЗОВЫЕ</a:t>
                      </a:r>
                      <a:endParaRPr lang="ru-RU" dirty="0"/>
                    </a:p>
                  </a:txBody>
                  <a:tcPr>
                    <a:solidFill>
                      <a:schemeClr val="accent6">
                        <a:lumMod val="60000"/>
                        <a:lumOff val="40000"/>
                      </a:schemeClr>
                    </a:solidFill>
                  </a:tcPr>
                </a:tc>
              </a:tr>
            </a:tbl>
          </a:graphicData>
        </a:graphic>
      </p:graphicFrame>
      <p:graphicFrame>
        <p:nvGraphicFramePr>
          <p:cNvPr id="28" name="Таблица 27"/>
          <p:cNvGraphicFramePr>
            <a:graphicFrameLocks noGrp="1"/>
          </p:cNvGraphicFramePr>
          <p:nvPr>
            <p:extLst>
              <p:ext uri="{D42A27DB-BD31-4B8C-83A1-F6EECF244321}">
                <p14:modId xmlns:p14="http://schemas.microsoft.com/office/powerpoint/2010/main" xmlns="" val="4152513449"/>
              </p:ext>
            </p:extLst>
          </p:nvPr>
        </p:nvGraphicFramePr>
        <p:xfrm>
          <a:off x="7500958" y="4286257"/>
          <a:ext cx="1405833" cy="428627"/>
        </p:xfrm>
        <a:graphic>
          <a:graphicData uri="http://schemas.openxmlformats.org/drawingml/2006/table">
            <a:tbl>
              <a:tblPr>
                <a:tableStyleId>{284E427A-3D55-4303-BF80-6455036E1DE7}</a:tableStyleId>
              </a:tblPr>
              <a:tblGrid>
                <a:gridCol w="1405833"/>
              </a:tblGrid>
              <a:tr h="428627">
                <a:tc>
                  <a:txBody>
                    <a:bodyPr/>
                    <a:lstStyle/>
                    <a:p>
                      <a:r>
                        <a:rPr lang="ru-RU" dirty="0" smtClean="0"/>
                        <a:t>ПАРОВЫЕ</a:t>
                      </a:r>
                      <a:endParaRPr lang="ru-RU" dirty="0"/>
                    </a:p>
                  </a:txBody>
                  <a:tcPr>
                    <a:solidFill>
                      <a:schemeClr val="accent6">
                        <a:lumMod val="60000"/>
                        <a:lumOff val="40000"/>
                      </a:schemeClr>
                    </a:solidFill>
                  </a:tcPr>
                </a:tc>
              </a:tr>
            </a:tbl>
          </a:graphicData>
        </a:graphic>
      </p:graphicFrame>
      <p:cxnSp>
        <p:nvCxnSpPr>
          <p:cNvPr id="29" name="Прямая со стрелкой 28"/>
          <p:cNvCxnSpPr/>
          <p:nvPr/>
        </p:nvCxnSpPr>
        <p:spPr>
          <a:xfrm rot="5400000">
            <a:off x="500034" y="3714752"/>
            <a:ext cx="1000132"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sp>
        <p:nvSpPr>
          <p:cNvPr id="33" name="Содержимое 2"/>
          <p:cNvSpPr txBox="1">
            <a:spLocks/>
          </p:cNvSpPr>
          <p:nvPr/>
        </p:nvSpPr>
        <p:spPr>
          <a:xfrm>
            <a:off x="323528" y="1785926"/>
            <a:ext cx="1248076" cy="4087978"/>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ru-RU" sz="2600" b="0" i="0" u="none" strike="noStrike" kern="1200" cap="none" spc="0" normalizeH="0" baseline="0" noProof="0" smtClean="0">
                <a:ln>
                  <a:noFill/>
                </a:ln>
                <a:solidFill>
                  <a:schemeClr val="tx1"/>
                </a:solidFill>
                <a:effectLst/>
                <a:uLnTx/>
                <a:uFillTx/>
                <a:latin typeface="+mn-lt"/>
                <a:ea typeface="+mn-ea"/>
                <a:cs typeface="+mn-cs"/>
              </a:rPr>
              <a:t>  </a:t>
            </a:r>
            <a:endParaRPr kumimoji="0" lang="ru-RU" sz="2600" b="0" i="0" u="none" strike="noStrike" kern="1200" cap="none" spc="0" normalizeH="0" baseline="0" noProof="0" dirty="0">
              <a:ln>
                <a:noFill/>
              </a:ln>
              <a:solidFill>
                <a:schemeClr val="tx1"/>
              </a:solidFill>
              <a:effectLst/>
              <a:uLnTx/>
              <a:uFillTx/>
              <a:latin typeface="+mn-lt"/>
              <a:ea typeface="+mn-ea"/>
              <a:cs typeface="+mn-cs"/>
            </a:endParaRPr>
          </a:p>
        </p:txBody>
      </p:sp>
      <p:sp>
        <p:nvSpPr>
          <p:cNvPr id="34" name="Содержимое 2"/>
          <p:cNvSpPr txBox="1">
            <a:spLocks/>
          </p:cNvSpPr>
          <p:nvPr/>
        </p:nvSpPr>
        <p:spPr>
          <a:xfrm>
            <a:off x="475928" y="1938326"/>
            <a:ext cx="1248076" cy="4087978"/>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ru-RU" sz="2600" b="0" i="0" u="none" strike="noStrike" kern="1200" cap="none" spc="0" normalizeH="0" baseline="0" noProof="0" smtClean="0">
                <a:ln>
                  <a:noFill/>
                </a:ln>
                <a:solidFill>
                  <a:schemeClr val="tx1"/>
                </a:solidFill>
                <a:effectLst/>
                <a:uLnTx/>
                <a:uFillTx/>
                <a:latin typeface="+mn-lt"/>
                <a:ea typeface="+mn-ea"/>
                <a:cs typeface="+mn-cs"/>
              </a:rPr>
              <a:t>  </a:t>
            </a:r>
            <a:endParaRPr kumimoji="0" lang="ru-RU" sz="2600" b="0" i="0" u="none" strike="noStrike" kern="1200" cap="none" spc="0" normalizeH="0" baseline="0" noProof="0" dirty="0">
              <a:ln>
                <a:noFill/>
              </a:ln>
              <a:solidFill>
                <a:schemeClr val="tx1"/>
              </a:solidFill>
              <a:effectLst/>
              <a:uLnTx/>
              <a:uFillTx/>
              <a:latin typeface="+mn-lt"/>
              <a:ea typeface="+mn-ea"/>
              <a:cs typeface="+mn-cs"/>
            </a:endParaRPr>
          </a:p>
        </p:txBody>
      </p:sp>
      <p:cxnSp>
        <p:nvCxnSpPr>
          <p:cNvPr id="35" name="Прямая со стрелкой 34"/>
          <p:cNvCxnSpPr/>
          <p:nvPr/>
        </p:nvCxnSpPr>
        <p:spPr>
          <a:xfrm rot="5400000">
            <a:off x="1999438" y="3714752"/>
            <a:ext cx="1000926" cy="794"/>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36" name="Прямая со стрелкой 35"/>
          <p:cNvCxnSpPr/>
          <p:nvPr/>
        </p:nvCxnSpPr>
        <p:spPr>
          <a:xfrm rot="5400000">
            <a:off x="4072728" y="3642520"/>
            <a:ext cx="857256"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 стрелкой 36"/>
          <p:cNvCxnSpPr/>
          <p:nvPr/>
        </p:nvCxnSpPr>
        <p:spPr>
          <a:xfrm rot="5400000">
            <a:off x="6036479" y="3750471"/>
            <a:ext cx="1071570"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rot="5400000">
            <a:off x="7679553" y="3750471"/>
            <a:ext cx="1071570"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40" name="Прямая со стрелкой 39"/>
          <p:cNvCxnSpPr/>
          <p:nvPr/>
        </p:nvCxnSpPr>
        <p:spPr>
          <a:xfrm>
            <a:off x="5643570" y="2571744"/>
            <a:ext cx="571504"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43" name="Прямая со стрелкой 42"/>
          <p:cNvCxnSpPr/>
          <p:nvPr/>
        </p:nvCxnSpPr>
        <p:spPr>
          <a:xfrm rot="10800000">
            <a:off x="2857488" y="2571744"/>
            <a:ext cx="642942" cy="1588"/>
          </a:xfrm>
          <a:prstGeom prst="straightConnector1">
            <a:avLst/>
          </a:prstGeom>
          <a:ln w="57150">
            <a:solidFill>
              <a:srgbClr val="0E94CA"/>
            </a:solidFill>
            <a:tailEnd type="arrow"/>
          </a:ln>
        </p:spPr>
        <p:style>
          <a:lnRef idx="1">
            <a:schemeClr val="accent1"/>
          </a:lnRef>
          <a:fillRef idx="0">
            <a:schemeClr val="accent1"/>
          </a:fillRef>
          <a:effectRef idx="0">
            <a:schemeClr val="accent1"/>
          </a:effectRef>
          <a:fontRef idx="minor">
            <a:schemeClr val="tx1"/>
          </a:fontRef>
        </p:style>
      </p:cxnSp>
      <p:sp>
        <p:nvSpPr>
          <p:cNvPr id="71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7171" name="Rectangle 3"/>
          <p:cNvSpPr>
            <a:spLocks noChangeArrowheads="1"/>
          </p:cNvSpPr>
          <p:nvPr/>
        </p:nvSpPr>
        <p:spPr bwMode="auto">
          <a:xfrm>
            <a:off x="0" y="6572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16-конечная звезда 22">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782929652"/>
      </p:ext>
    </p:extLst>
  </p:cSld>
  <p:clrMapOvr>
    <a:masterClrMapping/>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662" y="928670"/>
            <a:ext cx="7286676" cy="1428760"/>
          </a:xfrm>
        </p:spPr>
        <p:txBody>
          <a:bodyPr>
            <a:normAutofit fontScale="90000"/>
          </a:bodyPr>
          <a:lstStyle/>
          <a:p>
            <a:pPr algn="ctr"/>
            <a: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3600" b="1" cap="all"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ТЕРМОДИНАМИЧЕСКИЙ ЦИКЛ</a:t>
            </a:r>
            <a:b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(КРУГОВОЙ ПРОЦЕСС)</a:t>
            </a: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endParaRPr lang="ru-RU" sz="3600" b="1" cap="all" dirty="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endParaRPr>
          </a:p>
        </p:txBody>
      </p:sp>
      <p:sp>
        <p:nvSpPr>
          <p:cNvPr id="3" name="Содержимое 2"/>
          <p:cNvSpPr>
            <a:spLocks noGrp="1"/>
          </p:cNvSpPr>
          <p:nvPr>
            <p:ph idx="1"/>
          </p:nvPr>
        </p:nvSpPr>
        <p:spPr>
          <a:xfrm>
            <a:off x="323528" y="1785926"/>
            <a:ext cx="1248076" cy="4087978"/>
          </a:xfrm>
        </p:spPr>
        <p:txBody>
          <a:bodyPr>
            <a:normAutofit/>
          </a:bodyPr>
          <a:lstStyle/>
          <a:p>
            <a:pPr>
              <a:buNone/>
            </a:pPr>
            <a:r>
              <a:rPr lang="ru-RU" dirty="0" smtClean="0"/>
              <a:t>  </a:t>
            </a:r>
            <a:endParaRPr lang="ru-RU" dirty="0"/>
          </a:p>
        </p:txBody>
      </p:sp>
      <p:pic>
        <p:nvPicPr>
          <p:cNvPr id="7" name="Picture 2"/>
          <p:cNvPicPr>
            <a:picLocks noChangeAspect="1" noChangeArrowheads="1"/>
          </p:cNvPicPr>
          <p:nvPr/>
        </p:nvPicPr>
        <p:blipFill>
          <a:blip r:embed="rId3"/>
          <a:srcRect/>
          <a:stretch>
            <a:fillRect/>
          </a:stretch>
        </p:blipFill>
        <p:spPr>
          <a:xfrm>
            <a:off x="1714480" y="2285992"/>
            <a:ext cx="6000792" cy="4323655"/>
          </a:xfrm>
          <a:prstGeom prst="rect">
            <a:avLst/>
          </a:prstGeom>
          <a:noFill/>
        </p:spPr>
      </p:pic>
      <p:sp>
        <p:nvSpPr>
          <p:cNvPr id="30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7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78"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79" name="Rectangle 7"/>
          <p:cNvSpPr>
            <a:spLocks noChangeArrowheads="1"/>
          </p:cNvSpPr>
          <p:nvPr/>
        </p:nvSpPr>
        <p:spPr bwMode="auto">
          <a:xfrm>
            <a:off x="0" y="657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081"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82" name="Rectangle 10"/>
          <p:cNvSpPr>
            <a:spLocks noChangeArrowheads="1"/>
          </p:cNvSpPr>
          <p:nvPr/>
        </p:nvSpPr>
        <p:spPr bwMode="auto">
          <a:xfrm>
            <a:off x="0" y="657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19" name="Прямая со стрелкой 18"/>
          <p:cNvCxnSpPr/>
          <p:nvPr/>
        </p:nvCxnSpPr>
        <p:spPr>
          <a:xfrm rot="5400000">
            <a:off x="3714744" y="3214686"/>
            <a:ext cx="571504" cy="285752"/>
          </a:xfrm>
          <a:prstGeom prst="straightConnector1">
            <a:avLst/>
          </a:prstGeom>
          <a:ln w="28575">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3084" name="Rectangle 1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85" name="Rectangle 13"/>
          <p:cNvSpPr>
            <a:spLocks noChangeArrowheads="1"/>
          </p:cNvSpPr>
          <p:nvPr/>
        </p:nvSpPr>
        <p:spPr bwMode="auto">
          <a:xfrm>
            <a:off x="0" y="657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cxnSp>
        <p:nvCxnSpPr>
          <p:cNvPr id="26" name="Прямая со стрелкой 25"/>
          <p:cNvCxnSpPr/>
          <p:nvPr/>
        </p:nvCxnSpPr>
        <p:spPr>
          <a:xfrm rot="5400000">
            <a:off x="4786314" y="3286124"/>
            <a:ext cx="714380" cy="2857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87" name="Rectangle 1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88" name="Rectangle 16"/>
          <p:cNvSpPr>
            <a:spLocks noChangeArrowheads="1"/>
          </p:cNvSpPr>
          <p:nvPr/>
        </p:nvSpPr>
        <p:spPr bwMode="auto">
          <a:xfrm>
            <a:off x="0" y="657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3090" name="Rectangle 1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091" name="Rectangle 19"/>
          <p:cNvSpPr>
            <a:spLocks noChangeArrowheads="1"/>
          </p:cNvSpPr>
          <p:nvPr/>
        </p:nvSpPr>
        <p:spPr bwMode="auto">
          <a:xfrm>
            <a:off x="0" y="657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TextBox 20"/>
          <p:cNvSpPr txBox="1"/>
          <p:nvPr/>
        </p:nvSpPr>
        <p:spPr>
          <a:xfrm>
            <a:off x="3214678" y="2500306"/>
            <a:ext cx="4929222" cy="1846659"/>
          </a:xfrm>
          <a:prstGeom prst="rect">
            <a:avLst/>
          </a:prstGeom>
          <a:noFill/>
        </p:spPr>
        <p:txBody>
          <a:bodyPr wrap="square" rtlCol="0">
            <a:spAutoFit/>
          </a:bodyPr>
          <a:lstStyle/>
          <a:p>
            <a:r>
              <a:rPr lang="en-US" sz="3200" b="1" i="1" dirty="0" smtClean="0">
                <a:solidFill>
                  <a:srgbClr val="FFFF00"/>
                </a:solidFill>
              </a:rPr>
              <a:t>  </a:t>
            </a:r>
            <a:r>
              <a:rPr lang="ru-RU" sz="3200" b="1" i="1" dirty="0" smtClean="0">
                <a:solidFill>
                  <a:srgbClr val="FFFF00"/>
                </a:solidFill>
              </a:rPr>
              <a:t>А</a:t>
            </a:r>
            <a:r>
              <a:rPr lang="ru-RU" sz="3200" b="1" i="1" baseline="-25000" dirty="0" smtClean="0">
                <a:solidFill>
                  <a:srgbClr val="FFFF00"/>
                </a:solidFill>
              </a:rPr>
              <a:t>мех </a:t>
            </a:r>
            <a:r>
              <a:rPr lang="ru-RU" sz="3200" b="1" i="1" dirty="0" smtClean="0"/>
              <a:t>= </a:t>
            </a:r>
            <a:r>
              <a:rPr lang="en-US" sz="3200" b="1" i="1" dirty="0" smtClean="0">
                <a:solidFill>
                  <a:srgbClr val="FF0000"/>
                </a:solidFill>
              </a:rPr>
              <a:t>S</a:t>
            </a:r>
            <a:r>
              <a:rPr lang="en-US" sz="3200" i="1" baseline="-25000" dirty="0" smtClean="0"/>
              <a:t>abc</a:t>
            </a:r>
            <a:r>
              <a:rPr lang="en-US" sz="3200" b="1" i="1" dirty="0" smtClean="0">
                <a:solidFill>
                  <a:srgbClr val="FF0000"/>
                </a:solidFill>
              </a:rPr>
              <a:t> </a:t>
            </a:r>
            <a:r>
              <a:rPr lang="en-US" sz="3200" b="1" i="1" dirty="0" smtClean="0"/>
              <a:t>- </a:t>
            </a:r>
            <a:r>
              <a:rPr lang="en-US" sz="3200" b="1" i="1" dirty="0" smtClean="0">
                <a:solidFill>
                  <a:srgbClr val="002060"/>
                </a:solidFill>
              </a:rPr>
              <a:t>S</a:t>
            </a:r>
            <a:r>
              <a:rPr lang="en-US" sz="3200" i="1" baseline="-25000" dirty="0" smtClean="0"/>
              <a:t>adc</a:t>
            </a:r>
            <a:endParaRPr lang="en-US" sz="3200" b="1" i="1" dirty="0" smtClean="0">
              <a:solidFill>
                <a:srgbClr val="002060"/>
              </a:solidFill>
            </a:endParaRPr>
          </a:p>
          <a:p>
            <a:r>
              <a:rPr lang="en-US" sz="3200" b="1" i="1" dirty="0" smtClean="0">
                <a:solidFill>
                  <a:srgbClr val="002060"/>
                </a:solidFill>
              </a:rPr>
              <a:t>                        </a:t>
            </a:r>
          </a:p>
          <a:p>
            <a:r>
              <a:rPr lang="en-US" sz="3200" b="1" i="1" dirty="0" smtClean="0">
                <a:solidFill>
                  <a:srgbClr val="002060"/>
                </a:solidFill>
              </a:rPr>
              <a:t>                         </a:t>
            </a:r>
            <a:r>
              <a:rPr lang="en-US" sz="3200" b="1" i="1" dirty="0" smtClean="0">
                <a:solidFill>
                  <a:srgbClr val="FF0000"/>
                </a:solidFill>
              </a:rPr>
              <a:t>T</a:t>
            </a:r>
            <a:r>
              <a:rPr lang="en-US" sz="3200" i="1" baseline="-25000" dirty="0" smtClean="0"/>
              <a:t>abc</a:t>
            </a:r>
            <a:r>
              <a:rPr lang="en-US" sz="3200" b="1" i="1" baseline="-25000" dirty="0" smtClean="0"/>
              <a:t> </a:t>
            </a:r>
            <a:r>
              <a:rPr lang="en-US" sz="3200" b="1" i="1" dirty="0" smtClean="0"/>
              <a:t>&gt;</a:t>
            </a:r>
            <a:r>
              <a:rPr lang="en-US" sz="3200" b="1" i="1" dirty="0" smtClean="0">
                <a:solidFill>
                  <a:srgbClr val="002060"/>
                </a:solidFill>
              </a:rPr>
              <a:t>T</a:t>
            </a:r>
            <a:r>
              <a:rPr lang="en-US" sz="3200" i="1" baseline="-25000" dirty="0" smtClean="0"/>
              <a:t>adc</a:t>
            </a:r>
          </a:p>
          <a:p>
            <a:endParaRPr lang="ru-RU" dirty="0"/>
          </a:p>
        </p:txBody>
      </p:sp>
      <p:cxnSp>
        <p:nvCxnSpPr>
          <p:cNvPr id="24" name="Прямая со стрелкой 23"/>
          <p:cNvCxnSpPr/>
          <p:nvPr/>
        </p:nvCxnSpPr>
        <p:spPr>
          <a:xfrm rot="5400000">
            <a:off x="5072066" y="3357562"/>
            <a:ext cx="1285884" cy="714380"/>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22" name="16-конечная звезда 21">
            <a:hlinkClick r:id="rId4"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928670"/>
            <a:ext cx="8229600" cy="989856"/>
          </a:xfrm>
        </p:spPr>
        <p:txBody>
          <a:bodyPr>
            <a:no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МОДЕЛЬ ТЕРМОДИНАМИЧЕСКИХ ЦИКЛОВ</a:t>
            </a:r>
            <a:endParaRPr lang="ru-RU" sz="3600" dirty="0"/>
          </a:p>
        </p:txBody>
      </p:sp>
      <p:pic>
        <p:nvPicPr>
          <p:cNvPr id="4" name="Picture 2"/>
          <p:cNvPicPr>
            <a:picLocks noGrp="1" noChangeAspect="1" noChangeArrowheads="1"/>
          </p:cNvPicPr>
          <p:nvPr>
            <p:ph idx="1"/>
          </p:nvPr>
        </p:nvPicPr>
        <p:blipFill>
          <a:blip r:embed="rId3"/>
          <a:srcRect/>
          <a:stretch>
            <a:fillRect/>
          </a:stretch>
        </p:blipFill>
        <p:spPr>
          <a:xfrm>
            <a:off x="1785918" y="2357430"/>
            <a:ext cx="5786478" cy="4000528"/>
          </a:xfrm>
          <a:noFill/>
        </p:spPr>
      </p:pic>
      <p:sp>
        <p:nvSpPr>
          <p:cNvPr id="5" name="16-конечная звезда 4">
            <a:hlinkClick r:id="rId4"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5984" y="1785926"/>
            <a:ext cx="3214710" cy="571504"/>
          </a:xfrm>
          <a:prstGeom prst="rect">
            <a:avLst/>
          </a:prstGeom>
          <a:solidFill>
            <a:srgbClr val="00B0F0"/>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ru-RU" sz="2000" b="1" dirty="0" smtClean="0">
                <a:solidFill>
                  <a:schemeClr val="tx1"/>
                </a:solidFill>
                <a:latin typeface="Times New Roman" pitchFamily="18" charset="0"/>
                <a:cs typeface="Times New Roman" pitchFamily="18" charset="0"/>
              </a:rPr>
              <a:t>НАГРЕВАТЕЛЬ  </a:t>
            </a:r>
            <a:r>
              <a:rPr lang="en-US" sz="2000" b="1" i="1" dirty="0" smtClean="0">
                <a:solidFill>
                  <a:schemeClr val="tx1"/>
                </a:solidFill>
                <a:latin typeface="Times New Roman" pitchFamily="18" charset="0"/>
                <a:cs typeface="Times New Roman" pitchFamily="18" charset="0"/>
              </a:rPr>
              <a:t>T</a:t>
            </a:r>
            <a:r>
              <a:rPr lang="en-US" sz="2000" b="1" i="1" dirty="0" smtClean="0">
                <a:solidFill>
                  <a:schemeClr val="tx1"/>
                </a:solidFill>
                <a:latin typeface="Cambria Math"/>
                <a:ea typeface="Cambria Math"/>
                <a:cs typeface="Times New Roman" pitchFamily="18" charset="0"/>
              </a:rPr>
              <a:t>₁&gt;</a:t>
            </a:r>
            <a:r>
              <a:rPr lang="ru-RU" sz="2000" b="1" i="1" dirty="0" smtClean="0">
                <a:solidFill>
                  <a:schemeClr val="tx1"/>
                </a:solidFill>
                <a:latin typeface="Cambria Math"/>
                <a:ea typeface="Cambria Math"/>
                <a:cs typeface="Times New Roman" pitchFamily="18" charset="0"/>
              </a:rPr>
              <a:t>Т</a:t>
            </a:r>
            <a:r>
              <a:rPr lang="ru-RU" sz="2000" b="1" i="1" baseline="-25000" dirty="0" smtClean="0">
                <a:solidFill>
                  <a:schemeClr val="tx1"/>
                </a:solidFill>
                <a:latin typeface="Cambria Math"/>
                <a:ea typeface="Cambria Math"/>
                <a:cs typeface="Times New Roman" pitchFamily="18" charset="0"/>
              </a:rPr>
              <a:t>2</a:t>
            </a:r>
            <a:r>
              <a:rPr lang="en-US" sz="2000" b="1" i="1" dirty="0" smtClean="0">
                <a:solidFill>
                  <a:schemeClr val="tx1"/>
                </a:solidFill>
                <a:latin typeface="Times New Roman" pitchFamily="18" charset="0"/>
                <a:cs typeface="Times New Roman" pitchFamily="18" charset="0"/>
              </a:rPr>
              <a:t>                                                     </a:t>
            </a:r>
            <a:endParaRPr lang="ru-RU" sz="2000" b="1" i="1" dirty="0">
              <a:solidFill>
                <a:schemeClr val="tx1"/>
              </a:solidFill>
              <a:latin typeface="Times New Roman" pitchFamily="18" charset="0"/>
              <a:cs typeface="Times New Roman" pitchFamily="18" charset="0"/>
            </a:endParaRPr>
          </a:p>
        </p:txBody>
      </p:sp>
      <p:sp>
        <p:nvSpPr>
          <p:cNvPr id="5" name="Прямоугольник 4"/>
          <p:cNvSpPr/>
          <p:nvPr/>
        </p:nvSpPr>
        <p:spPr>
          <a:xfrm>
            <a:off x="2214546" y="6072206"/>
            <a:ext cx="3429024" cy="571504"/>
          </a:xfrm>
          <a:prstGeom prst="rect">
            <a:avLst/>
          </a:prstGeom>
          <a:solidFill>
            <a:srgbClr val="ED83FB"/>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fontAlgn="auto">
              <a:spcBef>
                <a:spcPts val="0"/>
              </a:spcBef>
              <a:spcAft>
                <a:spcPts val="0"/>
              </a:spcAft>
              <a:defRPr/>
            </a:pPr>
            <a:r>
              <a:rPr lang="ru-RU" sz="2000" b="1" dirty="0">
                <a:latin typeface="Times New Roman" pitchFamily="18" charset="0"/>
                <a:cs typeface="Times New Roman" pitchFamily="18" charset="0"/>
              </a:rPr>
              <a:t> </a:t>
            </a:r>
            <a:r>
              <a:rPr lang="ru-RU" sz="2000" b="1" dirty="0" smtClean="0">
                <a:solidFill>
                  <a:schemeClr val="tx1"/>
                </a:solidFill>
                <a:latin typeface="Times New Roman" pitchFamily="18" charset="0"/>
                <a:cs typeface="Times New Roman" pitchFamily="18" charset="0"/>
              </a:rPr>
              <a:t>ХОЛОДИЛЬНИК   </a:t>
            </a:r>
            <a:r>
              <a:rPr lang="en-US" sz="2000" b="1" i="1" dirty="0" smtClean="0">
                <a:solidFill>
                  <a:schemeClr val="tx1"/>
                </a:solidFill>
                <a:latin typeface="Times New Roman" pitchFamily="18" charset="0"/>
                <a:cs typeface="Times New Roman" pitchFamily="18" charset="0"/>
              </a:rPr>
              <a:t>T</a:t>
            </a:r>
            <a:r>
              <a:rPr lang="en-US" sz="2000" b="1" i="1" dirty="0" smtClean="0">
                <a:solidFill>
                  <a:schemeClr val="tx1"/>
                </a:solidFill>
                <a:latin typeface="Cambria Math"/>
                <a:ea typeface="Cambria Math"/>
                <a:cs typeface="Times New Roman" pitchFamily="18" charset="0"/>
              </a:rPr>
              <a:t>₂</a:t>
            </a:r>
            <a:endParaRPr lang="ru-RU" sz="2000" b="1" i="1" dirty="0">
              <a:solidFill>
                <a:schemeClr val="tx1"/>
              </a:solidFill>
              <a:latin typeface="Times New Roman" pitchFamily="18" charset="0"/>
              <a:cs typeface="Times New Roman" pitchFamily="18" charset="0"/>
            </a:endParaRPr>
          </a:p>
        </p:txBody>
      </p:sp>
      <p:sp>
        <p:nvSpPr>
          <p:cNvPr id="8" name="Стрелка вниз 7"/>
          <p:cNvSpPr/>
          <p:nvPr/>
        </p:nvSpPr>
        <p:spPr>
          <a:xfrm flipH="1">
            <a:off x="3428992" y="2357430"/>
            <a:ext cx="928694" cy="1214436"/>
          </a:xfrm>
          <a:prstGeom prst="downArrow">
            <a:avLst>
              <a:gd name="adj1" fmla="val 50000"/>
              <a:gd name="adj2" fmla="val 48667"/>
            </a:avLst>
          </a:prstGeom>
          <a:solidFill>
            <a:srgbClr val="C00000"/>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dirty="0">
                <a:ln>
                  <a:solidFill>
                    <a:schemeClr val="accent6">
                      <a:lumMod val="50000"/>
                    </a:schemeClr>
                  </a:solidFill>
                </a:ln>
                <a:solidFill>
                  <a:schemeClr val="tx1"/>
                </a:solidFill>
              </a:rPr>
              <a:t>Q</a:t>
            </a:r>
            <a:r>
              <a:rPr lang="en-US" dirty="0">
                <a:ln>
                  <a:solidFill>
                    <a:schemeClr val="accent6">
                      <a:lumMod val="50000"/>
                    </a:schemeClr>
                  </a:solidFill>
                </a:ln>
                <a:solidFill>
                  <a:schemeClr val="tx1"/>
                </a:solidFill>
                <a:latin typeface="Cambria Math" pitchFamily="18" charset="0"/>
              </a:rPr>
              <a:t>₁</a:t>
            </a:r>
            <a:endParaRPr lang="ru-RU" dirty="0">
              <a:ln>
                <a:solidFill>
                  <a:schemeClr val="accent6">
                    <a:lumMod val="50000"/>
                  </a:schemeClr>
                </a:solidFill>
              </a:ln>
              <a:solidFill>
                <a:schemeClr val="tx1"/>
              </a:solidFill>
            </a:endParaRPr>
          </a:p>
        </p:txBody>
      </p:sp>
      <p:sp>
        <p:nvSpPr>
          <p:cNvPr id="9" name="Стрелка вниз 8"/>
          <p:cNvSpPr/>
          <p:nvPr/>
        </p:nvSpPr>
        <p:spPr>
          <a:xfrm>
            <a:off x="3428992" y="4857760"/>
            <a:ext cx="928694" cy="1214446"/>
          </a:xfrm>
          <a:prstGeom prst="downArrow">
            <a:avLst/>
          </a:prstGeom>
          <a:solidFill>
            <a:srgbClr val="CF08EA"/>
          </a:solidFill>
          <a:ln>
            <a:no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dirty="0">
                <a:solidFill>
                  <a:schemeClr val="tx1"/>
                </a:solidFill>
              </a:rPr>
              <a:t>Q</a:t>
            </a:r>
            <a:r>
              <a:rPr lang="en-US" dirty="0">
                <a:solidFill>
                  <a:schemeClr val="tx1"/>
                </a:solidFill>
                <a:latin typeface="Cambria Math" pitchFamily="18" charset="0"/>
              </a:rPr>
              <a:t>₂</a:t>
            </a:r>
            <a:endParaRPr lang="ru-RU" dirty="0">
              <a:solidFill>
                <a:schemeClr val="tx1"/>
              </a:solidFill>
            </a:endParaRPr>
          </a:p>
        </p:txBody>
      </p:sp>
      <p:sp>
        <p:nvSpPr>
          <p:cNvPr id="10" name="Стрелка вправо 9"/>
          <p:cNvSpPr/>
          <p:nvPr/>
        </p:nvSpPr>
        <p:spPr>
          <a:xfrm>
            <a:off x="5072066" y="3714752"/>
            <a:ext cx="2571768" cy="100013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i="1" dirty="0">
                <a:solidFill>
                  <a:schemeClr val="tx1"/>
                </a:solidFill>
              </a:rPr>
              <a:t>Q</a:t>
            </a:r>
            <a:r>
              <a:rPr lang="en-US" sz="2800" i="1" dirty="0">
                <a:solidFill>
                  <a:schemeClr val="tx1"/>
                </a:solidFill>
                <a:latin typeface="Cambria Math" pitchFamily="18" charset="0"/>
              </a:rPr>
              <a:t>₁ </a:t>
            </a:r>
            <a:r>
              <a:rPr lang="en-US" sz="2800" i="1" dirty="0" smtClean="0">
                <a:solidFill>
                  <a:schemeClr val="tx1"/>
                </a:solidFill>
                <a:latin typeface="Cambria Math" pitchFamily="18" charset="0"/>
              </a:rPr>
              <a:t>-</a:t>
            </a:r>
            <a:r>
              <a:rPr lang="en-US" sz="2800" i="1" dirty="0" smtClean="0">
                <a:solidFill>
                  <a:schemeClr val="tx1"/>
                </a:solidFill>
              </a:rPr>
              <a:t> Q</a:t>
            </a:r>
            <a:r>
              <a:rPr lang="en-US" sz="2800" i="1" dirty="0" smtClean="0">
                <a:solidFill>
                  <a:schemeClr val="tx1"/>
                </a:solidFill>
                <a:latin typeface="Cambria Math" pitchFamily="18" charset="0"/>
              </a:rPr>
              <a:t>₂</a:t>
            </a:r>
            <a:r>
              <a:rPr lang="en-US" sz="2800" i="1" dirty="0">
                <a:solidFill>
                  <a:schemeClr val="tx1"/>
                </a:solidFill>
                <a:latin typeface="Cambria Math" pitchFamily="18" charset="0"/>
              </a:rPr>
              <a:t>= </a:t>
            </a:r>
            <a:r>
              <a:rPr lang="en-US" sz="2800" i="1" dirty="0" smtClean="0">
                <a:solidFill>
                  <a:schemeClr val="tx1"/>
                </a:solidFill>
                <a:latin typeface="Cambria Math" pitchFamily="18" charset="0"/>
              </a:rPr>
              <a:t>A</a:t>
            </a:r>
            <a:r>
              <a:rPr lang="ru-RU" sz="2800" i="1" baseline="-25000" dirty="0" smtClean="0">
                <a:solidFill>
                  <a:schemeClr val="tx1"/>
                </a:solidFill>
                <a:latin typeface="Cambria Math" pitchFamily="18" charset="0"/>
              </a:rPr>
              <a:t>мех</a:t>
            </a:r>
            <a:endParaRPr lang="ru-RU" sz="2800" i="1" dirty="0">
              <a:solidFill>
                <a:schemeClr val="tx1"/>
              </a:solidFill>
            </a:endParaRPr>
          </a:p>
        </p:txBody>
      </p:sp>
      <p:sp>
        <p:nvSpPr>
          <p:cNvPr id="11" name="Прямоугольник 10"/>
          <p:cNvSpPr/>
          <p:nvPr/>
        </p:nvSpPr>
        <p:spPr>
          <a:xfrm>
            <a:off x="1071538" y="714356"/>
            <a:ext cx="7429552" cy="954107"/>
          </a:xfrm>
          <a:prstGeom prst="rect">
            <a:avLst/>
          </a:prstGeom>
        </p:spPr>
        <p:txBody>
          <a:bodyPr wrap="square">
            <a:spAutoFit/>
          </a:bodyPr>
          <a:lstStyle/>
          <a:p>
            <a:pPr algn="ctr"/>
            <a:r>
              <a:rPr lang="ru-RU" sz="28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ПРИНЦИП РАБОТЫ ТЕПЛОВОГО ДВИГАТЕЛЯ</a:t>
            </a:r>
            <a:endParaRPr lang="ru-RU" sz="2800" dirty="0"/>
          </a:p>
        </p:txBody>
      </p:sp>
      <p:grpSp>
        <p:nvGrpSpPr>
          <p:cNvPr id="12" name="Группа 11"/>
          <p:cNvGrpSpPr/>
          <p:nvPr/>
        </p:nvGrpSpPr>
        <p:grpSpPr>
          <a:xfrm>
            <a:off x="2786050" y="3571876"/>
            <a:ext cx="2216166" cy="1285884"/>
            <a:chOff x="2786050" y="3571876"/>
            <a:chExt cx="2216166" cy="1285884"/>
          </a:xfrm>
        </p:grpSpPr>
        <p:sp>
          <p:nvSpPr>
            <p:cNvPr id="6" name="Овал 5"/>
            <p:cNvSpPr/>
            <p:nvPr/>
          </p:nvSpPr>
          <p:spPr>
            <a:xfrm>
              <a:off x="2786050" y="3571876"/>
              <a:ext cx="2214578" cy="1285884"/>
            </a:xfrm>
            <a:prstGeom prst="ellipse">
              <a:avLst/>
            </a:prstGeom>
            <a:solidFill>
              <a:srgbClr val="FFC000"/>
            </a:solidFill>
            <a:ln>
              <a:solidFill>
                <a:schemeClr val="accent4">
                  <a:lumMod val="75000"/>
                </a:schemeClr>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ru-RU" sz="2000" b="1" dirty="0" smtClean="0">
                  <a:ln>
                    <a:solidFill>
                      <a:schemeClr val="accent6">
                        <a:lumMod val="50000"/>
                      </a:schemeClr>
                    </a:solidFill>
                  </a:ln>
                  <a:solidFill>
                    <a:schemeClr val="tx1"/>
                  </a:solidFill>
                  <a:latin typeface="Times New Roman" pitchFamily="18" charset="0"/>
                  <a:cs typeface="Times New Roman" pitchFamily="18" charset="0"/>
                </a:rPr>
                <a:t>РАБОЧЕЕ ТЕЛО</a:t>
              </a:r>
            </a:p>
            <a:p>
              <a:pPr algn="ctr" fontAlgn="auto">
                <a:spcBef>
                  <a:spcPts val="0"/>
                </a:spcBef>
                <a:spcAft>
                  <a:spcPts val="0"/>
                </a:spcAft>
                <a:defRPr/>
              </a:pPr>
              <a:r>
                <a:rPr lang="ru-RU" sz="2000" i="1" dirty="0" smtClean="0">
                  <a:ln>
                    <a:solidFill>
                      <a:schemeClr val="accent6">
                        <a:lumMod val="50000"/>
                      </a:schemeClr>
                    </a:solidFill>
                  </a:ln>
                  <a:solidFill>
                    <a:schemeClr val="tx1"/>
                  </a:solidFill>
                  <a:latin typeface="Times New Roman" pitchFamily="18" charset="0"/>
                  <a:cs typeface="Times New Roman" pitchFamily="18" charset="0"/>
                </a:rPr>
                <a:t>пар или газ</a:t>
              </a:r>
              <a:endParaRPr lang="ru-RU" sz="2000" i="1" dirty="0">
                <a:ln>
                  <a:solidFill>
                    <a:schemeClr val="accent6">
                      <a:lumMod val="50000"/>
                    </a:schemeClr>
                  </a:solidFill>
                </a:ln>
                <a:solidFill>
                  <a:schemeClr val="tx1"/>
                </a:solidFill>
                <a:latin typeface="Times New Roman" pitchFamily="18" charset="0"/>
                <a:cs typeface="Times New Roman" pitchFamily="18" charset="0"/>
              </a:endParaRPr>
            </a:p>
          </p:txBody>
        </p:sp>
        <p:cxnSp>
          <p:nvCxnSpPr>
            <p:cNvPr id="13" name="Прямая со стрелкой 12"/>
            <p:cNvCxnSpPr>
              <a:stCxn id="6" idx="2"/>
            </p:cNvCxnSpPr>
            <p:nvPr/>
          </p:nvCxnSpPr>
          <p:spPr>
            <a:xfrm rot="10800000">
              <a:off x="2786050" y="4143380"/>
              <a:ext cx="1588" cy="71438"/>
            </a:xfrm>
            <a:prstGeom prst="straightConnector1">
              <a:avLst/>
            </a:prstGeom>
            <a:ln w="1905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a:stCxn id="6" idx="6"/>
            </p:cNvCxnSpPr>
            <p:nvPr/>
          </p:nvCxnSpPr>
          <p:spPr>
            <a:xfrm>
              <a:off x="5000628" y="4214818"/>
              <a:ext cx="1588" cy="71438"/>
            </a:xfrm>
            <a:prstGeom prst="straightConnector1">
              <a:avLst/>
            </a:prstGeom>
            <a:ln w="1905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4" name="16-конечная звезда 13">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ppt_w</p:attrName>
                                        </p:attrNameLst>
                                      </p:cBhvr>
                                      <p:tavLst>
                                        <p:tav tm="0">
                                          <p:val>
                                            <p:fltVal val="0"/>
                                          </p:val>
                                        </p:tav>
                                        <p:tav tm="100000">
                                          <p:val>
                                            <p:strVal val="#ppt_w"/>
                                          </p:val>
                                        </p:tav>
                                      </p:tavLst>
                                    </p:anim>
                                    <p:anim calcmode="lin" valueType="num">
                                      <p:cBhvr>
                                        <p:cTn id="14" dur="3000" fill="hold"/>
                                        <p:tgtEl>
                                          <p:spTgt spid="8"/>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571472" y="785794"/>
            <a:ext cx="8229600" cy="642934"/>
          </a:xfrm>
        </p:spPr>
        <p:txBody>
          <a:bodyPr>
            <a:norm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КПД ТЕПЛОВОГО ДВИГАТЕЛЯ</a:t>
            </a:r>
            <a:endParaRPr lang="ru-RU" sz="3600" dirty="0" smtClean="0"/>
          </a:p>
        </p:txBody>
      </p:sp>
      <p:sp>
        <p:nvSpPr>
          <p:cNvPr id="6148" name="Rectangle 5"/>
          <p:cNvSpPr>
            <a:spLocks noChangeArrowheads="1"/>
          </p:cNvSpPr>
          <p:nvPr/>
        </p:nvSpPr>
        <p:spPr bwMode="auto">
          <a:xfrm>
            <a:off x="0" y="2690813"/>
            <a:ext cx="9144000" cy="0"/>
          </a:xfrm>
          <a:prstGeom prst="rect">
            <a:avLst/>
          </a:prstGeom>
          <a:noFill/>
          <a:ln w="9525">
            <a:noFill/>
            <a:miter lim="800000"/>
            <a:headEnd/>
            <a:tailEnd/>
          </a:ln>
        </p:spPr>
        <p:txBody>
          <a:bodyPr wrap="none" anchor="ctr">
            <a:spAutoFit/>
          </a:bodyPr>
          <a:lstStyle/>
          <a:p>
            <a:endParaRPr lang="ru-RU" dirty="0"/>
          </a:p>
        </p:txBody>
      </p:sp>
      <p:sp>
        <p:nvSpPr>
          <p:cNvPr id="6149" name="Rectangle 7"/>
          <p:cNvSpPr>
            <a:spLocks noChangeArrowheads="1"/>
          </p:cNvSpPr>
          <p:nvPr/>
        </p:nvSpPr>
        <p:spPr bwMode="auto">
          <a:xfrm>
            <a:off x="0" y="3214688"/>
            <a:ext cx="9144000" cy="0"/>
          </a:xfrm>
          <a:prstGeom prst="rect">
            <a:avLst/>
          </a:prstGeom>
          <a:noFill/>
          <a:ln w="9525">
            <a:noFill/>
            <a:miter lim="800000"/>
            <a:headEnd/>
            <a:tailEnd/>
          </a:ln>
        </p:spPr>
        <p:txBody>
          <a:bodyPr wrap="none" anchor="ctr">
            <a:spAutoFit/>
          </a:bodyPr>
          <a:lstStyle/>
          <a:p>
            <a:endParaRPr lang="ru-RU" dirty="0"/>
          </a:p>
        </p:txBody>
      </p:sp>
      <p:sp>
        <p:nvSpPr>
          <p:cNvPr id="6151" name="Text Box 9"/>
          <p:cNvSpPr txBox="1">
            <a:spLocks noChangeArrowheads="1"/>
          </p:cNvSpPr>
          <p:nvPr/>
        </p:nvSpPr>
        <p:spPr bwMode="auto">
          <a:xfrm>
            <a:off x="1785918" y="4357694"/>
            <a:ext cx="5357850" cy="1938992"/>
          </a:xfrm>
          <a:prstGeom prst="rect">
            <a:avLst/>
          </a:prstGeom>
          <a:noFill/>
          <a:ln w="9525">
            <a:noFill/>
            <a:miter lim="800000"/>
            <a:headEnd/>
            <a:tailEnd/>
          </a:ln>
        </p:spPr>
        <p:txBody>
          <a:bodyPr wrap="square">
            <a:spAutoFit/>
          </a:bodyPr>
          <a:lstStyle/>
          <a:p>
            <a:pPr algn="ctr"/>
            <a:r>
              <a:rPr lang="ru-RU" sz="2800" b="1" dirty="0" smtClean="0">
                <a:solidFill>
                  <a:srgbClr val="00B0F0"/>
                </a:solidFill>
              </a:rPr>
              <a:t>Кпд реальных двигателей</a:t>
            </a:r>
            <a:r>
              <a:rPr lang="ru-RU" sz="2800" b="1" dirty="0">
                <a:solidFill>
                  <a:srgbClr val="00B0F0"/>
                </a:solidFill>
              </a:rPr>
              <a:t>:</a:t>
            </a:r>
          </a:p>
          <a:p>
            <a:pPr algn="ctr"/>
            <a:endParaRPr lang="ru-RU" sz="2000" dirty="0" smtClean="0"/>
          </a:p>
          <a:p>
            <a:pPr algn="ctr"/>
            <a:r>
              <a:rPr lang="ru-RU" sz="2400" dirty="0" smtClean="0"/>
              <a:t>турбореактивный </a:t>
            </a:r>
            <a:r>
              <a:rPr lang="ru-RU" sz="2400" dirty="0"/>
              <a:t>- 20 -30</a:t>
            </a:r>
            <a:r>
              <a:rPr lang="ru-RU" sz="2400" dirty="0" smtClean="0"/>
              <a:t>% </a:t>
            </a:r>
          </a:p>
          <a:p>
            <a:pPr algn="ctr"/>
            <a:r>
              <a:rPr lang="ru-RU" sz="2400" dirty="0" smtClean="0"/>
              <a:t>карбюраторный </a:t>
            </a:r>
            <a:r>
              <a:rPr lang="ru-RU" sz="2400" dirty="0"/>
              <a:t>- 25 -30</a:t>
            </a:r>
            <a:r>
              <a:rPr lang="ru-RU" sz="2400" dirty="0" smtClean="0"/>
              <a:t>% </a:t>
            </a:r>
            <a:endParaRPr lang="ru-RU" sz="2400" dirty="0"/>
          </a:p>
          <a:p>
            <a:pPr algn="ctr"/>
            <a:r>
              <a:rPr lang="ru-RU" sz="2400" dirty="0"/>
              <a:t>дизельный - 35-45</a:t>
            </a:r>
            <a:r>
              <a:rPr lang="ru-RU" sz="2400" dirty="0" smtClean="0"/>
              <a:t>%</a:t>
            </a:r>
            <a:endParaRPr lang="ru-RU" sz="2400" dirty="0"/>
          </a:p>
        </p:txBody>
      </p:sp>
      <p:sp>
        <p:nvSpPr>
          <p:cNvPr id="4106"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sp>
        <p:nvSpPr>
          <p:cNvPr id="4107" name="Rectangle 11"/>
          <p:cNvSpPr>
            <a:spLocks noChangeArrowheads="1"/>
          </p:cNvSpPr>
          <p:nvPr/>
        </p:nvSpPr>
        <p:spPr bwMode="auto">
          <a:xfrm>
            <a:off x="0" y="11906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08" name="Rectangle 12"/>
          <p:cNvSpPr>
            <a:spLocks noChangeArrowheads="1"/>
          </p:cNvSpPr>
          <p:nvPr/>
        </p:nvSpPr>
        <p:spPr bwMode="auto">
          <a:xfrm>
            <a:off x="0" y="23812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10"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pic>
        <p:nvPicPr>
          <p:cNvPr id="4109" name="Picture 1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468395" y="3173409"/>
            <a:ext cx="6499314" cy="1168416"/>
          </a:xfrm>
          <a:prstGeom prst="rect">
            <a:avLst/>
          </a:prstGeom>
          <a:noFill/>
        </p:spPr>
      </p:pic>
      <p:sp>
        <p:nvSpPr>
          <p:cNvPr id="4111" name="Rectangle 15"/>
          <p:cNvSpPr>
            <a:spLocks noChangeArrowheads="1"/>
          </p:cNvSpPr>
          <p:nvPr/>
        </p:nvSpPr>
        <p:spPr bwMode="auto">
          <a:xfrm>
            <a:off x="0" y="11906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13" name="Rectangle 17"/>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pic>
        <p:nvPicPr>
          <p:cNvPr id="4112" name="Picture 1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614446" y="1895454"/>
            <a:ext cx="5513463" cy="1088556"/>
          </a:xfrm>
          <a:prstGeom prst="rect">
            <a:avLst/>
          </a:prstGeom>
          <a:noFill/>
        </p:spPr>
      </p:pic>
      <p:sp>
        <p:nvSpPr>
          <p:cNvPr id="4114" name="Rectangle 18"/>
          <p:cNvSpPr>
            <a:spLocks noChangeArrowheads="1"/>
          </p:cNvSpPr>
          <p:nvPr/>
        </p:nvSpPr>
        <p:spPr bwMode="auto">
          <a:xfrm>
            <a:off x="0" y="11906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1" name="16-конечная звезда 20">
            <a:hlinkClick r:id="rId4"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12"/>
                                        </p:tgtEl>
                                        <p:attrNameLst>
                                          <p:attrName>style.visibility</p:attrName>
                                        </p:attrNameLst>
                                      </p:cBhvr>
                                      <p:to>
                                        <p:strVal val="visible"/>
                                      </p:to>
                                    </p:set>
                                    <p:animEffect transition="in" filter="fade">
                                      <p:cBhvr>
                                        <p:cTn id="7" dur="2000"/>
                                        <p:tgtEl>
                                          <p:spTgt spid="41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09"/>
                                        </p:tgtEl>
                                        <p:attrNameLst>
                                          <p:attrName>style.visibility</p:attrName>
                                        </p:attrNameLst>
                                      </p:cBhvr>
                                      <p:to>
                                        <p:strVal val="visible"/>
                                      </p:to>
                                    </p:set>
                                    <p:animEffect transition="in" filter="fade">
                                      <p:cBhvr>
                                        <p:cTn id="12" dur="2000"/>
                                        <p:tgtEl>
                                          <p:spTgt spid="410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51"/>
                                        </p:tgtEl>
                                        <p:attrNameLst>
                                          <p:attrName>style.visibility</p:attrName>
                                        </p:attrNameLst>
                                      </p:cBhvr>
                                      <p:to>
                                        <p:strVal val="visible"/>
                                      </p:to>
                                    </p:set>
                                    <p:animEffect transition="in" filter="fade">
                                      <p:cBhvr>
                                        <p:cTn id="17" dur="2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5"/>
          <p:cNvSpPr>
            <a:spLocks noChangeArrowheads="1"/>
          </p:cNvSpPr>
          <p:nvPr/>
        </p:nvSpPr>
        <p:spPr bwMode="auto">
          <a:xfrm>
            <a:off x="0" y="2814638"/>
            <a:ext cx="9144000" cy="0"/>
          </a:xfrm>
          <a:prstGeom prst="rect">
            <a:avLst/>
          </a:prstGeom>
          <a:noFill/>
          <a:ln w="9525">
            <a:noFill/>
            <a:miter lim="800000"/>
            <a:headEnd/>
            <a:tailEnd/>
          </a:ln>
        </p:spPr>
        <p:txBody>
          <a:bodyPr wrap="none" anchor="ctr">
            <a:spAutoFit/>
          </a:bodyPr>
          <a:lstStyle/>
          <a:p>
            <a:endParaRPr lang="ru-RU" dirty="0"/>
          </a:p>
        </p:txBody>
      </p:sp>
      <p:sp>
        <p:nvSpPr>
          <p:cNvPr id="7174" name="Text Box 7"/>
          <p:cNvSpPr txBox="1">
            <a:spLocks noChangeArrowheads="1"/>
          </p:cNvSpPr>
          <p:nvPr/>
        </p:nvSpPr>
        <p:spPr bwMode="auto">
          <a:xfrm>
            <a:off x="5000597" y="2406636"/>
            <a:ext cx="4143403" cy="3785652"/>
          </a:xfrm>
          <a:prstGeom prst="rect">
            <a:avLst/>
          </a:prstGeom>
          <a:noFill/>
          <a:ln w="9525">
            <a:noFill/>
            <a:miter lim="800000"/>
            <a:headEnd/>
            <a:tailEnd/>
          </a:ln>
        </p:spPr>
        <p:txBody>
          <a:bodyPr wrap="square">
            <a:spAutoFit/>
          </a:bodyPr>
          <a:lstStyle/>
          <a:p>
            <a:r>
              <a:rPr lang="ru-RU" sz="2000" dirty="0"/>
              <a:t>Машина работает на идеальном газе</a:t>
            </a:r>
            <a:r>
              <a:rPr lang="ru-RU" sz="2000" dirty="0" smtClean="0"/>
              <a:t>.</a:t>
            </a:r>
            <a:r>
              <a:rPr lang="ru-RU" sz="2000" dirty="0" smtClean="0">
                <a:latin typeface="Times New Roman" pitchFamily="18" charset="0"/>
                <a:cs typeface="Times New Roman" pitchFamily="18" charset="0"/>
              </a:rPr>
              <a:t> </a:t>
            </a:r>
          </a:p>
          <a:p>
            <a:r>
              <a:rPr lang="ru-RU" sz="2000" b="1" dirty="0" smtClean="0">
                <a:latin typeface="Times New Roman" pitchFamily="18" charset="0"/>
                <a:cs typeface="Times New Roman" pitchFamily="18" charset="0"/>
              </a:rPr>
              <a:t>1 – 2 –</a:t>
            </a:r>
            <a:r>
              <a:rPr lang="ru-RU" sz="2000"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изотермическое расширение.</a:t>
            </a:r>
          </a:p>
          <a:p>
            <a:r>
              <a:rPr lang="ru-RU" sz="2000" b="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Т</a:t>
            </a:r>
            <a:r>
              <a:rPr lang="ru-RU" sz="2000" i="1" baseline="-25000" dirty="0" smtClean="0">
                <a:latin typeface="Times New Roman" pitchFamily="18" charset="0"/>
                <a:cs typeface="Times New Roman" pitchFamily="18" charset="0"/>
              </a:rPr>
              <a:t>1 </a:t>
            </a:r>
            <a:r>
              <a:rPr lang="ru-RU" sz="2000" i="1" dirty="0" smtClean="0">
                <a:latin typeface="Times New Roman" pitchFamily="18" charset="0"/>
                <a:cs typeface="Times New Roman" pitchFamily="18" charset="0"/>
              </a:rPr>
              <a:t>= Т</a:t>
            </a:r>
            <a:r>
              <a:rPr lang="ru-RU" sz="2000" i="1" baseline="-25000" dirty="0" smtClean="0">
                <a:latin typeface="Times New Roman" pitchFamily="18" charset="0"/>
                <a:cs typeface="Times New Roman" pitchFamily="18" charset="0"/>
              </a:rPr>
              <a:t>2</a:t>
            </a:r>
            <a:r>
              <a:rPr lang="ru-RU" sz="2000" i="1" dirty="0" smtClean="0">
                <a:latin typeface="Times New Roman" pitchFamily="18" charset="0"/>
                <a:cs typeface="Times New Roman" pitchFamily="18" charset="0"/>
              </a:rPr>
              <a:t> ,  А</a:t>
            </a:r>
            <a:r>
              <a:rPr lang="ru-RU" sz="2000" i="1" dirty="0" smtClean="0">
                <a:latin typeface="Cambria Math" pitchFamily="18" charset="0"/>
                <a:ea typeface="Cambria Math" pitchFamily="18" charset="0"/>
                <a:cs typeface="Times New Roman" pitchFamily="18" charset="0"/>
              </a:rPr>
              <a:t>₁₂ = </a:t>
            </a:r>
            <a:r>
              <a:rPr lang="en-US" sz="2000" i="1" dirty="0" smtClean="0">
                <a:latin typeface="Cambria Math" pitchFamily="18" charset="0"/>
                <a:ea typeface="Cambria Math" pitchFamily="18" charset="0"/>
                <a:cs typeface="Times New Roman" pitchFamily="18" charset="0"/>
              </a:rPr>
              <a:t>Q</a:t>
            </a:r>
            <a:r>
              <a:rPr lang="ru-RU" sz="2000" i="1" dirty="0" smtClean="0">
                <a:latin typeface="Cambria Math" pitchFamily="18" charset="0"/>
                <a:ea typeface="Cambria Math" pitchFamily="18" charset="0"/>
                <a:cs typeface="Times New Roman" pitchFamily="18" charset="0"/>
              </a:rPr>
              <a:t>₁</a:t>
            </a:r>
            <a:endParaRPr lang="en-US" sz="2000" i="1" dirty="0" smtClean="0">
              <a:latin typeface="Cambria Math" pitchFamily="18" charset="0"/>
              <a:ea typeface="Cambria Math" pitchFamily="18" charset="0"/>
              <a:cs typeface="Times New Roman" pitchFamily="18" charset="0"/>
            </a:endParaRPr>
          </a:p>
          <a:p>
            <a:r>
              <a:rPr lang="ru-RU" sz="2000" b="1" dirty="0" smtClean="0">
                <a:latin typeface="Times New Roman" pitchFamily="18" charset="0"/>
                <a:cs typeface="Times New Roman" pitchFamily="18" charset="0"/>
              </a:rPr>
              <a:t>2 – 3 – адиабатное </a:t>
            </a:r>
            <a:r>
              <a:rPr lang="ru-RU" sz="2000" b="1" dirty="0" smtClean="0">
                <a:latin typeface="Times New Roman" pitchFamily="18" charset="0"/>
                <a:cs typeface="Times New Roman" pitchFamily="18" charset="0"/>
              </a:rPr>
              <a:t>расширение</a:t>
            </a:r>
            <a:r>
              <a:rPr lang="en-US" sz="2000" i="1" dirty="0" smtClean="0">
                <a:latin typeface="Cambria Math" pitchFamily="18" charset="0"/>
              </a:rPr>
              <a:t> </a:t>
            </a:r>
            <a:endParaRPr lang="ru-RU" sz="2000" i="1" dirty="0" smtClean="0">
              <a:latin typeface="Cambria Math" pitchFamily="18" charset="0"/>
            </a:endParaRPr>
          </a:p>
          <a:p>
            <a:r>
              <a:rPr lang="en-US" sz="2000" i="1" dirty="0" smtClean="0">
                <a:latin typeface="Cambria Math" pitchFamily="18" charset="0"/>
              </a:rPr>
              <a:t>Q</a:t>
            </a:r>
            <a:r>
              <a:rPr lang="en-US" sz="2000" i="1" baseline="-25000" dirty="0" smtClean="0">
                <a:latin typeface="Cambria Math" pitchFamily="18" charset="0"/>
              </a:rPr>
              <a:t>2</a:t>
            </a:r>
            <a:r>
              <a:rPr lang="ru-RU" sz="2000" i="1" baseline="-25000" dirty="0" smtClean="0">
                <a:latin typeface="Cambria Math" pitchFamily="18" charset="0"/>
              </a:rPr>
              <a:t>3 </a:t>
            </a:r>
            <a:r>
              <a:rPr lang="ru-RU" sz="2000" i="1" dirty="0" smtClean="0">
                <a:latin typeface="Cambria Math" pitchFamily="18" charset="0"/>
              </a:rPr>
              <a:t>=</a:t>
            </a:r>
            <a:r>
              <a:rPr lang="ru-RU" sz="2000" i="1" dirty="0" smtClean="0">
                <a:latin typeface="Cambria Math" pitchFamily="18" charset="0"/>
              </a:rPr>
              <a:t>0</a:t>
            </a:r>
            <a:r>
              <a:rPr lang="ru-RU" sz="2000" b="1" i="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a:t>
            </a:r>
            <a:r>
              <a:rPr lang="ru-RU" sz="2000" b="1" i="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Т</a:t>
            </a:r>
            <a:r>
              <a:rPr lang="ru-RU" sz="2000" i="1" baseline="-25000" dirty="0" smtClean="0">
                <a:latin typeface="Times New Roman" pitchFamily="18" charset="0"/>
                <a:cs typeface="Times New Roman" pitchFamily="18" charset="0"/>
              </a:rPr>
              <a:t>3 </a:t>
            </a:r>
            <a:r>
              <a:rPr lang="ru-RU" sz="2000" i="1" dirty="0" smtClean="0">
                <a:latin typeface="Times New Roman" pitchFamily="18" charset="0"/>
                <a:cs typeface="Times New Roman" pitchFamily="18" charset="0"/>
              </a:rPr>
              <a:t>&lt; Т</a:t>
            </a:r>
            <a:r>
              <a:rPr lang="ru-RU" sz="2000" i="1" baseline="-25000" dirty="0">
                <a:latin typeface="Times New Roman" pitchFamily="18" charset="0"/>
                <a:cs typeface="Times New Roman" pitchFamily="18" charset="0"/>
              </a:rPr>
              <a:t>2</a:t>
            </a:r>
            <a:r>
              <a:rPr lang="ru-RU" sz="2000" i="1" dirty="0" smtClean="0">
                <a:latin typeface="Times New Roman" pitchFamily="18" charset="0"/>
                <a:cs typeface="Times New Roman" pitchFamily="18" charset="0"/>
              </a:rPr>
              <a:t> ,</a:t>
            </a:r>
            <a:r>
              <a:rPr lang="ru-RU" sz="2000" i="1" baseline="-25000"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А</a:t>
            </a:r>
            <a:r>
              <a:rPr lang="ru-RU" sz="2000" i="1" dirty="0" smtClean="0">
                <a:latin typeface="Cambria Math" pitchFamily="18" charset="0"/>
              </a:rPr>
              <a:t> ₂₃ = - ∆</a:t>
            </a:r>
            <a:r>
              <a:rPr lang="en-US" sz="2000" i="1" dirty="0" smtClean="0">
                <a:latin typeface="Cambria Math" pitchFamily="18" charset="0"/>
              </a:rPr>
              <a:t>U</a:t>
            </a:r>
            <a:r>
              <a:rPr lang="ru-RU" sz="2000" i="1" dirty="0" smtClean="0">
                <a:latin typeface="Cambria Math" pitchFamily="18" charset="0"/>
              </a:rPr>
              <a:t>₂₃,  </a:t>
            </a:r>
            <a:endParaRPr lang="en-US" sz="2000" i="1" dirty="0" smtClean="0">
              <a:latin typeface="Cambria Math" pitchFamily="18" charset="0"/>
            </a:endParaRPr>
          </a:p>
          <a:p>
            <a:r>
              <a:rPr lang="ru-RU" sz="2000" b="1" dirty="0" smtClean="0">
                <a:latin typeface="Times New Roman" pitchFamily="18" charset="0"/>
                <a:cs typeface="Times New Roman" pitchFamily="18" charset="0"/>
              </a:rPr>
              <a:t>3 – 4 – изотермическое  сжатие </a:t>
            </a:r>
            <a:endParaRPr lang="en-US" sz="2000" b="1"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Т</a:t>
            </a:r>
            <a:r>
              <a:rPr lang="ru-RU" sz="2000" i="1" baseline="-25000" dirty="0" smtClean="0">
                <a:latin typeface="Times New Roman" pitchFamily="18" charset="0"/>
                <a:cs typeface="Times New Roman" pitchFamily="18" charset="0"/>
              </a:rPr>
              <a:t>3 </a:t>
            </a:r>
            <a:r>
              <a:rPr lang="ru-RU" sz="2000" i="1" dirty="0" smtClean="0">
                <a:latin typeface="Times New Roman" pitchFamily="18" charset="0"/>
                <a:cs typeface="Times New Roman" pitchFamily="18" charset="0"/>
              </a:rPr>
              <a:t>= Т</a:t>
            </a:r>
            <a:r>
              <a:rPr lang="ru-RU" sz="2000" i="1" baseline="-25000" dirty="0" smtClean="0">
                <a:latin typeface="Times New Roman" pitchFamily="18" charset="0"/>
                <a:cs typeface="Times New Roman" pitchFamily="18" charset="0"/>
              </a:rPr>
              <a:t>4 </a:t>
            </a:r>
            <a:r>
              <a:rPr lang="ru-RU" sz="2000" i="1" dirty="0" smtClean="0">
                <a:latin typeface="Times New Roman" pitchFamily="18" charset="0"/>
                <a:cs typeface="Times New Roman" pitchFamily="18" charset="0"/>
              </a:rPr>
              <a:t>,  </a:t>
            </a:r>
            <a:r>
              <a:rPr lang="en-US" sz="2000" i="1" dirty="0" smtClean="0">
                <a:latin typeface="Times New Roman" pitchFamily="18" charset="0"/>
                <a:cs typeface="Times New Roman" pitchFamily="18" charset="0"/>
              </a:rPr>
              <a:t>A</a:t>
            </a:r>
            <a:r>
              <a:rPr lang="en-US" sz="2000" i="1" dirty="0" smtClean="0">
                <a:latin typeface="Cambria Math" pitchFamily="18" charset="0"/>
              </a:rPr>
              <a:t>₃₄ = Q₂</a:t>
            </a:r>
          </a:p>
          <a:p>
            <a:r>
              <a:rPr lang="ru-RU" sz="2000" b="1" dirty="0" smtClean="0">
                <a:latin typeface="Times New Roman" pitchFamily="18" charset="0"/>
                <a:cs typeface="Times New Roman" pitchFamily="18" charset="0"/>
              </a:rPr>
              <a:t>4 – 1 – адиабатное </a:t>
            </a:r>
            <a:r>
              <a:rPr lang="ru-RU" sz="2000" b="1" dirty="0" smtClean="0">
                <a:latin typeface="Times New Roman" pitchFamily="18" charset="0"/>
                <a:cs typeface="Times New Roman" pitchFamily="18" charset="0"/>
              </a:rPr>
              <a:t>сжатие</a:t>
            </a:r>
            <a:r>
              <a:rPr lang="en-US" sz="2000" i="1" dirty="0" smtClean="0">
                <a:latin typeface="Cambria Math" pitchFamily="18" charset="0"/>
              </a:rPr>
              <a:t> </a:t>
            </a:r>
            <a:r>
              <a:rPr lang="en-US" sz="2000" i="1" dirty="0" smtClean="0">
                <a:latin typeface="Cambria Math" pitchFamily="18" charset="0"/>
              </a:rPr>
              <a:t>Q</a:t>
            </a:r>
            <a:r>
              <a:rPr lang="ru-RU" sz="2000" i="1" baseline="-25000" dirty="0" smtClean="0">
                <a:latin typeface="Cambria Math" pitchFamily="18" charset="0"/>
              </a:rPr>
              <a:t>4</a:t>
            </a:r>
            <a:r>
              <a:rPr lang="ru-RU" sz="2000" i="1" baseline="-25000" dirty="0" smtClean="0">
                <a:latin typeface="Cambria Math" pitchFamily="18" charset="0"/>
              </a:rPr>
              <a:t>1 </a:t>
            </a:r>
            <a:r>
              <a:rPr lang="ru-RU" sz="2000" i="1" dirty="0" smtClean="0">
                <a:latin typeface="Cambria Math" pitchFamily="18" charset="0"/>
              </a:rPr>
              <a:t>=0</a:t>
            </a:r>
            <a:endParaRPr lang="en-US" sz="2000" b="1" dirty="0" smtClean="0">
              <a:latin typeface="Times New Roman" pitchFamily="18" charset="0"/>
              <a:cs typeface="Times New Roman" pitchFamily="18" charset="0"/>
            </a:endParaRPr>
          </a:p>
          <a:p>
            <a:r>
              <a:rPr lang="en-US" sz="2000" b="1" dirty="0" smtClean="0">
                <a:latin typeface="Times New Roman" pitchFamily="18" charset="0"/>
                <a:cs typeface="Times New Roman" pitchFamily="18" charset="0"/>
              </a:rPr>
              <a:t> </a:t>
            </a:r>
            <a:r>
              <a:rPr lang="ru-RU" sz="2000" b="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Т</a:t>
            </a:r>
            <a:r>
              <a:rPr lang="ru-RU" sz="2000" i="1" baseline="-25000" dirty="0" smtClean="0">
                <a:latin typeface="Times New Roman" pitchFamily="18" charset="0"/>
                <a:cs typeface="Times New Roman" pitchFamily="18" charset="0"/>
              </a:rPr>
              <a:t>4 </a:t>
            </a:r>
            <a:r>
              <a:rPr lang="ru-RU" sz="2000" i="1" dirty="0" smtClean="0">
                <a:latin typeface="Times New Roman" pitchFamily="18" charset="0"/>
                <a:cs typeface="Times New Roman" pitchFamily="18" charset="0"/>
              </a:rPr>
              <a:t>&lt; Т</a:t>
            </a:r>
            <a:r>
              <a:rPr lang="ru-RU" sz="2000" i="1" baseline="-25000" dirty="0" smtClean="0">
                <a:latin typeface="Times New Roman" pitchFamily="18" charset="0"/>
                <a:cs typeface="Times New Roman" pitchFamily="18" charset="0"/>
              </a:rPr>
              <a:t>1 </a:t>
            </a:r>
            <a:r>
              <a:rPr lang="ru-RU" sz="2000" i="1" dirty="0" smtClean="0">
                <a:latin typeface="Times New Roman" pitchFamily="18" charset="0"/>
                <a:cs typeface="Times New Roman" pitchFamily="18" charset="0"/>
              </a:rPr>
              <a:t>,</a:t>
            </a:r>
            <a:r>
              <a:rPr lang="en-US" sz="2000" i="1" dirty="0" smtClean="0">
                <a:latin typeface="Times New Roman" pitchFamily="18" charset="0"/>
                <a:cs typeface="Times New Roman" pitchFamily="18" charset="0"/>
              </a:rPr>
              <a:t> </a:t>
            </a:r>
            <a:r>
              <a:rPr lang="ru-RU" sz="2000" i="1" dirty="0" smtClean="0">
                <a:latin typeface="Times New Roman" pitchFamily="18" charset="0"/>
                <a:cs typeface="Times New Roman" pitchFamily="18" charset="0"/>
              </a:rPr>
              <a:t> </a:t>
            </a:r>
            <a:r>
              <a:rPr lang="en-US" sz="2000" i="1" dirty="0" smtClean="0">
                <a:latin typeface="Times New Roman" pitchFamily="18" charset="0"/>
                <a:cs typeface="Times New Roman" pitchFamily="18" charset="0"/>
              </a:rPr>
              <a:t>A</a:t>
            </a:r>
            <a:r>
              <a:rPr lang="en-US" sz="2000" i="1" dirty="0" smtClean="0">
                <a:latin typeface="Cambria Math" pitchFamily="18" charset="0"/>
              </a:rPr>
              <a:t>₄₁=</a:t>
            </a:r>
            <a:r>
              <a:rPr lang="ru-RU" sz="2000" i="1" dirty="0" smtClean="0">
                <a:latin typeface="Cambria Math" pitchFamily="18" charset="0"/>
              </a:rPr>
              <a:t> </a:t>
            </a:r>
            <a:r>
              <a:rPr lang="en-US" sz="2000" i="1" dirty="0" smtClean="0">
                <a:latin typeface="Cambria Math" pitchFamily="18" charset="0"/>
              </a:rPr>
              <a:t>-</a:t>
            </a:r>
            <a:r>
              <a:rPr lang="ru-RU" sz="2000" i="1" dirty="0" smtClean="0">
                <a:latin typeface="Cambria Math" pitchFamily="18" charset="0"/>
              </a:rPr>
              <a:t>∆</a:t>
            </a:r>
            <a:r>
              <a:rPr lang="en-US" sz="2000" i="1" dirty="0" smtClean="0">
                <a:latin typeface="Cambria Math" pitchFamily="18" charset="0"/>
              </a:rPr>
              <a:t>U₄₁ </a:t>
            </a:r>
          </a:p>
          <a:p>
            <a:endParaRPr lang="ru-RU" sz="2000" dirty="0"/>
          </a:p>
        </p:txBody>
      </p:sp>
      <p:sp>
        <p:nvSpPr>
          <p:cNvPr id="7175" name="Text Box 9"/>
          <p:cNvSpPr txBox="1">
            <a:spLocks noChangeArrowheads="1"/>
          </p:cNvSpPr>
          <p:nvPr/>
        </p:nvSpPr>
        <p:spPr bwMode="auto">
          <a:xfrm>
            <a:off x="4643438" y="5805488"/>
            <a:ext cx="4176712" cy="366712"/>
          </a:xfrm>
          <a:prstGeom prst="rect">
            <a:avLst/>
          </a:prstGeom>
          <a:noFill/>
          <a:ln w="9525">
            <a:noFill/>
            <a:miter lim="800000"/>
            <a:headEnd/>
            <a:tailEnd/>
          </a:ln>
        </p:spPr>
        <p:txBody>
          <a:bodyPr>
            <a:spAutoFit/>
          </a:bodyPr>
          <a:lstStyle/>
          <a:p>
            <a:pPr>
              <a:spcBef>
                <a:spcPct val="50000"/>
              </a:spcBef>
            </a:pPr>
            <a:endParaRPr lang="ru-RU" dirty="0"/>
          </a:p>
        </p:txBody>
      </p:sp>
      <p:sp>
        <p:nvSpPr>
          <p:cNvPr id="7176"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dirty="0"/>
          </a:p>
        </p:txBody>
      </p:sp>
      <p:pic>
        <p:nvPicPr>
          <p:cNvPr id="7179" name="Picture 15"/>
          <p:cNvPicPr>
            <a:picLocks noChangeAspect="1" noChangeArrowheads="1"/>
          </p:cNvPicPr>
          <p:nvPr/>
        </p:nvPicPr>
        <p:blipFill>
          <a:blip r:embed="rId2"/>
          <a:srcRect/>
          <a:stretch>
            <a:fillRect/>
          </a:stretch>
        </p:blipFill>
        <p:spPr bwMode="auto">
          <a:xfrm>
            <a:off x="714348" y="2285992"/>
            <a:ext cx="4000528" cy="3630109"/>
          </a:xfrm>
          <a:prstGeom prst="rect">
            <a:avLst/>
          </a:prstGeom>
          <a:noFill/>
          <a:ln w="9525">
            <a:noFill/>
            <a:miter lim="800000"/>
            <a:headEnd/>
            <a:tailEnd/>
          </a:ln>
        </p:spPr>
      </p:pic>
      <p:sp>
        <p:nvSpPr>
          <p:cNvPr id="13" name="Прямоугольник 12"/>
          <p:cNvSpPr/>
          <p:nvPr/>
        </p:nvSpPr>
        <p:spPr>
          <a:xfrm>
            <a:off x="500034" y="857232"/>
            <a:ext cx="8501090" cy="646331"/>
          </a:xfrm>
          <a:prstGeom prst="rect">
            <a:avLst/>
          </a:prstGeom>
        </p:spPr>
        <p:txBody>
          <a:bodyPr wrap="square">
            <a:sp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ЦИКЛ КАРНО</a:t>
            </a:r>
            <a:endParaRPr lang="ru-RU" sz="3600" dirty="0"/>
          </a:p>
        </p:txBody>
      </p:sp>
      <p:sp>
        <p:nvSpPr>
          <p:cNvPr id="8" name="16-конечная звезда 7">
            <a:hlinkClick r:id="rId3" action="ppaction://hlinksldjump"/>
          </p:cNvPr>
          <p:cNvSpPr/>
          <p:nvPr/>
        </p:nvSpPr>
        <p:spPr>
          <a:xfrm>
            <a:off x="8259813" y="6094449"/>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4">
                                            <p:txEl>
                                              <p:pRg st="0" end="0"/>
                                            </p:txEl>
                                          </p:spTgt>
                                        </p:tgtEl>
                                        <p:attrNameLst>
                                          <p:attrName>style.visibility</p:attrName>
                                        </p:attrNameLst>
                                      </p:cBhvr>
                                      <p:to>
                                        <p:strVal val="visible"/>
                                      </p:to>
                                    </p:set>
                                    <p:animEffect transition="in" filter="fade">
                                      <p:cBhvr>
                                        <p:cTn id="7" dur="2000"/>
                                        <p:tgtEl>
                                          <p:spTgt spid="717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4">
                                            <p:txEl>
                                              <p:pRg st="1" end="1"/>
                                            </p:txEl>
                                          </p:spTgt>
                                        </p:tgtEl>
                                        <p:attrNameLst>
                                          <p:attrName>style.visibility</p:attrName>
                                        </p:attrNameLst>
                                      </p:cBhvr>
                                      <p:to>
                                        <p:strVal val="visible"/>
                                      </p:to>
                                    </p:set>
                                    <p:animEffect transition="in" filter="fade">
                                      <p:cBhvr>
                                        <p:cTn id="10" dur="2000"/>
                                        <p:tgtEl>
                                          <p:spTgt spid="717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174">
                                            <p:txEl>
                                              <p:pRg st="2" end="2"/>
                                            </p:txEl>
                                          </p:spTgt>
                                        </p:tgtEl>
                                        <p:attrNameLst>
                                          <p:attrName>style.visibility</p:attrName>
                                        </p:attrNameLst>
                                      </p:cBhvr>
                                      <p:to>
                                        <p:strVal val="visible"/>
                                      </p:to>
                                    </p:set>
                                    <p:animEffect transition="in" filter="fade">
                                      <p:cBhvr>
                                        <p:cTn id="13" dur="2000"/>
                                        <p:tgtEl>
                                          <p:spTgt spid="717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174">
                                            <p:txEl>
                                              <p:pRg st="3" end="3"/>
                                            </p:txEl>
                                          </p:spTgt>
                                        </p:tgtEl>
                                        <p:attrNameLst>
                                          <p:attrName>style.visibility</p:attrName>
                                        </p:attrNameLst>
                                      </p:cBhvr>
                                      <p:to>
                                        <p:strVal val="visible"/>
                                      </p:to>
                                    </p:set>
                                    <p:animEffect transition="in" filter="fade">
                                      <p:cBhvr>
                                        <p:cTn id="18" dur="2000"/>
                                        <p:tgtEl>
                                          <p:spTgt spid="717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174">
                                            <p:txEl>
                                              <p:pRg st="4" end="4"/>
                                            </p:txEl>
                                          </p:spTgt>
                                        </p:tgtEl>
                                        <p:attrNameLst>
                                          <p:attrName>style.visibility</p:attrName>
                                        </p:attrNameLst>
                                      </p:cBhvr>
                                      <p:to>
                                        <p:strVal val="visible"/>
                                      </p:to>
                                    </p:set>
                                    <p:animEffect transition="in" filter="fade">
                                      <p:cBhvr>
                                        <p:cTn id="23" dur="2000"/>
                                        <p:tgtEl>
                                          <p:spTgt spid="717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174">
                                            <p:txEl>
                                              <p:pRg st="5" end="5"/>
                                            </p:txEl>
                                          </p:spTgt>
                                        </p:tgtEl>
                                        <p:attrNameLst>
                                          <p:attrName>style.visibility</p:attrName>
                                        </p:attrNameLst>
                                      </p:cBhvr>
                                      <p:to>
                                        <p:strVal val="visible"/>
                                      </p:to>
                                    </p:set>
                                    <p:animEffect transition="in" filter="fade">
                                      <p:cBhvr>
                                        <p:cTn id="28" dur="2000"/>
                                        <p:tgtEl>
                                          <p:spTgt spid="7174">
                                            <p:txEl>
                                              <p:pRg st="5" end="5"/>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7174">
                                            <p:txEl>
                                              <p:pRg st="6" end="6"/>
                                            </p:txEl>
                                          </p:spTgt>
                                        </p:tgtEl>
                                        <p:attrNameLst>
                                          <p:attrName>style.visibility</p:attrName>
                                        </p:attrNameLst>
                                      </p:cBhvr>
                                      <p:to>
                                        <p:strVal val="visible"/>
                                      </p:to>
                                    </p:set>
                                    <p:animEffect transition="in" filter="fade">
                                      <p:cBhvr>
                                        <p:cTn id="31" dur="2000"/>
                                        <p:tgtEl>
                                          <p:spTgt spid="7174">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174">
                                            <p:txEl>
                                              <p:pRg st="7" end="7"/>
                                            </p:txEl>
                                          </p:spTgt>
                                        </p:tgtEl>
                                        <p:attrNameLst>
                                          <p:attrName>style.visibility</p:attrName>
                                        </p:attrNameLst>
                                      </p:cBhvr>
                                      <p:to>
                                        <p:strVal val="visible"/>
                                      </p:to>
                                    </p:set>
                                    <p:animEffect transition="in" filter="fade">
                                      <p:cBhvr>
                                        <p:cTn id="36" dur="2000"/>
                                        <p:tgtEl>
                                          <p:spTgt spid="7174">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7174">
                                            <p:txEl>
                                              <p:pRg st="8" end="8"/>
                                            </p:txEl>
                                          </p:spTgt>
                                        </p:tgtEl>
                                        <p:attrNameLst>
                                          <p:attrName>style.visibility</p:attrName>
                                        </p:attrNameLst>
                                      </p:cBhvr>
                                      <p:to>
                                        <p:strVal val="visible"/>
                                      </p:to>
                                    </p:set>
                                    <p:animEffect transition="in" filter="fade">
                                      <p:cBhvr>
                                        <p:cTn id="39" dur="2000"/>
                                        <p:tgtEl>
                                          <p:spTgt spid="717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000108"/>
            <a:ext cx="7858180" cy="1500198"/>
          </a:xfrm>
        </p:spPr>
        <p:txBody>
          <a:bodyPr>
            <a:normAutofit fontScale="90000"/>
          </a:bodyPr>
          <a:lstStyle/>
          <a:p>
            <a:pPr algn="ct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КПД ИДЕАЛЬНОГО ТЕПЛОВОГО ДВИГАТЕЛЯ</a:t>
            </a:r>
            <a:r>
              <a:rPr lang="ru-RU" sz="5400" dirty="0" smtClean="0"/>
              <a:t/>
            </a:r>
            <a:br>
              <a:rPr lang="ru-RU" sz="5400" dirty="0" smtClean="0"/>
            </a:br>
            <a:endParaRPr lang="ru-RU" dirty="0"/>
          </a:p>
        </p:txBody>
      </p:sp>
      <p:sp>
        <p:nvSpPr>
          <p:cNvPr id="3" name="Содержимое 2"/>
          <p:cNvSpPr>
            <a:spLocks noGrp="1"/>
          </p:cNvSpPr>
          <p:nvPr>
            <p:ph idx="1"/>
          </p:nvPr>
        </p:nvSpPr>
        <p:spPr>
          <a:xfrm>
            <a:off x="357158" y="2285992"/>
            <a:ext cx="8229600" cy="4389120"/>
          </a:xfrm>
        </p:spPr>
        <p:txBody>
          <a:bodyPr/>
          <a:lstStyle/>
          <a:p>
            <a:pPr>
              <a:buNone/>
            </a:pPr>
            <a:r>
              <a:rPr lang="ru-RU" sz="2800" b="1" dirty="0" smtClean="0"/>
              <a:t>   Теорема Карно:</a:t>
            </a:r>
            <a:r>
              <a:rPr lang="ru-RU" sz="2800" dirty="0" smtClean="0"/>
              <a:t> </a:t>
            </a:r>
            <a:r>
              <a:rPr lang="ru-RU" sz="2400" dirty="0" smtClean="0"/>
              <a:t>кпд реальной тепловой машины не может быть больше кпд идеальной машины, работающей в том же интервале температур.</a:t>
            </a:r>
          </a:p>
          <a:p>
            <a:pPr>
              <a:buNone/>
            </a:pPr>
            <a:endParaRPr lang="ru-RU" sz="2800" dirty="0" smtClean="0"/>
          </a:p>
          <a:p>
            <a:pPr>
              <a:buNone/>
            </a:pPr>
            <a:endParaRPr lang="ru-RU" sz="2800" dirty="0" smtClean="0"/>
          </a:p>
          <a:p>
            <a:pPr>
              <a:buNone/>
            </a:pPr>
            <a:endParaRPr lang="ru-RU" sz="2800" dirty="0" smtClean="0"/>
          </a:p>
          <a:p>
            <a:pPr>
              <a:buNone/>
            </a:pPr>
            <a:endParaRPr lang="ru-RU" dirty="0"/>
          </a:p>
        </p:txBody>
      </p:sp>
      <p:pic>
        <p:nvPicPr>
          <p:cNvPr id="5127" name="Picture 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103265" y="3867156"/>
            <a:ext cx="4327502" cy="985851"/>
          </a:xfrm>
          <a:prstGeom prst="rect">
            <a:avLst/>
          </a:prstGeom>
          <a:noFill/>
        </p:spPr>
      </p:pic>
      <p:pic>
        <p:nvPicPr>
          <p:cNvPr id="5126"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288111" y="3903669"/>
            <a:ext cx="2409859" cy="562300"/>
          </a:xfrm>
          <a:prstGeom prst="rect">
            <a:avLst/>
          </a:prstGeom>
          <a:noFill/>
        </p:spPr>
      </p:pic>
      <p:sp>
        <p:nvSpPr>
          <p:cNvPr id="5128"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sp>
        <p:nvSpPr>
          <p:cNvPr id="5129" name="Rectangle 9"/>
          <p:cNvSpPr>
            <a:spLocks noChangeArrowheads="1"/>
          </p:cNvSpPr>
          <p:nvPr/>
        </p:nvSpPr>
        <p:spPr bwMode="auto">
          <a:xfrm>
            <a:off x="0" y="11906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30" name="Rectangle 10"/>
          <p:cNvSpPr>
            <a:spLocks noChangeArrowheads="1"/>
          </p:cNvSpPr>
          <p:nvPr/>
        </p:nvSpPr>
        <p:spPr bwMode="auto">
          <a:xfrm>
            <a:off x="0" y="20574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33" name="Rectangle 1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sp>
        <p:nvSpPr>
          <p:cNvPr id="5134" name="Rectangle 14"/>
          <p:cNvSpPr>
            <a:spLocks noChangeArrowheads="1"/>
          </p:cNvSpPr>
          <p:nvPr/>
        </p:nvSpPr>
        <p:spPr bwMode="auto">
          <a:xfrm>
            <a:off x="0" y="11906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89535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35" name="Rectangle 15"/>
          <p:cNvSpPr>
            <a:spLocks noChangeArrowheads="1"/>
          </p:cNvSpPr>
          <p:nvPr/>
        </p:nvSpPr>
        <p:spPr bwMode="auto">
          <a:xfrm>
            <a:off x="0" y="23812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89535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37" name="Picture 1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139777" y="4926033"/>
            <a:ext cx="1612186" cy="511182"/>
          </a:xfrm>
          <a:prstGeom prst="rect">
            <a:avLst/>
          </a:prstGeom>
          <a:noFill/>
        </p:spPr>
      </p:pic>
      <p:pic>
        <p:nvPicPr>
          <p:cNvPr id="5136" name="Picture 16"/>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176291" y="5656293"/>
            <a:ext cx="6324811" cy="985851"/>
          </a:xfrm>
          <a:prstGeom prst="rect">
            <a:avLst/>
          </a:prstGeom>
          <a:noFill/>
        </p:spPr>
      </p:pic>
      <p:sp>
        <p:nvSpPr>
          <p:cNvPr id="5138" name="Rectangle 1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sp>
        <p:nvSpPr>
          <p:cNvPr id="5139" name="Rectangle 19"/>
          <p:cNvSpPr>
            <a:spLocks noChangeArrowheads="1"/>
          </p:cNvSpPr>
          <p:nvPr/>
        </p:nvSpPr>
        <p:spPr bwMode="auto">
          <a:xfrm>
            <a:off x="0" y="838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89535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140" name="Rectangle 20"/>
          <p:cNvSpPr>
            <a:spLocks noChangeArrowheads="1"/>
          </p:cNvSpPr>
          <p:nvPr/>
        </p:nvSpPr>
        <p:spPr bwMode="auto">
          <a:xfrm>
            <a:off x="0" y="202882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89535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16-конечная звезда 16">
            <a:hlinkClick r:id="rId6"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7"/>
                                        </p:tgtEl>
                                        <p:attrNameLst>
                                          <p:attrName>style.visibility</p:attrName>
                                        </p:attrNameLst>
                                      </p:cBhvr>
                                      <p:to>
                                        <p:strVal val="visible"/>
                                      </p:to>
                                    </p:set>
                                    <p:animEffect transition="in" filter="fade">
                                      <p:cBhvr>
                                        <p:cTn id="12" dur="2000"/>
                                        <p:tgtEl>
                                          <p:spTgt spid="51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6"/>
                                        </p:tgtEl>
                                        <p:attrNameLst>
                                          <p:attrName>style.visibility</p:attrName>
                                        </p:attrNameLst>
                                      </p:cBhvr>
                                      <p:to>
                                        <p:strVal val="visible"/>
                                      </p:to>
                                    </p:set>
                                    <p:animEffect transition="in" filter="fade">
                                      <p:cBhvr>
                                        <p:cTn id="17" dur="2000"/>
                                        <p:tgtEl>
                                          <p:spTgt spid="51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37"/>
                                        </p:tgtEl>
                                        <p:attrNameLst>
                                          <p:attrName>style.visibility</p:attrName>
                                        </p:attrNameLst>
                                      </p:cBhvr>
                                      <p:to>
                                        <p:strVal val="visible"/>
                                      </p:to>
                                    </p:set>
                                    <p:animEffect transition="in" filter="fade">
                                      <p:cBhvr>
                                        <p:cTn id="22" dur="2000"/>
                                        <p:tgtEl>
                                          <p:spTgt spid="51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36"/>
                                        </p:tgtEl>
                                        <p:attrNameLst>
                                          <p:attrName>style.visibility</p:attrName>
                                        </p:attrNameLst>
                                      </p:cBhvr>
                                      <p:to>
                                        <p:strVal val="visible"/>
                                      </p:to>
                                    </p:set>
                                    <p:animEffect transition="in" filter="fade">
                                      <p:cBhvr>
                                        <p:cTn id="27" dur="2000"/>
                                        <p:tgtEl>
                                          <p:spTgt spid="5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title"/>
          </p:nvPr>
        </p:nvSpPr>
        <p:spPr>
          <a:xfrm>
            <a:off x="642910" y="642918"/>
            <a:ext cx="8229600" cy="714372"/>
          </a:xfrm>
        </p:spPr>
        <p:txBody>
          <a:bodyPr>
            <a:norm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МОДЕЛЬ ЦИКЛА КАРНО</a:t>
            </a:r>
            <a:endParaRPr lang="ru-RU" sz="3600" dirty="0"/>
          </a:p>
        </p:txBody>
      </p:sp>
      <p:pic>
        <p:nvPicPr>
          <p:cNvPr id="23555" name="Picture 2"/>
          <p:cNvPicPr>
            <a:picLocks noGrp="1" noChangeAspect="1" noChangeArrowheads="1"/>
          </p:cNvPicPr>
          <p:nvPr>
            <p:ph idx="1"/>
          </p:nvPr>
        </p:nvPicPr>
        <p:blipFill>
          <a:blip r:embed="rId2"/>
          <a:srcRect/>
          <a:stretch>
            <a:fillRect/>
          </a:stretch>
        </p:blipFill>
        <p:spPr>
          <a:xfrm>
            <a:off x="2071670" y="1928802"/>
            <a:ext cx="5184775" cy="4267200"/>
          </a:xfrm>
          <a:noFill/>
        </p:spPr>
      </p:pic>
      <p:sp>
        <p:nvSpPr>
          <p:cNvPr id="4" name="16-конечная звезда 3">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Заголовок 2"/>
          <p:cNvSpPr>
            <a:spLocks noGrp="1"/>
          </p:cNvSpPr>
          <p:nvPr>
            <p:ph type="title"/>
          </p:nvPr>
        </p:nvSpPr>
        <p:spPr/>
        <p:txBody>
          <a:bodyPr>
            <a:normAutofit fontScale="90000"/>
          </a:bodyPr>
          <a:lstStyle/>
          <a:p>
            <a:pPr algn="ct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ПРИНЦИП ДЕЙСТВИЯ ДВИГАТЕЛЯ ВНУТРЕННЕГО СГОРАНИЯ</a:t>
            </a:r>
            <a:endParaRPr lang="ru-RU" sz="4000" dirty="0"/>
          </a:p>
        </p:txBody>
      </p:sp>
      <p:pic>
        <p:nvPicPr>
          <p:cNvPr id="21508" name="Picture 2"/>
          <p:cNvPicPr>
            <a:picLocks noChangeAspect="1" noChangeArrowheads="1"/>
          </p:cNvPicPr>
          <p:nvPr/>
        </p:nvPicPr>
        <p:blipFill>
          <a:blip r:embed="rId3"/>
          <a:srcRect l="33868" t="23047" r="20224" b="21843"/>
          <a:stretch>
            <a:fillRect/>
          </a:stretch>
        </p:blipFill>
        <p:spPr bwMode="auto">
          <a:xfrm>
            <a:off x="1760499" y="2004993"/>
            <a:ext cx="2497424" cy="2336832"/>
          </a:xfrm>
          <a:prstGeom prst="rect">
            <a:avLst/>
          </a:prstGeom>
          <a:noFill/>
          <a:ln w="9525">
            <a:noFill/>
            <a:miter lim="800000"/>
            <a:headEnd/>
            <a:tailEnd/>
          </a:ln>
        </p:spPr>
      </p:pic>
      <p:pic>
        <p:nvPicPr>
          <p:cNvPr id="5" name="Picture 2"/>
          <p:cNvPicPr>
            <a:picLocks noGrp="1" noChangeAspect="1" noChangeArrowheads="1"/>
          </p:cNvPicPr>
          <p:nvPr>
            <p:ph idx="1"/>
          </p:nvPr>
        </p:nvPicPr>
        <p:blipFill>
          <a:blip r:embed="rId4"/>
          <a:srcRect l="30978" t="22646" r="18620" b="21443"/>
          <a:stretch>
            <a:fillRect/>
          </a:stretch>
        </p:blipFill>
        <p:spPr bwMode="auto">
          <a:xfrm>
            <a:off x="4498974" y="2004993"/>
            <a:ext cx="2409858" cy="2336833"/>
          </a:xfrm>
          <a:prstGeom prst="rect">
            <a:avLst/>
          </a:prstGeom>
          <a:noFill/>
          <a:ln w="9525">
            <a:noFill/>
            <a:miter lim="800000"/>
            <a:headEnd/>
            <a:tailEnd/>
          </a:ln>
        </p:spPr>
      </p:pic>
      <p:pic>
        <p:nvPicPr>
          <p:cNvPr id="6" name="Picture 2"/>
          <p:cNvPicPr>
            <a:picLocks noChangeAspect="1" noChangeArrowheads="1"/>
          </p:cNvPicPr>
          <p:nvPr/>
        </p:nvPicPr>
        <p:blipFill>
          <a:blip r:embed="rId5"/>
          <a:srcRect l="30818" t="22646" r="18298" b="21443"/>
          <a:stretch>
            <a:fillRect/>
          </a:stretch>
        </p:blipFill>
        <p:spPr bwMode="auto">
          <a:xfrm>
            <a:off x="1760499" y="4487877"/>
            <a:ext cx="2541627" cy="2236782"/>
          </a:xfrm>
          <a:prstGeom prst="rect">
            <a:avLst/>
          </a:prstGeom>
          <a:noFill/>
          <a:ln w="9525">
            <a:noFill/>
            <a:miter lim="800000"/>
            <a:headEnd/>
            <a:tailEnd/>
          </a:ln>
        </p:spPr>
      </p:pic>
      <p:pic>
        <p:nvPicPr>
          <p:cNvPr id="7" name="Picture 2"/>
          <p:cNvPicPr>
            <a:picLocks noChangeAspect="1" noChangeArrowheads="1"/>
          </p:cNvPicPr>
          <p:nvPr/>
        </p:nvPicPr>
        <p:blipFill>
          <a:blip r:embed="rId6"/>
          <a:srcRect l="30980" t="22845" r="18459" b="21443"/>
          <a:stretch>
            <a:fillRect/>
          </a:stretch>
        </p:blipFill>
        <p:spPr bwMode="auto">
          <a:xfrm>
            <a:off x="4535487" y="4487877"/>
            <a:ext cx="2373345" cy="2226789"/>
          </a:xfrm>
          <a:prstGeom prst="rect">
            <a:avLst/>
          </a:prstGeom>
          <a:noFill/>
          <a:ln w="9525">
            <a:noFill/>
            <a:miter lim="800000"/>
            <a:headEnd/>
            <a:tailEnd/>
          </a:ln>
        </p:spPr>
      </p:pic>
      <p:sp>
        <p:nvSpPr>
          <p:cNvPr id="8" name="16-конечная звезда 7">
            <a:hlinkClick r:id="rId7"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2000"/>
                                        <p:tgtEl>
                                          <p:spTgt spid="2150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5"/>
          <p:cNvSpPr>
            <a:spLocks noChangeArrowheads="1"/>
          </p:cNvSpPr>
          <p:nvPr/>
        </p:nvSpPr>
        <p:spPr bwMode="auto">
          <a:xfrm>
            <a:off x="0" y="2814638"/>
            <a:ext cx="9144000" cy="0"/>
          </a:xfrm>
          <a:prstGeom prst="rect">
            <a:avLst/>
          </a:prstGeom>
          <a:noFill/>
          <a:ln w="9525">
            <a:noFill/>
            <a:miter lim="800000"/>
            <a:headEnd/>
            <a:tailEnd/>
          </a:ln>
        </p:spPr>
        <p:txBody>
          <a:bodyPr wrap="none" anchor="ctr">
            <a:spAutoFit/>
          </a:bodyPr>
          <a:lstStyle/>
          <a:p>
            <a:endParaRPr lang="ru-RU" dirty="0"/>
          </a:p>
        </p:txBody>
      </p:sp>
      <p:sp>
        <p:nvSpPr>
          <p:cNvPr id="7174" name="Text Box 7"/>
          <p:cNvSpPr txBox="1">
            <a:spLocks noChangeArrowheads="1"/>
          </p:cNvSpPr>
          <p:nvPr/>
        </p:nvSpPr>
        <p:spPr bwMode="auto">
          <a:xfrm>
            <a:off x="4357686" y="2071678"/>
            <a:ext cx="4643470" cy="6381234"/>
          </a:xfrm>
          <a:prstGeom prst="rect">
            <a:avLst/>
          </a:prstGeom>
          <a:noFill/>
          <a:ln w="9525">
            <a:noFill/>
            <a:miter lim="800000"/>
            <a:headEnd/>
            <a:tailEnd/>
          </a:ln>
        </p:spPr>
        <p:txBody>
          <a:bodyPr wrap="square">
            <a:spAutoFit/>
          </a:bodyPr>
          <a:lstStyle/>
          <a:p>
            <a:r>
              <a:rPr lang="ru-RU" b="1" dirty="0" smtClean="0">
                <a:latin typeface="Times New Roman" pitchFamily="18" charset="0"/>
                <a:cs typeface="Times New Roman" pitchFamily="18" charset="0"/>
              </a:rPr>
              <a:t>1 – 2 – изобарное расширение (впуск горючей смеси)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1</a:t>
            </a:r>
            <a:r>
              <a:rPr lang="ru-RU" i="1" dirty="0" smtClean="0">
                <a:latin typeface="Times New Roman" pitchFamily="18" charset="0"/>
                <a:cs typeface="Times New Roman" pitchFamily="18" charset="0"/>
              </a:rPr>
              <a:t> &lt;</a:t>
            </a:r>
            <a:r>
              <a:rPr lang="ru-RU" i="1" baseline="-25000"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r>
              <a:rPr lang="ru-RU" i="1" dirty="0" smtClean="0">
                <a:latin typeface="Times New Roman" pitchFamily="18" charset="0"/>
                <a:cs typeface="Times New Roman" pitchFamily="18" charset="0"/>
              </a:rPr>
              <a:t> ,</a:t>
            </a:r>
            <a:r>
              <a:rPr lang="en-US" i="1" dirty="0" smtClean="0">
                <a:latin typeface="Cambria Math" pitchFamily="18" charset="0"/>
                <a:ea typeface="Cambria Math" pitchFamily="18" charset="0"/>
                <a:cs typeface="Times New Roman" pitchFamily="18" charset="0"/>
              </a:rPr>
              <a:t>Q</a:t>
            </a:r>
            <a:r>
              <a:rPr lang="ru-RU" i="1" dirty="0" smtClean="0">
                <a:latin typeface="Cambria Math" pitchFamily="18" charset="0"/>
                <a:ea typeface="Cambria Math" pitchFamily="18" charset="0"/>
                <a:cs typeface="Times New Roman" pitchFamily="18" charset="0"/>
              </a:rPr>
              <a:t>₁</a:t>
            </a:r>
            <a:r>
              <a:rPr lang="ru-RU" i="1" baseline="-25000" dirty="0" smtClean="0">
                <a:latin typeface="Cambria Math" pitchFamily="18" charset="0"/>
                <a:ea typeface="Cambria Math" pitchFamily="18" charset="0"/>
                <a:cs typeface="Times New Roman" pitchFamily="18" charset="0"/>
              </a:rPr>
              <a:t>2</a:t>
            </a:r>
            <a:r>
              <a:rPr lang="ru-RU" i="1" dirty="0" smtClean="0">
                <a:latin typeface="Times New Roman" pitchFamily="18" charset="0"/>
                <a:cs typeface="Times New Roman" pitchFamily="18" charset="0"/>
              </a:rPr>
              <a:t> </a:t>
            </a:r>
            <a:r>
              <a:rPr lang="ru-RU" i="1" dirty="0" smtClean="0">
                <a:latin typeface="Cambria Math" pitchFamily="18" charset="0"/>
                <a:ea typeface="Cambria Math"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ea typeface="Cambria Math" pitchFamily="18" charset="0"/>
                <a:cs typeface="Times New Roman" pitchFamily="18" charset="0"/>
              </a:rPr>
              <a:t>₁₂ + </a:t>
            </a:r>
            <a:r>
              <a:rPr lang="ru-RU" i="1" dirty="0" smtClean="0">
                <a:latin typeface="Cambria Math" pitchFamily="18" charset="0"/>
              </a:rPr>
              <a:t>∆</a:t>
            </a:r>
            <a:r>
              <a:rPr lang="en-US" i="1" dirty="0" smtClean="0">
                <a:latin typeface="Cambria Math" pitchFamily="18" charset="0"/>
              </a:rPr>
              <a:t>U</a:t>
            </a:r>
            <a:r>
              <a:rPr lang="ru-RU" i="1" baseline="-25000" dirty="0" smtClean="0">
                <a:latin typeface="Cambria Math" pitchFamily="18" charset="0"/>
              </a:rPr>
              <a:t>1</a:t>
            </a:r>
            <a:r>
              <a:rPr lang="ru-RU" i="1" dirty="0" smtClean="0">
                <a:latin typeface="Cambria Math" pitchFamily="18" charset="0"/>
              </a:rPr>
              <a:t>₂ </a:t>
            </a:r>
          </a:p>
          <a:p>
            <a:r>
              <a:rPr lang="en-US" i="1" dirty="0" smtClean="0">
                <a:latin typeface="Cambria Math" pitchFamily="18" charset="0"/>
              </a:rPr>
              <a:t> Q</a:t>
            </a:r>
            <a:r>
              <a:rPr lang="en-US" i="1" baseline="-25000" dirty="0" smtClean="0">
                <a:latin typeface="Cambria Math" pitchFamily="18" charset="0"/>
              </a:rPr>
              <a:t>12</a:t>
            </a:r>
            <a:r>
              <a:rPr lang="ru-RU" i="1" dirty="0" smtClean="0">
                <a:latin typeface="Cambria Math" pitchFamily="18" charset="0"/>
              </a:rPr>
              <a:t>&gt;0</a:t>
            </a:r>
            <a:endParaRPr lang="en-US" i="1" dirty="0" smtClean="0">
              <a:latin typeface="Cambria Math" pitchFamily="18" charset="0"/>
              <a:ea typeface="Cambria Math" pitchFamily="18" charset="0"/>
              <a:cs typeface="Times New Roman" pitchFamily="18" charset="0"/>
            </a:endParaRPr>
          </a:p>
          <a:p>
            <a:r>
              <a:rPr lang="ru-RU" b="1" dirty="0" smtClean="0">
                <a:latin typeface="Times New Roman" pitchFamily="18" charset="0"/>
                <a:cs typeface="Times New Roman" pitchFamily="18" charset="0"/>
              </a:rPr>
              <a:t>2 – 3 – адиабатное сжатие горючей </a:t>
            </a:r>
            <a:r>
              <a:rPr lang="ru-RU" b="1" dirty="0" smtClean="0">
                <a:latin typeface="Times New Roman" pitchFamily="18" charset="0"/>
                <a:cs typeface="Times New Roman" pitchFamily="18" charset="0"/>
              </a:rPr>
              <a:t>смеси</a:t>
            </a:r>
            <a:r>
              <a:rPr lang="en-US" i="1" dirty="0" smtClean="0">
                <a:latin typeface="Cambria Math" pitchFamily="18" charset="0"/>
              </a:rPr>
              <a:t> Q</a:t>
            </a:r>
            <a:r>
              <a:rPr lang="en-US" i="1" baseline="-25000" dirty="0" smtClean="0">
                <a:latin typeface="Cambria Math" pitchFamily="18" charset="0"/>
              </a:rPr>
              <a:t>2</a:t>
            </a:r>
            <a:r>
              <a:rPr lang="ru-RU" i="1" baseline="-25000" dirty="0" smtClean="0">
                <a:latin typeface="Cambria Math" pitchFamily="18" charset="0"/>
              </a:rPr>
              <a:t>3 </a:t>
            </a:r>
            <a:r>
              <a:rPr lang="ru-RU" i="1" dirty="0" smtClean="0">
                <a:latin typeface="Cambria Math" pitchFamily="18" charset="0"/>
              </a:rPr>
              <a:t>=0</a:t>
            </a:r>
            <a:r>
              <a:rPr lang="ru-RU" b="1" dirty="0" smtClean="0">
                <a:latin typeface="Times New Roman" pitchFamily="18" charset="0"/>
                <a:cs typeface="Times New Roman" pitchFamily="18" charset="0"/>
              </a:rPr>
              <a:t> </a:t>
            </a:r>
            <a:endParaRPr lang="en-US"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rPr>
              <a:t> ₂₃ </a:t>
            </a:r>
            <a:r>
              <a:rPr lang="ru-RU" i="1" dirty="0" smtClean="0">
                <a:latin typeface="Times New Roman" pitchFamily="18" charset="0"/>
                <a:cs typeface="Times New Roman" pitchFamily="18" charset="0"/>
              </a:rPr>
              <a:t>&lt; 0,  А</a:t>
            </a:r>
            <a:r>
              <a:rPr lang="ru-RU" i="1" dirty="0" smtClean="0">
                <a:latin typeface="Cambria Math" pitchFamily="18" charset="0"/>
              </a:rPr>
              <a:t> ₂₃ = - ∆</a:t>
            </a:r>
            <a:r>
              <a:rPr lang="en-US" i="1" dirty="0" smtClean="0">
                <a:latin typeface="Cambria Math" pitchFamily="18" charset="0"/>
              </a:rPr>
              <a:t>U</a:t>
            </a:r>
            <a:r>
              <a:rPr lang="ru-RU" i="1" dirty="0" smtClean="0">
                <a:latin typeface="Cambria Math" pitchFamily="18" charset="0"/>
              </a:rPr>
              <a:t>₂₃ </a:t>
            </a:r>
            <a:r>
              <a:rPr lang="ru-RU" i="1" dirty="0" smtClean="0">
                <a:latin typeface="Times New Roman" pitchFamily="18" charset="0"/>
                <a:cs typeface="Times New Roman" pitchFamily="18" charset="0"/>
              </a:rPr>
              <a:t>, </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₂₃ &gt;0,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3</a:t>
            </a:r>
            <a:r>
              <a:rPr lang="ru-RU" i="1" dirty="0" smtClean="0">
                <a:latin typeface="Cambria Math" pitchFamily="18" charset="0"/>
              </a:rPr>
              <a:t> &gt;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endParaRPr lang="en-US" i="1" baseline="-25000" dirty="0" smtClean="0">
              <a:latin typeface="Cambria Math" pitchFamily="18" charset="0"/>
            </a:endParaRPr>
          </a:p>
          <a:p>
            <a:r>
              <a:rPr lang="ru-RU" b="1" dirty="0" smtClean="0">
                <a:latin typeface="Times New Roman" pitchFamily="18" charset="0"/>
                <a:cs typeface="Times New Roman" pitchFamily="18" charset="0"/>
              </a:rPr>
              <a:t>3 – 4 – изохорное нагревание (взрыв горючей смеси)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3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4 </a:t>
            </a:r>
            <a:r>
              <a:rPr lang="ru-RU" i="1" dirty="0" smtClean="0">
                <a:latin typeface="Times New Roman" pitchFamily="18" charset="0"/>
                <a:cs typeface="Times New Roman" pitchFamily="18" charset="0"/>
              </a:rPr>
              <a:t>, </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₃ </a:t>
            </a:r>
            <a:r>
              <a:rPr lang="ru-RU" i="1" baseline="-25000" dirty="0" smtClean="0">
                <a:latin typeface="Cambria Math" pitchFamily="18" charset="0"/>
              </a:rPr>
              <a:t>4</a:t>
            </a:r>
            <a:r>
              <a:rPr lang="en-US" i="1" dirty="0" smtClean="0">
                <a:latin typeface="Cambria Math" pitchFamily="18" charset="0"/>
              </a:rPr>
              <a:t>= Q</a:t>
            </a:r>
            <a:r>
              <a:rPr lang="ru-RU" i="1" baseline="-25000" dirty="0" smtClean="0">
                <a:latin typeface="Cambria Math" pitchFamily="18" charset="0"/>
              </a:rPr>
              <a:t>34</a:t>
            </a:r>
            <a:r>
              <a:rPr lang="ru-RU" i="1" dirty="0" smtClean="0">
                <a:latin typeface="Cambria Math" pitchFamily="18" charset="0"/>
              </a:rPr>
              <a:t> &gt;0</a:t>
            </a:r>
            <a:endParaRPr lang="en-US" i="1" baseline="-25000" dirty="0" smtClean="0">
              <a:latin typeface="Cambria Math" pitchFamily="18" charset="0"/>
            </a:endParaRPr>
          </a:p>
          <a:p>
            <a:r>
              <a:rPr lang="ru-RU" b="1" dirty="0" smtClean="0">
                <a:latin typeface="Times New Roman" pitchFamily="18" charset="0"/>
                <a:cs typeface="Times New Roman" pitchFamily="18" charset="0"/>
              </a:rPr>
              <a:t>4 – 5 – адиабатное расширение газа </a:t>
            </a:r>
            <a:r>
              <a:rPr lang="en-US" i="1" dirty="0" smtClean="0">
                <a:latin typeface="Cambria Math" pitchFamily="18" charset="0"/>
              </a:rPr>
              <a:t>Q</a:t>
            </a:r>
            <a:r>
              <a:rPr lang="ru-RU" i="1" baseline="-25000" dirty="0" smtClean="0">
                <a:latin typeface="Cambria Math" pitchFamily="18" charset="0"/>
              </a:rPr>
              <a:t>4</a:t>
            </a:r>
            <a:r>
              <a:rPr lang="ru-RU" i="1" baseline="-25000" dirty="0" smtClean="0">
                <a:latin typeface="Cambria Math" pitchFamily="18" charset="0"/>
              </a:rPr>
              <a:t>5 </a:t>
            </a:r>
            <a:r>
              <a:rPr lang="ru-RU" i="1" dirty="0" smtClean="0">
                <a:latin typeface="Cambria Math" pitchFamily="18" charset="0"/>
              </a:rPr>
              <a:t>=0</a:t>
            </a:r>
            <a:endParaRPr lang="en-US" b="1" dirty="0" smtClean="0">
              <a:latin typeface="Times New Roman" pitchFamily="18" charset="0"/>
              <a:cs typeface="Times New Roman" pitchFamily="18" charset="0"/>
            </a:endParaRPr>
          </a:p>
          <a:p>
            <a:r>
              <a:rPr lang="en-US" i="1" dirty="0" smtClean="0">
                <a:latin typeface="Times New Roman" pitchFamily="18" charset="0"/>
                <a:cs typeface="Times New Roman" pitchFamily="18" charset="0"/>
              </a:rPr>
              <a:t>A</a:t>
            </a:r>
            <a:r>
              <a:rPr lang="en-US" i="1" dirty="0" smtClean="0">
                <a:latin typeface="Cambria Math" pitchFamily="18" charset="0"/>
              </a:rPr>
              <a:t>₄</a:t>
            </a:r>
            <a:r>
              <a:rPr lang="ru-RU" i="1" baseline="-25000" dirty="0" smtClean="0">
                <a:latin typeface="Cambria Math" pitchFamily="18" charset="0"/>
              </a:rPr>
              <a:t>5 </a:t>
            </a:r>
            <a:r>
              <a:rPr lang="ru-RU" i="1" dirty="0" smtClean="0">
                <a:latin typeface="Cambria Math" pitchFamily="18" charset="0"/>
              </a:rPr>
              <a:t> &gt;0,</a:t>
            </a:r>
            <a:r>
              <a:rPr lang="en-US" i="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A</a:t>
            </a:r>
            <a:r>
              <a:rPr lang="en-US" i="1" dirty="0" smtClean="0">
                <a:latin typeface="Cambria Math" pitchFamily="18" charset="0"/>
              </a:rPr>
              <a:t>₄</a:t>
            </a:r>
            <a:r>
              <a:rPr lang="ru-RU" i="1" baseline="-25000" dirty="0" smtClean="0">
                <a:latin typeface="Cambria Math" pitchFamily="18" charset="0"/>
              </a:rPr>
              <a:t>5</a:t>
            </a:r>
            <a:r>
              <a:rPr lang="en-US" i="1" dirty="0" smtClean="0">
                <a:latin typeface="Cambria Math" pitchFamily="18" charset="0"/>
              </a:rPr>
              <a:t>=</a:t>
            </a:r>
            <a:r>
              <a:rPr lang="ru-RU" i="1" dirty="0" smtClean="0">
                <a:latin typeface="Cambria Math" pitchFamily="18" charset="0"/>
              </a:rPr>
              <a:t> -∆</a:t>
            </a:r>
            <a:r>
              <a:rPr lang="en-US" i="1" dirty="0" smtClean="0">
                <a:latin typeface="Cambria Math" pitchFamily="18" charset="0"/>
              </a:rPr>
              <a:t>U₄</a:t>
            </a:r>
            <a:r>
              <a:rPr lang="ru-RU" i="1" baseline="-25000" dirty="0" smtClean="0">
                <a:latin typeface="Cambria Math" pitchFamily="18" charset="0"/>
              </a:rPr>
              <a:t>5</a:t>
            </a:r>
            <a:r>
              <a:rPr lang="en-US" i="1" dirty="0" smtClean="0">
                <a:latin typeface="Cambria Math" pitchFamily="18" charset="0"/>
              </a:rPr>
              <a:t> </a:t>
            </a:r>
            <a:r>
              <a:rPr lang="ru-RU" i="1" dirty="0" smtClean="0">
                <a:latin typeface="Cambria Math" pitchFamily="18" charset="0"/>
              </a:rPr>
              <a:t>,  ∆</a:t>
            </a:r>
            <a:r>
              <a:rPr lang="en-US" i="1" dirty="0" smtClean="0">
                <a:latin typeface="Cambria Math" pitchFamily="18" charset="0"/>
              </a:rPr>
              <a:t>U</a:t>
            </a:r>
            <a:r>
              <a:rPr lang="ru-RU" i="1" baseline="-25000" dirty="0" smtClean="0">
                <a:latin typeface="Cambria Math" pitchFamily="18" charset="0"/>
              </a:rPr>
              <a:t>45 </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5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4</a:t>
            </a:r>
            <a:r>
              <a:rPr lang="en-US" i="1" baseline="-25000" dirty="0" smtClean="0">
                <a:latin typeface="Times New Roman" pitchFamily="18" charset="0"/>
                <a:cs typeface="Times New Roman" pitchFamily="18" charset="0"/>
              </a:rPr>
              <a:t> </a:t>
            </a:r>
            <a:r>
              <a:rPr lang="ru-RU" i="1" baseline="-25000" dirty="0" smtClean="0">
                <a:latin typeface="Times New Roman" pitchFamily="18" charset="0"/>
                <a:cs typeface="Times New Roman" pitchFamily="18" charset="0"/>
              </a:rPr>
              <a:t>               </a:t>
            </a:r>
            <a:r>
              <a:rPr lang="ru-RU" b="1" dirty="0" smtClean="0">
                <a:solidFill>
                  <a:srgbClr val="FF0000"/>
                </a:solidFill>
                <a:latin typeface="Times New Roman" pitchFamily="18" charset="0"/>
                <a:cs typeface="Times New Roman" pitchFamily="18" charset="0"/>
              </a:rPr>
              <a:t>3 – 4 – 5 – рабочий ход</a:t>
            </a:r>
            <a:endParaRPr lang="ru-RU" i="1" baseline="-25000" dirty="0" smtClean="0">
              <a:solidFill>
                <a:srgbClr val="FF0000"/>
              </a:solidFill>
              <a:latin typeface="Times New Roman" pitchFamily="18" charset="0"/>
              <a:cs typeface="Times New Roman" pitchFamily="18" charset="0"/>
            </a:endParaRPr>
          </a:p>
          <a:p>
            <a:r>
              <a:rPr lang="ru-RU" b="1" dirty="0" smtClean="0">
                <a:solidFill>
                  <a:srgbClr val="FF0000"/>
                </a:solidFill>
                <a:latin typeface="Times New Roman" pitchFamily="18" charset="0"/>
                <a:cs typeface="Times New Roman" pitchFamily="18" charset="0"/>
              </a:rPr>
              <a:t> </a:t>
            </a:r>
            <a:r>
              <a:rPr lang="ru-RU" b="1" dirty="0" smtClean="0">
                <a:latin typeface="Times New Roman" pitchFamily="18" charset="0"/>
                <a:cs typeface="Times New Roman" pitchFamily="18" charset="0"/>
              </a:rPr>
              <a:t>5 – 2 – </a:t>
            </a:r>
            <a:r>
              <a:rPr lang="en-US" b="1" dirty="0" smtClean="0">
                <a:latin typeface="Times New Roman" pitchFamily="18" charset="0"/>
                <a:cs typeface="Times New Roman" pitchFamily="18" charset="0"/>
              </a:rPr>
              <a:t>1 </a:t>
            </a:r>
            <a:r>
              <a:rPr lang="ru-RU" b="1" dirty="0" smtClean="0">
                <a:latin typeface="Times New Roman" pitchFamily="18" charset="0"/>
                <a:cs typeface="Times New Roman" pitchFamily="18" charset="0"/>
              </a:rPr>
              <a:t>– выпуск отработанных продуктов</a:t>
            </a:r>
            <a:endParaRPr lang="en-US" b="1" dirty="0" smtClean="0">
              <a:latin typeface="Times New Roman" pitchFamily="18" charset="0"/>
              <a:cs typeface="Times New Roman" pitchFamily="18" charset="0"/>
            </a:endParaRPr>
          </a:p>
          <a:p>
            <a:r>
              <a:rPr lang="ru-RU" b="1" dirty="0">
                <a:latin typeface="Times New Roman" pitchFamily="18" charset="0"/>
                <a:cs typeface="Times New Roman" pitchFamily="18" charset="0"/>
              </a:rPr>
              <a:t>5</a:t>
            </a:r>
            <a:r>
              <a:rPr lang="ru-RU" b="1" dirty="0" smtClean="0">
                <a:latin typeface="Times New Roman" pitchFamily="18" charset="0"/>
                <a:cs typeface="Times New Roman" pitchFamily="18" charset="0"/>
              </a:rPr>
              <a:t> – </a:t>
            </a:r>
            <a:r>
              <a:rPr lang="ru-RU" b="1" dirty="0">
                <a:latin typeface="Times New Roman" pitchFamily="18" charset="0"/>
                <a:cs typeface="Times New Roman" pitchFamily="18" charset="0"/>
              </a:rPr>
              <a:t>2</a:t>
            </a: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 изохорное  охлаждение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5 </a:t>
            </a:r>
            <a:r>
              <a:rPr lang="ru-RU" i="1" dirty="0" smtClean="0">
                <a:latin typeface="Times New Roman" pitchFamily="18" charset="0"/>
                <a:cs typeface="Times New Roman" pitchFamily="18" charset="0"/>
              </a:rPr>
              <a:t>,</a:t>
            </a:r>
          </a:p>
          <a:p>
            <a:r>
              <a:rPr lang="ru-RU" i="1" dirty="0" smtClean="0">
                <a:latin typeface="Times New Roman" pitchFamily="18" charset="0"/>
                <a:cs typeface="Times New Roman" pitchFamily="18" charset="0"/>
              </a:rPr>
              <a:t> </a:t>
            </a:r>
            <a:r>
              <a:rPr lang="ru-RU" i="1" dirty="0" smtClean="0">
                <a:latin typeface="Cambria Math" pitchFamily="18" charset="0"/>
              </a:rPr>
              <a:t>∆</a:t>
            </a:r>
            <a:r>
              <a:rPr lang="en-US" i="1" dirty="0" smtClean="0">
                <a:latin typeface="Cambria Math" pitchFamily="18" charset="0"/>
              </a:rPr>
              <a:t>U</a:t>
            </a:r>
            <a:r>
              <a:rPr lang="ru-RU" i="1" baseline="-25000" dirty="0" smtClean="0">
                <a:latin typeface="Cambria Math" pitchFamily="18" charset="0"/>
              </a:rPr>
              <a:t>52</a:t>
            </a:r>
            <a:r>
              <a:rPr lang="en-US" i="1" dirty="0" smtClean="0">
                <a:latin typeface="Cambria Math" pitchFamily="18" charset="0"/>
              </a:rPr>
              <a:t>= Q</a:t>
            </a:r>
            <a:r>
              <a:rPr lang="ru-RU" i="1" baseline="-25000" dirty="0" smtClean="0">
                <a:latin typeface="Cambria Math" pitchFamily="18" charset="0"/>
              </a:rPr>
              <a:t>52 </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a:t>
            </a:r>
          </a:p>
          <a:p>
            <a:r>
              <a:rPr lang="ru-RU" b="1" dirty="0" smtClean="0">
                <a:latin typeface="Cambria Math" pitchFamily="18" charset="0"/>
              </a:rPr>
              <a:t>2</a:t>
            </a:r>
            <a:r>
              <a:rPr lang="ru-RU" b="1" dirty="0" smtClean="0">
                <a:latin typeface="Times New Roman" pitchFamily="18" charset="0"/>
                <a:cs typeface="Times New Roman" pitchFamily="18" charset="0"/>
              </a:rPr>
              <a:t> – 1 – изобарное сжатие </a:t>
            </a:r>
          </a:p>
          <a:p>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1</a:t>
            </a:r>
            <a:r>
              <a:rPr lang="ru-RU" i="1" dirty="0" smtClean="0">
                <a:latin typeface="Times New Roman" pitchFamily="18" charset="0"/>
                <a:cs typeface="Times New Roman" pitchFamily="18" charset="0"/>
              </a:rPr>
              <a:t> &lt;</a:t>
            </a:r>
            <a:r>
              <a:rPr lang="ru-RU" i="1" baseline="-25000"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r>
              <a:rPr lang="ru-RU" i="1" dirty="0" smtClean="0">
                <a:latin typeface="Times New Roman" pitchFamily="18" charset="0"/>
                <a:cs typeface="Times New Roman" pitchFamily="18" charset="0"/>
              </a:rPr>
              <a:t> , </a:t>
            </a:r>
            <a:r>
              <a:rPr lang="ru-RU" i="1" dirty="0" smtClean="0">
                <a:latin typeface="Cambria Math" pitchFamily="18" charset="0"/>
                <a:ea typeface="Cambria Math" pitchFamily="18" charset="0"/>
                <a:cs typeface="Times New Roman" pitchFamily="18" charset="0"/>
              </a:rPr>
              <a:t> </a:t>
            </a:r>
            <a:r>
              <a:rPr lang="en-US" i="1" dirty="0" smtClean="0">
                <a:latin typeface="Cambria Math" pitchFamily="18" charset="0"/>
                <a:ea typeface="Cambria Math" pitchFamily="18" charset="0"/>
                <a:cs typeface="Times New Roman" pitchFamily="18" charset="0"/>
              </a:rPr>
              <a:t>Q</a:t>
            </a:r>
            <a:r>
              <a:rPr lang="ru-RU" i="1" baseline="-25000" dirty="0" smtClean="0">
                <a:latin typeface="Cambria Math" pitchFamily="18" charset="0"/>
                <a:ea typeface="Cambria Math" pitchFamily="18" charset="0"/>
                <a:cs typeface="Times New Roman" pitchFamily="18" charset="0"/>
              </a:rPr>
              <a:t>21</a:t>
            </a:r>
            <a:r>
              <a:rPr lang="ru-RU" i="1" dirty="0" smtClean="0">
                <a:latin typeface="Times New Roman" pitchFamily="18" charset="0"/>
                <a:cs typeface="Times New Roman" pitchFamily="18" charset="0"/>
              </a:rPr>
              <a:t> </a:t>
            </a:r>
            <a:r>
              <a:rPr lang="ru-RU" i="1" dirty="0" smtClean="0">
                <a:latin typeface="Cambria Math" pitchFamily="18" charset="0"/>
                <a:ea typeface="Cambria Math"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ea typeface="Cambria Math" pitchFamily="18" charset="0"/>
                <a:cs typeface="Times New Roman" pitchFamily="18" charset="0"/>
              </a:rPr>
              <a:t>₂</a:t>
            </a:r>
            <a:r>
              <a:rPr lang="ru-RU" i="1" baseline="-25000" dirty="0" smtClean="0">
                <a:latin typeface="Cambria Math" pitchFamily="18" charset="0"/>
                <a:ea typeface="Cambria Math" pitchFamily="18" charset="0"/>
                <a:cs typeface="Times New Roman" pitchFamily="18" charset="0"/>
              </a:rPr>
              <a:t>1</a:t>
            </a:r>
            <a:r>
              <a:rPr lang="ru-RU" i="1" dirty="0" smtClean="0">
                <a:latin typeface="Cambria Math" pitchFamily="18" charset="0"/>
                <a:ea typeface="Cambria Math" pitchFamily="18" charset="0"/>
                <a:cs typeface="Times New Roman" pitchFamily="18" charset="0"/>
              </a:rPr>
              <a:t> + </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₂</a:t>
            </a:r>
            <a:r>
              <a:rPr lang="ru-RU" i="1" baseline="-25000" dirty="0" smtClean="0">
                <a:latin typeface="Cambria Math" pitchFamily="18" charset="0"/>
              </a:rPr>
              <a:t>1</a:t>
            </a:r>
            <a:r>
              <a:rPr lang="ru-RU" i="1" dirty="0" smtClean="0">
                <a:latin typeface="Cambria Math" pitchFamily="18" charset="0"/>
              </a:rPr>
              <a:t> ,</a:t>
            </a:r>
            <a:r>
              <a:rPr lang="en-US" i="1" dirty="0" smtClean="0">
                <a:latin typeface="Cambria Math" pitchFamily="18" charset="0"/>
              </a:rPr>
              <a:t> Q</a:t>
            </a:r>
            <a:r>
              <a:rPr lang="ru-RU" i="1" baseline="-25000" dirty="0" smtClean="0">
                <a:latin typeface="Cambria Math" pitchFamily="18" charset="0"/>
              </a:rPr>
              <a:t>2 1</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a:t>
            </a:r>
            <a:endParaRPr lang="ru-RU" b="1" dirty="0" smtClean="0">
              <a:latin typeface="Cambria Math" pitchFamily="18" charset="0"/>
            </a:endParaRPr>
          </a:p>
          <a:p>
            <a:endParaRPr lang="ru-RU" i="1" dirty="0" smtClean="0">
              <a:latin typeface="Cambria Math" pitchFamily="18" charset="0"/>
            </a:endParaRPr>
          </a:p>
          <a:p>
            <a:endParaRPr lang="ru-RU" i="1" dirty="0" smtClean="0">
              <a:latin typeface="Cambria Math" pitchFamily="18" charset="0"/>
            </a:endParaRPr>
          </a:p>
          <a:p>
            <a:endParaRPr lang="ru-RU" sz="2000" i="1" dirty="0" smtClean="0">
              <a:latin typeface="Cambria Math" pitchFamily="18" charset="0"/>
            </a:endParaRPr>
          </a:p>
          <a:p>
            <a:endParaRPr lang="ru-RU" sz="2000" i="1" baseline="-25000" dirty="0" smtClean="0">
              <a:latin typeface="Times New Roman" pitchFamily="18" charset="0"/>
              <a:cs typeface="Times New Roman" pitchFamily="18" charset="0"/>
            </a:endParaRPr>
          </a:p>
          <a:p>
            <a:endParaRPr lang="ru-RU" sz="2000" b="1" baseline="-25000" dirty="0" smtClean="0">
              <a:latin typeface="Times New Roman" pitchFamily="18" charset="0"/>
              <a:cs typeface="Times New Roman" pitchFamily="18" charset="0"/>
            </a:endParaRPr>
          </a:p>
          <a:p>
            <a:endParaRPr lang="ru-RU" sz="2000" dirty="0"/>
          </a:p>
        </p:txBody>
      </p:sp>
      <p:sp>
        <p:nvSpPr>
          <p:cNvPr id="7176"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dirty="0"/>
          </a:p>
        </p:txBody>
      </p:sp>
      <p:sp>
        <p:nvSpPr>
          <p:cNvPr id="13" name="Прямоугольник 12"/>
          <p:cNvSpPr/>
          <p:nvPr/>
        </p:nvSpPr>
        <p:spPr>
          <a:xfrm>
            <a:off x="1071538" y="428604"/>
            <a:ext cx="7704243" cy="1631216"/>
          </a:xfrm>
          <a:prstGeom prst="rect">
            <a:avLst/>
          </a:prstGeom>
        </p:spPr>
        <p:txBody>
          <a:bodyPr wrap="square">
            <a:spAutoFit/>
          </a:bodyPr>
          <a:lstStyle/>
          <a:p>
            <a:pPr algn="ctr"/>
            <a:r>
              <a:rPr lang="ru-RU" sz="32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ЦИКЛ РАБОТЫ  КАРБЮРАТОРНОГО ДВИГАТЕЛЯ </a:t>
            </a:r>
          </a:p>
          <a:p>
            <a:pPr algn="ctr"/>
            <a:endParaRPr lang="ru-RU" sz="3600" dirty="0"/>
          </a:p>
        </p:txBody>
      </p:sp>
      <p:cxnSp>
        <p:nvCxnSpPr>
          <p:cNvPr id="15" name="Прямая со стрелкой 14"/>
          <p:cNvCxnSpPr/>
          <p:nvPr/>
        </p:nvCxnSpPr>
        <p:spPr>
          <a:xfrm rot="5400000" flipH="1" flipV="1">
            <a:off x="-214346" y="3857628"/>
            <a:ext cx="257176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a:endCxn id="118" idx="1"/>
          </p:cNvCxnSpPr>
          <p:nvPr/>
        </p:nvCxnSpPr>
        <p:spPr>
          <a:xfrm>
            <a:off x="1071538" y="5153036"/>
            <a:ext cx="2643206" cy="322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Дуга 21"/>
          <p:cNvSpPr/>
          <p:nvPr/>
        </p:nvSpPr>
        <p:spPr>
          <a:xfrm rot="13628346">
            <a:off x="1399713" y="3149645"/>
            <a:ext cx="2168965" cy="630146"/>
          </a:xfrm>
          <a:prstGeom prst="arc">
            <a:avLst>
              <a:gd name="adj1" fmla="val 10995191"/>
              <a:gd name="adj2" fmla="val 20973311"/>
            </a:avLst>
          </a:prstGeom>
          <a:ln w="762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dirty="0"/>
          </a:p>
        </p:txBody>
      </p:sp>
      <p:sp>
        <p:nvSpPr>
          <p:cNvPr id="24" name="Дуга 23"/>
          <p:cNvSpPr/>
          <p:nvPr/>
        </p:nvSpPr>
        <p:spPr>
          <a:xfrm rot="12890429">
            <a:off x="1451797" y="3878521"/>
            <a:ext cx="2154205" cy="481531"/>
          </a:xfrm>
          <a:prstGeom prst="arc">
            <a:avLst>
              <a:gd name="adj1" fmla="val 11335014"/>
              <a:gd name="adj2" fmla="val 21139162"/>
            </a:avLst>
          </a:prstGeom>
          <a:ln w="762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dirty="0"/>
          </a:p>
        </p:txBody>
      </p:sp>
      <p:cxnSp>
        <p:nvCxnSpPr>
          <p:cNvPr id="26" name="Прямая соединительная линия 25"/>
          <p:cNvCxnSpPr/>
          <p:nvPr/>
        </p:nvCxnSpPr>
        <p:spPr>
          <a:xfrm rot="16200000" flipH="1" flipV="1">
            <a:off x="1294432" y="3288006"/>
            <a:ext cx="846792" cy="669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Прямая соединительная линия 27"/>
          <p:cNvCxnSpPr/>
          <p:nvPr/>
        </p:nvCxnSpPr>
        <p:spPr>
          <a:xfrm rot="5400000">
            <a:off x="2928926" y="4500571"/>
            <a:ext cx="428629" cy="158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8" name="Прямая соединительная линия 37"/>
          <p:cNvCxnSpPr>
            <a:endCxn id="24" idx="0"/>
          </p:cNvCxnSpPr>
          <p:nvPr/>
        </p:nvCxnSpPr>
        <p:spPr>
          <a:xfrm>
            <a:off x="1714480" y="4714884"/>
            <a:ext cx="1458972" cy="21585"/>
          </a:xfrm>
          <a:prstGeom prst="line">
            <a:avLst/>
          </a:prstGeom>
          <a:ln w="762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41" name="Прямая соединительная линия 40"/>
          <p:cNvCxnSpPr>
            <a:stCxn id="24" idx="2"/>
          </p:cNvCxnSpPr>
          <p:nvPr/>
        </p:nvCxnSpPr>
        <p:spPr>
          <a:xfrm rot="16200000" flipH="1">
            <a:off x="983184" y="4412216"/>
            <a:ext cx="1449020" cy="13570"/>
          </a:xfrm>
          <a:prstGeom prst="line">
            <a:avLst/>
          </a:prstGeom>
          <a:ln>
            <a:noFill/>
            <a:prstDash val="dash"/>
          </a:ln>
        </p:spPr>
        <p:style>
          <a:lnRef idx="1">
            <a:schemeClr val="accent1"/>
          </a:lnRef>
          <a:fillRef idx="0">
            <a:schemeClr val="accent1"/>
          </a:fillRef>
          <a:effectRef idx="0">
            <a:schemeClr val="accent1"/>
          </a:effectRef>
          <a:fontRef idx="minor">
            <a:schemeClr val="tx1"/>
          </a:fontRef>
        </p:style>
      </p:cxnSp>
      <p:cxnSp>
        <p:nvCxnSpPr>
          <p:cNvPr id="44" name="Прямая соединительная линия 43"/>
          <p:cNvCxnSpPr/>
          <p:nvPr/>
        </p:nvCxnSpPr>
        <p:spPr>
          <a:xfrm rot="5400000">
            <a:off x="2928927" y="4929199"/>
            <a:ext cx="428627"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3" name="Овал 82"/>
          <p:cNvSpPr/>
          <p:nvPr/>
        </p:nvSpPr>
        <p:spPr>
          <a:xfrm flipV="1">
            <a:off x="1687473" y="4670442"/>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85" name="Прямая со стрелкой 84"/>
          <p:cNvCxnSpPr/>
          <p:nvPr/>
        </p:nvCxnSpPr>
        <p:spPr>
          <a:xfrm rot="5400000">
            <a:off x="3086089" y="4581542"/>
            <a:ext cx="119056" cy="4753"/>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6" name="Прямая со стрелкой 85"/>
          <p:cNvCxnSpPr/>
          <p:nvPr/>
        </p:nvCxnSpPr>
        <p:spPr>
          <a:xfrm rot="5400000" flipH="1" flipV="1">
            <a:off x="1608117" y="3392487"/>
            <a:ext cx="214314" cy="1588"/>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7" name="Прямая со стрелкой 86"/>
          <p:cNvCxnSpPr/>
          <p:nvPr/>
        </p:nvCxnSpPr>
        <p:spPr>
          <a:xfrm rot="10800000">
            <a:off x="2285984" y="4286256"/>
            <a:ext cx="214314" cy="71438"/>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8" name="Прямая со стрелкой 87"/>
          <p:cNvCxnSpPr/>
          <p:nvPr/>
        </p:nvCxnSpPr>
        <p:spPr>
          <a:xfrm rot="16200000" flipH="1">
            <a:off x="2357422" y="3786190"/>
            <a:ext cx="214314" cy="214314"/>
          </a:xfrm>
          <a:prstGeom prst="straightConnector1">
            <a:avLst/>
          </a:prstGeom>
          <a:ln w="381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89" name="Прямая со стрелкой 88"/>
          <p:cNvCxnSpPr/>
          <p:nvPr/>
        </p:nvCxnSpPr>
        <p:spPr>
          <a:xfrm>
            <a:off x="2357422" y="4714884"/>
            <a:ext cx="142876" cy="1588"/>
          </a:xfrm>
          <a:prstGeom prst="straightConnector1">
            <a:avLst/>
          </a:prstGeom>
          <a:ln w="381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4" name="Прямая соединительная линия 113"/>
          <p:cNvCxnSpPr/>
          <p:nvPr/>
        </p:nvCxnSpPr>
        <p:spPr>
          <a:xfrm rot="5400000">
            <a:off x="1036613" y="4464057"/>
            <a:ext cx="1357322"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17" name="TextBox 116"/>
          <p:cNvSpPr txBox="1"/>
          <p:nvPr/>
        </p:nvSpPr>
        <p:spPr>
          <a:xfrm>
            <a:off x="920700" y="2224071"/>
            <a:ext cx="325730" cy="369332"/>
          </a:xfrm>
          <a:prstGeom prst="rect">
            <a:avLst/>
          </a:prstGeom>
          <a:noFill/>
        </p:spPr>
        <p:txBody>
          <a:bodyPr wrap="none" rtlCol="0">
            <a:spAutoFit/>
          </a:bodyPr>
          <a:lstStyle/>
          <a:p>
            <a:r>
              <a:rPr lang="ru-RU" dirty="0" smtClean="0"/>
              <a:t>Р</a:t>
            </a:r>
            <a:endParaRPr lang="ru-RU" dirty="0"/>
          </a:p>
        </p:txBody>
      </p:sp>
      <p:sp>
        <p:nvSpPr>
          <p:cNvPr id="118" name="TextBox 117"/>
          <p:cNvSpPr txBox="1"/>
          <p:nvPr/>
        </p:nvSpPr>
        <p:spPr>
          <a:xfrm>
            <a:off x="3714744" y="5000636"/>
            <a:ext cx="338554" cy="369332"/>
          </a:xfrm>
          <a:prstGeom prst="rect">
            <a:avLst/>
          </a:prstGeom>
          <a:noFill/>
        </p:spPr>
        <p:txBody>
          <a:bodyPr wrap="none" rtlCol="0">
            <a:spAutoFit/>
          </a:bodyPr>
          <a:lstStyle/>
          <a:p>
            <a:r>
              <a:rPr lang="en-US" dirty="0" smtClean="0"/>
              <a:t>V</a:t>
            </a:r>
            <a:endParaRPr lang="ru-RU" dirty="0"/>
          </a:p>
        </p:txBody>
      </p:sp>
      <p:sp>
        <p:nvSpPr>
          <p:cNvPr id="119" name="TextBox 118"/>
          <p:cNvSpPr txBox="1"/>
          <p:nvPr/>
        </p:nvSpPr>
        <p:spPr>
          <a:xfrm>
            <a:off x="1571604" y="5214950"/>
            <a:ext cx="404278" cy="369332"/>
          </a:xfrm>
          <a:prstGeom prst="rect">
            <a:avLst/>
          </a:prstGeom>
          <a:noFill/>
        </p:spPr>
        <p:txBody>
          <a:bodyPr wrap="none" rtlCol="0">
            <a:spAutoFit/>
          </a:bodyPr>
          <a:lstStyle/>
          <a:p>
            <a:r>
              <a:rPr lang="en-US" dirty="0" smtClean="0"/>
              <a:t>V</a:t>
            </a:r>
            <a:r>
              <a:rPr lang="en-US" baseline="-25000" dirty="0" smtClean="0"/>
              <a:t>1</a:t>
            </a:r>
            <a:endParaRPr lang="ru-RU" dirty="0"/>
          </a:p>
        </p:txBody>
      </p:sp>
      <p:sp>
        <p:nvSpPr>
          <p:cNvPr id="123" name="TextBox 122"/>
          <p:cNvSpPr txBox="1"/>
          <p:nvPr/>
        </p:nvSpPr>
        <p:spPr>
          <a:xfrm>
            <a:off x="2928926" y="5214950"/>
            <a:ext cx="425116" cy="369332"/>
          </a:xfrm>
          <a:prstGeom prst="rect">
            <a:avLst/>
          </a:prstGeom>
          <a:noFill/>
        </p:spPr>
        <p:txBody>
          <a:bodyPr wrap="none" rtlCol="0">
            <a:spAutoFit/>
          </a:bodyPr>
          <a:lstStyle/>
          <a:p>
            <a:r>
              <a:rPr lang="en-US" dirty="0" smtClean="0"/>
              <a:t>V</a:t>
            </a:r>
            <a:r>
              <a:rPr lang="en-US" baseline="-25000" dirty="0" smtClean="0"/>
              <a:t>2</a:t>
            </a:r>
            <a:endParaRPr lang="ru-RU" dirty="0"/>
          </a:p>
        </p:txBody>
      </p:sp>
      <p:sp>
        <p:nvSpPr>
          <p:cNvPr id="125" name="TextBox 124"/>
          <p:cNvSpPr txBox="1"/>
          <p:nvPr/>
        </p:nvSpPr>
        <p:spPr>
          <a:xfrm>
            <a:off x="1431882" y="4487877"/>
            <a:ext cx="284052" cy="369332"/>
          </a:xfrm>
          <a:prstGeom prst="rect">
            <a:avLst/>
          </a:prstGeom>
          <a:noFill/>
        </p:spPr>
        <p:txBody>
          <a:bodyPr wrap="none" rtlCol="0">
            <a:spAutoFit/>
          </a:bodyPr>
          <a:lstStyle/>
          <a:p>
            <a:r>
              <a:rPr lang="en-US" dirty="0" smtClean="0"/>
              <a:t>1</a:t>
            </a:r>
            <a:endParaRPr lang="ru-RU" dirty="0"/>
          </a:p>
        </p:txBody>
      </p:sp>
      <p:sp>
        <p:nvSpPr>
          <p:cNvPr id="126" name="TextBox 125"/>
          <p:cNvSpPr txBox="1"/>
          <p:nvPr/>
        </p:nvSpPr>
        <p:spPr>
          <a:xfrm>
            <a:off x="3214678" y="4572008"/>
            <a:ext cx="300082" cy="338554"/>
          </a:xfrm>
          <a:prstGeom prst="rect">
            <a:avLst/>
          </a:prstGeom>
          <a:noFill/>
        </p:spPr>
        <p:txBody>
          <a:bodyPr wrap="none" rtlCol="0">
            <a:spAutoFit/>
          </a:bodyPr>
          <a:lstStyle/>
          <a:p>
            <a:r>
              <a:rPr lang="en-US" sz="1600" dirty="0" smtClean="0"/>
              <a:t>2</a:t>
            </a:r>
            <a:endParaRPr lang="ru-RU" sz="1600" dirty="0"/>
          </a:p>
        </p:txBody>
      </p:sp>
      <p:sp>
        <p:nvSpPr>
          <p:cNvPr id="127" name="TextBox 126"/>
          <p:cNvSpPr txBox="1"/>
          <p:nvPr/>
        </p:nvSpPr>
        <p:spPr>
          <a:xfrm>
            <a:off x="1395369" y="3502026"/>
            <a:ext cx="284052" cy="307777"/>
          </a:xfrm>
          <a:prstGeom prst="rect">
            <a:avLst/>
          </a:prstGeom>
          <a:noFill/>
        </p:spPr>
        <p:txBody>
          <a:bodyPr wrap="none" rtlCol="0">
            <a:spAutoFit/>
          </a:bodyPr>
          <a:lstStyle/>
          <a:p>
            <a:r>
              <a:rPr lang="en-US" sz="1400" dirty="0" smtClean="0"/>
              <a:t>3</a:t>
            </a:r>
            <a:endParaRPr lang="ru-RU" sz="1400" dirty="0"/>
          </a:p>
        </p:txBody>
      </p:sp>
      <p:sp>
        <p:nvSpPr>
          <p:cNvPr id="128" name="TextBox 127"/>
          <p:cNvSpPr txBox="1"/>
          <p:nvPr/>
        </p:nvSpPr>
        <p:spPr>
          <a:xfrm>
            <a:off x="1428728" y="2500306"/>
            <a:ext cx="285656" cy="307777"/>
          </a:xfrm>
          <a:prstGeom prst="rect">
            <a:avLst/>
          </a:prstGeom>
          <a:noFill/>
        </p:spPr>
        <p:txBody>
          <a:bodyPr wrap="none" rtlCol="0">
            <a:spAutoFit/>
          </a:bodyPr>
          <a:lstStyle/>
          <a:p>
            <a:r>
              <a:rPr lang="en-US" sz="1400" dirty="0" smtClean="0"/>
              <a:t>4</a:t>
            </a:r>
            <a:endParaRPr lang="ru-RU" sz="1400" dirty="0"/>
          </a:p>
        </p:txBody>
      </p:sp>
      <p:sp>
        <p:nvSpPr>
          <p:cNvPr id="129" name="TextBox 128"/>
          <p:cNvSpPr txBox="1"/>
          <p:nvPr/>
        </p:nvSpPr>
        <p:spPr>
          <a:xfrm>
            <a:off x="3214678" y="4071942"/>
            <a:ext cx="279244" cy="307777"/>
          </a:xfrm>
          <a:prstGeom prst="rect">
            <a:avLst/>
          </a:prstGeom>
          <a:noFill/>
        </p:spPr>
        <p:txBody>
          <a:bodyPr wrap="none" rtlCol="0">
            <a:spAutoFit/>
          </a:bodyPr>
          <a:lstStyle/>
          <a:p>
            <a:r>
              <a:rPr lang="en-US" sz="1400" dirty="0" smtClean="0"/>
              <a:t>5</a:t>
            </a:r>
            <a:endParaRPr lang="ru-RU" sz="1400" dirty="0"/>
          </a:p>
        </p:txBody>
      </p:sp>
      <p:sp>
        <p:nvSpPr>
          <p:cNvPr id="133" name="Прямоугольник 132"/>
          <p:cNvSpPr/>
          <p:nvPr/>
        </p:nvSpPr>
        <p:spPr>
          <a:xfrm>
            <a:off x="2887500" y="3244334"/>
            <a:ext cx="242374" cy="369332"/>
          </a:xfrm>
          <a:prstGeom prst="rect">
            <a:avLst/>
          </a:prstGeom>
        </p:spPr>
        <p:txBody>
          <a:bodyPr wrap="none">
            <a:spAutoFit/>
          </a:bodyPr>
          <a:lstStyle/>
          <a:p>
            <a:r>
              <a:rPr lang="ru-RU" b="1" dirty="0" smtClean="0">
                <a:latin typeface="Times New Roman" pitchFamily="18" charset="0"/>
                <a:cs typeface="Times New Roman" pitchFamily="18" charset="0"/>
              </a:rPr>
              <a:t> </a:t>
            </a:r>
            <a:endParaRPr lang="ru-RU" dirty="0"/>
          </a:p>
        </p:txBody>
      </p:sp>
      <p:cxnSp>
        <p:nvCxnSpPr>
          <p:cNvPr id="37" name="Прямая соединительная линия 36"/>
          <p:cNvCxnSpPr/>
          <p:nvPr/>
        </p:nvCxnSpPr>
        <p:spPr>
          <a:xfrm>
            <a:off x="1687473" y="4597416"/>
            <a:ext cx="1460520" cy="36513"/>
          </a:xfrm>
          <a:prstGeom prst="line">
            <a:avLst/>
          </a:prstGeom>
          <a:ln>
            <a:solidFill>
              <a:schemeClr val="accent6">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5" name="Прямоугольник 44"/>
          <p:cNvSpPr/>
          <p:nvPr/>
        </p:nvSpPr>
        <p:spPr>
          <a:xfrm>
            <a:off x="373006" y="1428736"/>
            <a:ext cx="8770994" cy="646331"/>
          </a:xfrm>
          <a:prstGeom prst="rect">
            <a:avLst/>
          </a:prstGeom>
          <a:ln>
            <a:noFill/>
          </a:ln>
        </p:spPr>
        <p:txBody>
          <a:bodyPr wrap="square">
            <a:spAutoFit/>
          </a:bodyPr>
          <a:lstStyle/>
          <a:p>
            <a:pPr algn="ctr"/>
            <a:r>
              <a:rPr lang="ru-RU" dirty="0" smtClean="0">
                <a:ln w="9000" cmpd="sng">
                  <a:solidFill>
                    <a:schemeClr val="accent4">
                      <a:shade val="50000"/>
                      <a:satMod val="120000"/>
                    </a:schemeClr>
                  </a:solidFill>
                  <a:prstDash val="solid"/>
                </a:ln>
                <a:effectLst>
                  <a:reflection blurRad="12700" stA="28000" endPos="45000" dist="1000" dir="5400000" sy="-100000" algn="bl" rotWithShape="0"/>
                </a:effectLst>
              </a:rPr>
              <a:t>Объяснение и демонстрация работы каждого такта ДВС сопровождается вычерчиванием  Р-</a:t>
            </a:r>
            <a:r>
              <a:rPr lang="en-US" dirty="0" smtClean="0">
                <a:ln w="9000" cmpd="sng">
                  <a:solidFill>
                    <a:schemeClr val="accent4">
                      <a:shade val="50000"/>
                      <a:satMod val="120000"/>
                    </a:schemeClr>
                  </a:solidFill>
                  <a:prstDash val="solid"/>
                </a:ln>
                <a:effectLst>
                  <a:reflection blurRad="12700" stA="28000" endPos="45000" dist="1000" dir="5400000" sy="-100000" algn="bl" rotWithShape="0"/>
                </a:effectLst>
              </a:rPr>
              <a:t>V </a:t>
            </a:r>
            <a:r>
              <a:rPr lang="ru-RU" dirty="0" smtClean="0">
                <a:ln w="9000" cmpd="sng">
                  <a:solidFill>
                    <a:schemeClr val="accent4">
                      <a:shade val="50000"/>
                      <a:satMod val="120000"/>
                    </a:schemeClr>
                  </a:solidFill>
                  <a:prstDash val="solid"/>
                </a:ln>
                <a:effectLst>
                  <a:reflection blurRad="12700" stA="28000" endPos="45000" dist="1000" dir="5400000" sy="-100000" algn="bl" rotWithShape="0"/>
                </a:effectLst>
              </a:rPr>
              <a:t>диаграммы</a:t>
            </a:r>
          </a:p>
        </p:txBody>
      </p:sp>
      <p:cxnSp>
        <p:nvCxnSpPr>
          <p:cNvPr id="47" name="Прямая со стрелкой 46"/>
          <p:cNvCxnSpPr/>
          <p:nvPr/>
        </p:nvCxnSpPr>
        <p:spPr>
          <a:xfrm>
            <a:off x="1249319" y="3209922"/>
            <a:ext cx="434147" cy="14446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1066752" y="2771766"/>
            <a:ext cx="547695" cy="369332"/>
          </a:xfrm>
          <a:prstGeom prst="rect">
            <a:avLst/>
          </a:prstGeom>
          <a:noFill/>
        </p:spPr>
        <p:txBody>
          <a:bodyPr wrap="square" rtlCol="0">
            <a:spAutoFit/>
          </a:bodyPr>
          <a:lstStyle/>
          <a:p>
            <a:r>
              <a:rPr lang="en-US" dirty="0" smtClean="0"/>
              <a:t>Q</a:t>
            </a:r>
            <a:r>
              <a:rPr lang="en-US" baseline="-25000" dirty="0" smtClean="0"/>
              <a:t>34</a:t>
            </a:r>
            <a:endParaRPr lang="ru-RU" dirty="0"/>
          </a:p>
        </p:txBody>
      </p:sp>
      <p:sp>
        <p:nvSpPr>
          <p:cNvPr id="55" name="TextBox 54"/>
          <p:cNvSpPr txBox="1"/>
          <p:nvPr/>
        </p:nvSpPr>
        <p:spPr>
          <a:xfrm>
            <a:off x="3586149" y="4487877"/>
            <a:ext cx="590226" cy="400110"/>
          </a:xfrm>
          <a:prstGeom prst="rect">
            <a:avLst/>
          </a:prstGeom>
          <a:noFill/>
        </p:spPr>
        <p:txBody>
          <a:bodyPr wrap="none" rtlCol="0">
            <a:spAutoFit/>
          </a:bodyPr>
          <a:lstStyle/>
          <a:p>
            <a:r>
              <a:rPr lang="en-US" dirty="0" smtClean="0"/>
              <a:t>Q </a:t>
            </a:r>
            <a:r>
              <a:rPr lang="en-US" baseline="-25000" dirty="0" smtClean="0"/>
              <a:t>5</a:t>
            </a:r>
            <a:r>
              <a:rPr lang="en-US" sz="2000" baseline="-25000" dirty="0" smtClean="0"/>
              <a:t>2</a:t>
            </a:r>
            <a:endParaRPr lang="ru-RU" sz="2000" dirty="0"/>
          </a:p>
        </p:txBody>
      </p:sp>
      <p:cxnSp>
        <p:nvCxnSpPr>
          <p:cNvPr id="57" name="Прямая со стрелкой 56"/>
          <p:cNvCxnSpPr/>
          <p:nvPr/>
        </p:nvCxnSpPr>
        <p:spPr>
          <a:xfrm rot="10800000" flipV="1">
            <a:off x="2016090" y="4597415"/>
            <a:ext cx="292104" cy="1"/>
          </a:xfrm>
          <a:prstGeom prst="straightConnector1">
            <a:avLst/>
          </a:prstGeom>
          <a:ln>
            <a:solidFill>
              <a:schemeClr val="accent6">
                <a:lumMod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62" name="Овал 61"/>
          <p:cNvSpPr/>
          <p:nvPr/>
        </p:nvSpPr>
        <p:spPr>
          <a:xfrm flipV="1">
            <a:off x="3111480" y="4268799"/>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3" name="Овал 62"/>
          <p:cNvSpPr/>
          <p:nvPr/>
        </p:nvSpPr>
        <p:spPr>
          <a:xfrm flipV="1">
            <a:off x="3111480" y="4706955"/>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4" name="Овал 63"/>
          <p:cNvSpPr/>
          <p:nvPr/>
        </p:nvSpPr>
        <p:spPr>
          <a:xfrm flipV="1">
            <a:off x="1687473" y="2844792"/>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5" name="Овал 64"/>
          <p:cNvSpPr/>
          <p:nvPr/>
        </p:nvSpPr>
        <p:spPr>
          <a:xfrm flipV="1">
            <a:off x="1687473" y="3684591"/>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68" name="Прямая со стрелкой 67"/>
          <p:cNvCxnSpPr/>
          <p:nvPr/>
        </p:nvCxnSpPr>
        <p:spPr>
          <a:xfrm>
            <a:off x="3257532" y="4451364"/>
            <a:ext cx="401643" cy="18256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2235168" y="2625714"/>
            <a:ext cx="2044728" cy="461665"/>
          </a:xfrm>
          <a:prstGeom prst="rect">
            <a:avLst/>
          </a:prstGeom>
          <a:noFill/>
          <a:ln w="28575">
            <a:solidFill>
              <a:srgbClr val="00B0F0"/>
            </a:solidFill>
          </a:ln>
        </p:spPr>
        <p:txBody>
          <a:bodyPr wrap="square" rtlCol="0">
            <a:spAutoFit/>
          </a:bodyPr>
          <a:lstStyle/>
          <a:p>
            <a:r>
              <a:rPr lang="ru-RU" sz="2400" b="1" dirty="0" smtClean="0">
                <a:solidFill>
                  <a:srgbClr val="0070C0"/>
                </a:solidFill>
              </a:rPr>
              <a:t>А</a:t>
            </a:r>
            <a:r>
              <a:rPr lang="en-US" sz="2400" b="1" dirty="0" smtClean="0">
                <a:solidFill>
                  <a:srgbClr val="0070C0"/>
                </a:solidFill>
              </a:rPr>
              <a:t> </a:t>
            </a:r>
            <a:r>
              <a:rPr lang="ru-RU" sz="2400" b="1" baseline="-25000" dirty="0" smtClean="0">
                <a:solidFill>
                  <a:srgbClr val="0070C0"/>
                </a:solidFill>
              </a:rPr>
              <a:t>мех</a:t>
            </a:r>
            <a:r>
              <a:rPr lang="ru-RU" sz="2400" b="1" dirty="0" smtClean="0">
                <a:solidFill>
                  <a:srgbClr val="0070C0"/>
                </a:solidFill>
              </a:rPr>
              <a:t> = </a:t>
            </a:r>
            <a:r>
              <a:rPr lang="en-US" sz="2400" b="1" dirty="0" smtClean="0">
                <a:solidFill>
                  <a:srgbClr val="0070C0"/>
                </a:solidFill>
              </a:rPr>
              <a:t>S</a:t>
            </a:r>
            <a:r>
              <a:rPr lang="en-US" sz="2400" b="1" baseline="-25000" dirty="0" smtClean="0">
                <a:solidFill>
                  <a:srgbClr val="0070C0"/>
                </a:solidFill>
              </a:rPr>
              <a:t>2345</a:t>
            </a:r>
            <a:endParaRPr lang="ru-RU" sz="2400" b="1" dirty="0">
              <a:solidFill>
                <a:srgbClr val="0070C0"/>
              </a:solidFill>
            </a:endParaRPr>
          </a:p>
        </p:txBody>
      </p:sp>
      <p:cxnSp>
        <p:nvCxnSpPr>
          <p:cNvPr id="77" name="Прямая со стрелкой 76"/>
          <p:cNvCxnSpPr/>
          <p:nvPr/>
        </p:nvCxnSpPr>
        <p:spPr>
          <a:xfrm rot="10800000" flipV="1">
            <a:off x="2089118" y="3100383"/>
            <a:ext cx="1387492" cy="839798"/>
          </a:xfrm>
          <a:prstGeom prst="straightConnector1">
            <a:avLst/>
          </a:prstGeom>
          <a:ln w="38100">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701622" y="4962546"/>
            <a:ext cx="325730" cy="369332"/>
          </a:xfrm>
          <a:prstGeom prst="rect">
            <a:avLst/>
          </a:prstGeom>
          <a:noFill/>
        </p:spPr>
        <p:txBody>
          <a:bodyPr wrap="none" rtlCol="0">
            <a:spAutoFit/>
          </a:bodyPr>
          <a:lstStyle/>
          <a:p>
            <a:r>
              <a:rPr lang="en-US" dirty="0" smtClean="0"/>
              <a:t>0</a:t>
            </a:r>
            <a:endParaRPr lang="ru-RU" dirty="0"/>
          </a:p>
        </p:txBody>
      </p:sp>
      <p:sp>
        <p:nvSpPr>
          <p:cNvPr id="96" name="TextBox 95"/>
          <p:cNvSpPr txBox="1"/>
          <p:nvPr/>
        </p:nvSpPr>
        <p:spPr>
          <a:xfrm>
            <a:off x="2271681" y="5692806"/>
            <a:ext cx="1714059" cy="461665"/>
          </a:xfrm>
          <a:prstGeom prst="rect">
            <a:avLst/>
          </a:prstGeom>
          <a:noFill/>
          <a:ln w="19050">
            <a:solidFill>
              <a:srgbClr val="C00000"/>
            </a:solidFill>
          </a:ln>
        </p:spPr>
        <p:txBody>
          <a:bodyPr wrap="none" rtlCol="0">
            <a:spAutoFit/>
          </a:bodyPr>
          <a:lstStyle/>
          <a:p>
            <a:r>
              <a:rPr lang="ru-RU" sz="2400" b="1" dirty="0" smtClean="0">
                <a:solidFill>
                  <a:srgbClr val="FF0000"/>
                </a:solidFill>
                <a:latin typeface="Cambria Math" pitchFamily="18" charset="0"/>
              </a:rPr>
              <a:t>∆</a:t>
            </a:r>
            <a:r>
              <a:rPr lang="en-US" sz="2400" b="1" dirty="0" smtClean="0">
                <a:solidFill>
                  <a:srgbClr val="FF0000"/>
                </a:solidFill>
                <a:latin typeface="Cambria Math" pitchFamily="18" charset="0"/>
              </a:rPr>
              <a:t>U </a:t>
            </a:r>
            <a:r>
              <a:rPr lang="ru-RU" sz="2400" b="1" baseline="-25000" dirty="0" smtClean="0">
                <a:solidFill>
                  <a:srgbClr val="FF0000"/>
                </a:solidFill>
                <a:latin typeface="Cambria Math" pitchFamily="18" charset="0"/>
              </a:rPr>
              <a:t>за цикл</a:t>
            </a:r>
            <a:r>
              <a:rPr lang="en-US" sz="2400" b="1" dirty="0" smtClean="0">
                <a:solidFill>
                  <a:srgbClr val="FF0000"/>
                </a:solidFill>
                <a:latin typeface="Cambria Math" pitchFamily="18" charset="0"/>
              </a:rPr>
              <a:t>=0</a:t>
            </a:r>
            <a:endParaRPr lang="ru-RU" sz="2400" b="1" dirty="0">
              <a:solidFill>
                <a:srgbClr val="FF0000"/>
              </a:solidFill>
            </a:endParaRPr>
          </a:p>
        </p:txBody>
      </p:sp>
      <p:cxnSp>
        <p:nvCxnSpPr>
          <p:cNvPr id="48" name="Прямая со стрелкой 47"/>
          <p:cNvCxnSpPr/>
          <p:nvPr/>
        </p:nvCxnSpPr>
        <p:spPr>
          <a:xfrm>
            <a:off x="1249317" y="3209922"/>
            <a:ext cx="434147" cy="14446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9" name="16-конечная звезда 48">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4">
                                            <p:txEl>
                                              <p:pRg st="0" end="0"/>
                                            </p:txEl>
                                          </p:spTgt>
                                        </p:tgtEl>
                                        <p:attrNameLst>
                                          <p:attrName>style.visibility</p:attrName>
                                        </p:attrNameLst>
                                      </p:cBhvr>
                                      <p:to>
                                        <p:strVal val="visible"/>
                                      </p:to>
                                    </p:set>
                                    <p:animEffect transition="in" filter="fade">
                                      <p:cBhvr>
                                        <p:cTn id="7" dur="2000"/>
                                        <p:tgtEl>
                                          <p:spTgt spid="717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174">
                                            <p:txEl>
                                              <p:pRg st="1" end="1"/>
                                            </p:txEl>
                                          </p:spTgt>
                                        </p:tgtEl>
                                        <p:attrNameLst>
                                          <p:attrName>style.visibility</p:attrName>
                                        </p:attrNameLst>
                                      </p:cBhvr>
                                      <p:to>
                                        <p:strVal val="visible"/>
                                      </p:to>
                                    </p:set>
                                    <p:animEffect transition="in" filter="fade">
                                      <p:cBhvr>
                                        <p:cTn id="10" dur="2000"/>
                                        <p:tgtEl>
                                          <p:spTgt spid="717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174">
                                            <p:txEl>
                                              <p:pRg st="2" end="2"/>
                                            </p:txEl>
                                          </p:spTgt>
                                        </p:tgtEl>
                                        <p:attrNameLst>
                                          <p:attrName>style.visibility</p:attrName>
                                        </p:attrNameLst>
                                      </p:cBhvr>
                                      <p:to>
                                        <p:strVal val="visible"/>
                                      </p:to>
                                    </p:set>
                                    <p:animEffect transition="in" filter="fade">
                                      <p:cBhvr>
                                        <p:cTn id="15" dur="2000"/>
                                        <p:tgtEl>
                                          <p:spTgt spid="7174">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174">
                                            <p:txEl>
                                              <p:pRg st="3" end="3"/>
                                            </p:txEl>
                                          </p:spTgt>
                                        </p:tgtEl>
                                        <p:attrNameLst>
                                          <p:attrName>style.visibility</p:attrName>
                                        </p:attrNameLst>
                                      </p:cBhvr>
                                      <p:to>
                                        <p:strVal val="visible"/>
                                      </p:to>
                                    </p:set>
                                    <p:animEffect transition="in" filter="fade">
                                      <p:cBhvr>
                                        <p:cTn id="18" dur="2000"/>
                                        <p:tgtEl>
                                          <p:spTgt spid="717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174">
                                            <p:txEl>
                                              <p:pRg st="4" end="4"/>
                                            </p:txEl>
                                          </p:spTgt>
                                        </p:tgtEl>
                                        <p:attrNameLst>
                                          <p:attrName>style.visibility</p:attrName>
                                        </p:attrNameLst>
                                      </p:cBhvr>
                                      <p:to>
                                        <p:strVal val="visible"/>
                                      </p:to>
                                    </p:set>
                                    <p:animEffect transition="in" filter="fade">
                                      <p:cBhvr>
                                        <p:cTn id="23" dur="2000"/>
                                        <p:tgtEl>
                                          <p:spTgt spid="717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174">
                                            <p:txEl>
                                              <p:pRg st="5" end="5"/>
                                            </p:txEl>
                                          </p:spTgt>
                                        </p:tgtEl>
                                        <p:attrNameLst>
                                          <p:attrName>style.visibility</p:attrName>
                                        </p:attrNameLst>
                                      </p:cBhvr>
                                      <p:to>
                                        <p:strVal val="visible"/>
                                      </p:to>
                                    </p:set>
                                    <p:animEffect transition="in" filter="fade">
                                      <p:cBhvr>
                                        <p:cTn id="28" dur="2000"/>
                                        <p:tgtEl>
                                          <p:spTgt spid="7174">
                                            <p:txEl>
                                              <p:pRg st="5" end="5"/>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7174">
                                            <p:txEl>
                                              <p:pRg st="6" end="6"/>
                                            </p:txEl>
                                          </p:spTgt>
                                        </p:tgtEl>
                                        <p:attrNameLst>
                                          <p:attrName>style.visibility</p:attrName>
                                        </p:attrNameLst>
                                      </p:cBhvr>
                                      <p:to>
                                        <p:strVal val="visible"/>
                                      </p:to>
                                    </p:set>
                                    <p:animEffect transition="in" filter="fade">
                                      <p:cBhvr>
                                        <p:cTn id="31" dur="2000"/>
                                        <p:tgtEl>
                                          <p:spTgt spid="7174">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174">
                                            <p:txEl>
                                              <p:pRg st="7" end="7"/>
                                            </p:txEl>
                                          </p:spTgt>
                                        </p:tgtEl>
                                        <p:attrNameLst>
                                          <p:attrName>style.visibility</p:attrName>
                                        </p:attrNameLst>
                                      </p:cBhvr>
                                      <p:to>
                                        <p:strVal val="visible"/>
                                      </p:to>
                                    </p:set>
                                    <p:animEffect transition="in" filter="fade">
                                      <p:cBhvr>
                                        <p:cTn id="36" dur="2000"/>
                                        <p:tgtEl>
                                          <p:spTgt spid="7174">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174">
                                            <p:txEl>
                                              <p:pRg st="8" end="8"/>
                                            </p:txEl>
                                          </p:spTgt>
                                        </p:tgtEl>
                                        <p:attrNameLst>
                                          <p:attrName>style.visibility</p:attrName>
                                        </p:attrNameLst>
                                      </p:cBhvr>
                                      <p:to>
                                        <p:strVal val="visible"/>
                                      </p:to>
                                    </p:set>
                                    <p:animEffect transition="in" filter="fade">
                                      <p:cBhvr>
                                        <p:cTn id="41" dur="2000"/>
                                        <p:tgtEl>
                                          <p:spTgt spid="7174">
                                            <p:txEl>
                                              <p:pRg st="8" end="8"/>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7174">
                                            <p:txEl>
                                              <p:pRg st="9" end="9"/>
                                            </p:txEl>
                                          </p:spTgt>
                                        </p:tgtEl>
                                        <p:attrNameLst>
                                          <p:attrName>style.visibility</p:attrName>
                                        </p:attrNameLst>
                                      </p:cBhvr>
                                      <p:to>
                                        <p:strVal val="visible"/>
                                      </p:to>
                                    </p:set>
                                    <p:animEffect transition="in" filter="fade">
                                      <p:cBhvr>
                                        <p:cTn id="44" dur="2000"/>
                                        <p:tgtEl>
                                          <p:spTgt spid="7174">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7174">
                                            <p:txEl>
                                              <p:pRg st="10" end="10"/>
                                            </p:txEl>
                                          </p:spTgt>
                                        </p:tgtEl>
                                        <p:attrNameLst>
                                          <p:attrName>style.visibility</p:attrName>
                                        </p:attrNameLst>
                                      </p:cBhvr>
                                      <p:to>
                                        <p:strVal val="visible"/>
                                      </p:to>
                                    </p:set>
                                    <p:animEffect transition="in" filter="fade">
                                      <p:cBhvr>
                                        <p:cTn id="49" dur="2000"/>
                                        <p:tgtEl>
                                          <p:spTgt spid="7174">
                                            <p:txEl>
                                              <p:pRg st="10" end="10"/>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7174">
                                            <p:txEl>
                                              <p:pRg st="11" end="11"/>
                                            </p:txEl>
                                          </p:spTgt>
                                        </p:tgtEl>
                                        <p:attrNameLst>
                                          <p:attrName>style.visibility</p:attrName>
                                        </p:attrNameLst>
                                      </p:cBhvr>
                                      <p:to>
                                        <p:strVal val="visible"/>
                                      </p:to>
                                    </p:set>
                                    <p:animEffect transition="in" filter="fade">
                                      <p:cBhvr>
                                        <p:cTn id="52" dur="2000"/>
                                        <p:tgtEl>
                                          <p:spTgt spid="7174">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2000"/>
                                        <p:tgtEl>
                                          <p:spTgt spid="7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77"/>
                                        </p:tgtEl>
                                        <p:attrNameLst>
                                          <p:attrName>style.visibility</p:attrName>
                                        </p:attrNameLst>
                                      </p:cBhvr>
                                      <p:to>
                                        <p:strVal val="visible"/>
                                      </p:to>
                                    </p:set>
                                    <p:animEffect transition="in" filter="fade">
                                      <p:cBhvr>
                                        <p:cTn id="62" dur="2000"/>
                                        <p:tgtEl>
                                          <p:spTgt spid="7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fade">
                                      <p:cBhvr>
                                        <p:cTn id="67" dur="20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9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2544" y="325395"/>
            <a:ext cx="8229600" cy="1143000"/>
          </a:xfrm>
        </p:spPr>
        <p:txBody>
          <a:bodyPr>
            <a:normAutofit fontScale="90000"/>
          </a:bodyPr>
          <a:lstStyle/>
          <a:p>
            <a:pPr algn="ct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ЗАКРЕПЛЕНИЕ ИЗУЧЕННОГО</a:t>
            </a:r>
            <a:endParaRPr lang="ru-RU" sz="3600" baseline="-25000" dirty="0">
              <a:latin typeface="Candara" pitchFamily="34" charset="0"/>
            </a:endParaRPr>
          </a:p>
        </p:txBody>
      </p:sp>
      <p:sp>
        <p:nvSpPr>
          <p:cNvPr id="6" name="Содержимое 5"/>
          <p:cNvSpPr>
            <a:spLocks noGrp="1"/>
          </p:cNvSpPr>
          <p:nvPr>
            <p:ph idx="1"/>
          </p:nvPr>
        </p:nvSpPr>
        <p:spPr>
          <a:xfrm>
            <a:off x="1103265" y="1785915"/>
            <a:ext cx="7631217" cy="3322683"/>
          </a:xfrm>
        </p:spPr>
        <p:txBody>
          <a:bodyPr>
            <a:noAutofit/>
          </a:bodyPr>
          <a:lstStyle/>
          <a:p>
            <a:r>
              <a:rPr lang="ru-RU" sz="2800" dirty="0" smtClean="0">
                <a:hlinkClick r:id="" action="ppaction://hlinkshowjump?jump=nextslide"/>
              </a:rPr>
              <a:t>О</a:t>
            </a:r>
            <a:r>
              <a:rPr lang="ru-RU" sz="2800" dirty="0" smtClean="0"/>
              <a:t>бъяснить диаграмму работы дизеля используя первый закон термодинамики.</a:t>
            </a:r>
          </a:p>
          <a:p>
            <a:r>
              <a:rPr lang="ru-RU" sz="2800" dirty="0" smtClean="0">
                <a:hlinkClick r:id="rId2" action="ppaction://hlinksldjump"/>
              </a:rPr>
              <a:t>П</a:t>
            </a:r>
            <a:r>
              <a:rPr lang="ru-RU" sz="2800" dirty="0" smtClean="0"/>
              <a:t>реимущество дизельного двигателя перед карбюраторным?</a:t>
            </a:r>
          </a:p>
          <a:p>
            <a:r>
              <a:rPr lang="ru-RU" sz="2800" dirty="0" smtClean="0">
                <a:hlinkClick r:id="rId3" action="ppaction://hlinksldjump"/>
              </a:rPr>
              <a:t>К</a:t>
            </a:r>
            <a:r>
              <a:rPr lang="ru-RU" sz="2800" dirty="0" smtClean="0"/>
              <a:t>аковы общие недостатки всех поршневых двигателей?</a:t>
            </a:r>
          </a:p>
          <a:p>
            <a:r>
              <a:rPr lang="ru-RU" sz="2800" dirty="0" smtClean="0">
                <a:hlinkClick r:id="rId4" action="ppaction://hlinksldjump"/>
              </a:rPr>
              <a:t>Ч</a:t>
            </a:r>
            <a:r>
              <a:rPr lang="ru-RU" sz="2800" dirty="0" smtClean="0"/>
              <a:t>еловек - тепловой двигатель?</a:t>
            </a:r>
            <a:endParaRPr lang="ru-RU" sz="2800" dirty="0"/>
          </a:p>
        </p:txBody>
      </p:sp>
      <p:sp>
        <p:nvSpPr>
          <p:cNvPr id="4" name="16-конечная звезда 3">
            <a:hlinkClick r:id="rId5"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46031" y="800064"/>
            <a:ext cx="8305800" cy="1143000"/>
          </a:xfrm>
        </p:spPr>
        <p:txBody>
          <a:bodyPr>
            <a:normAutofit fontScale="90000"/>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ЦИКЛ РАБОТЫ ДИЗЕЛЯ</a:t>
            </a:r>
            <a:b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endParaRPr lang="ru-RU" sz="4000" dirty="0"/>
          </a:p>
        </p:txBody>
      </p:sp>
      <p:cxnSp>
        <p:nvCxnSpPr>
          <p:cNvPr id="9" name="Прямая со стрелкой 8"/>
          <p:cNvCxnSpPr/>
          <p:nvPr/>
        </p:nvCxnSpPr>
        <p:spPr>
          <a:xfrm>
            <a:off x="957213" y="4926033"/>
            <a:ext cx="3249657" cy="365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rot="16200000" flipV="1">
            <a:off x="-485050" y="3483770"/>
            <a:ext cx="2854363" cy="428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Дуга 13"/>
          <p:cNvSpPr/>
          <p:nvPr/>
        </p:nvSpPr>
        <p:spPr>
          <a:xfrm rot="8042022">
            <a:off x="2467964" y="2307900"/>
            <a:ext cx="403451" cy="1598869"/>
          </a:xfrm>
          <a:prstGeom prst="arc">
            <a:avLst>
              <a:gd name="adj1" fmla="val 16658177"/>
              <a:gd name="adj2" fmla="val 5158735"/>
            </a:avLst>
          </a:prstGeom>
          <a:ln w="762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dirty="0"/>
          </a:p>
        </p:txBody>
      </p:sp>
      <p:sp>
        <p:nvSpPr>
          <p:cNvPr id="15" name="Дуга 14"/>
          <p:cNvSpPr/>
          <p:nvPr/>
        </p:nvSpPr>
        <p:spPr>
          <a:xfrm rot="8025262">
            <a:off x="1945150" y="2120580"/>
            <a:ext cx="796056" cy="2772111"/>
          </a:xfrm>
          <a:prstGeom prst="arc">
            <a:avLst>
              <a:gd name="adj1" fmla="val 16694094"/>
              <a:gd name="adj2" fmla="val 5217607"/>
            </a:avLst>
          </a:prstGeom>
          <a:ln w="762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dirty="0"/>
          </a:p>
        </p:txBody>
      </p:sp>
      <p:cxnSp>
        <p:nvCxnSpPr>
          <p:cNvPr id="20" name="Прямая соединительная линия 19"/>
          <p:cNvCxnSpPr>
            <a:endCxn id="14" idx="2"/>
          </p:cNvCxnSpPr>
          <p:nvPr/>
        </p:nvCxnSpPr>
        <p:spPr>
          <a:xfrm flipV="1">
            <a:off x="1285830" y="2610967"/>
            <a:ext cx="792575" cy="14747"/>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 name="Прямая соединительная линия 22"/>
          <p:cNvCxnSpPr>
            <a:stCxn id="14" idx="0"/>
          </p:cNvCxnSpPr>
          <p:nvPr/>
        </p:nvCxnSpPr>
        <p:spPr>
          <a:xfrm>
            <a:off x="3111441" y="3666089"/>
            <a:ext cx="310" cy="825924"/>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6" name="Прямая соединительная линия 35"/>
          <p:cNvCxnSpPr>
            <a:stCxn id="70" idx="1"/>
            <a:endCxn id="69" idx="6"/>
          </p:cNvCxnSpPr>
          <p:nvPr/>
        </p:nvCxnSpPr>
        <p:spPr>
          <a:xfrm rot="16200000" flipH="1">
            <a:off x="2233977" y="3574655"/>
            <a:ext cx="11256" cy="1813600"/>
          </a:xfrm>
          <a:prstGeom prst="line">
            <a:avLst/>
          </a:prstGeom>
          <a:ln w="762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Прямая соединительная линия 39"/>
          <p:cNvCxnSpPr/>
          <p:nvPr/>
        </p:nvCxnSpPr>
        <p:spPr>
          <a:xfrm rot="5400000" flipH="1" flipV="1">
            <a:off x="1322343" y="3684591"/>
            <a:ext cx="158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Прямая соединительная линия 41"/>
          <p:cNvCxnSpPr/>
          <p:nvPr/>
        </p:nvCxnSpPr>
        <p:spPr>
          <a:xfrm rot="16200000" flipH="1">
            <a:off x="172184" y="3739361"/>
            <a:ext cx="2300320" cy="7302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8" name="Прямая соединительная линия 47"/>
          <p:cNvCxnSpPr/>
          <p:nvPr/>
        </p:nvCxnSpPr>
        <p:spPr>
          <a:xfrm rot="16200000" flipH="1">
            <a:off x="2874144" y="4725208"/>
            <a:ext cx="474672" cy="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56" name="Прямая со стрелкой 55"/>
          <p:cNvCxnSpPr/>
          <p:nvPr/>
        </p:nvCxnSpPr>
        <p:spPr>
          <a:xfrm>
            <a:off x="1906551" y="4487877"/>
            <a:ext cx="182567" cy="1"/>
          </a:xfrm>
          <a:prstGeom prst="straightConnector1">
            <a:avLst/>
          </a:prstGeom>
          <a:ln w="5715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0" name="Прямая со стрелкой 59"/>
          <p:cNvCxnSpPr/>
          <p:nvPr/>
        </p:nvCxnSpPr>
        <p:spPr>
          <a:xfrm>
            <a:off x="1614447" y="2625714"/>
            <a:ext cx="182567" cy="1"/>
          </a:xfrm>
          <a:prstGeom prst="straightConnector1">
            <a:avLst/>
          </a:prstGeom>
          <a:ln w="571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61" name="Прямая со стрелкой 60"/>
          <p:cNvCxnSpPr/>
          <p:nvPr/>
        </p:nvCxnSpPr>
        <p:spPr>
          <a:xfrm rot="16200000" flipH="1">
            <a:off x="3056711" y="4177517"/>
            <a:ext cx="109540" cy="1"/>
          </a:xfrm>
          <a:prstGeom prst="straightConnector1">
            <a:avLst/>
          </a:prstGeom>
          <a:ln w="571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63" name="Прямая со стрелкой 62"/>
          <p:cNvCxnSpPr/>
          <p:nvPr/>
        </p:nvCxnSpPr>
        <p:spPr>
          <a:xfrm rot="16200000" flipH="1">
            <a:off x="2417733" y="3136895"/>
            <a:ext cx="109539" cy="109539"/>
          </a:xfrm>
          <a:prstGeom prst="straightConnector1">
            <a:avLst/>
          </a:prstGeom>
          <a:ln w="5715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66" name="Прямая со стрелкой 65"/>
          <p:cNvCxnSpPr/>
          <p:nvPr/>
        </p:nvCxnSpPr>
        <p:spPr>
          <a:xfrm rot="10800000">
            <a:off x="1870041" y="3575055"/>
            <a:ext cx="109537" cy="109536"/>
          </a:xfrm>
          <a:prstGeom prst="straightConnector1">
            <a:avLst/>
          </a:prstGeom>
          <a:ln w="5715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68" name="Овал 67"/>
          <p:cNvSpPr/>
          <p:nvPr/>
        </p:nvSpPr>
        <p:spPr>
          <a:xfrm flipV="1">
            <a:off x="3074967" y="3648078"/>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69" name="Овал 68"/>
          <p:cNvSpPr/>
          <p:nvPr/>
        </p:nvSpPr>
        <p:spPr>
          <a:xfrm flipV="1">
            <a:off x="3074967" y="4451364"/>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0" name="Овал 69"/>
          <p:cNvSpPr/>
          <p:nvPr/>
        </p:nvSpPr>
        <p:spPr>
          <a:xfrm flipV="1">
            <a:off x="1322343" y="4414851"/>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1" name="Овал 70"/>
          <p:cNvSpPr/>
          <p:nvPr/>
        </p:nvSpPr>
        <p:spPr>
          <a:xfrm flipV="1">
            <a:off x="2052603" y="2589201"/>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2" name="Овал 71"/>
          <p:cNvSpPr/>
          <p:nvPr/>
        </p:nvSpPr>
        <p:spPr>
          <a:xfrm flipV="1">
            <a:off x="1285830" y="2589201"/>
            <a:ext cx="71438" cy="71438"/>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7" name="TextBox 76"/>
          <p:cNvSpPr txBox="1"/>
          <p:nvPr/>
        </p:nvSpPr>
        <p:spPr>
          <a:xfrm>
            <a:off x="1030239" y="4268799"/>
            <a:ext cx="284052" cy="369332"/>
          </a:xfrm>
          <a:prstGeom prst="rect">
            <a:avLst/>
          </a:prstGeom>
          <a:noFill/>
        </p:spPr>
        <p:txBody>
          <a:bodyPr wrap="none" rtlCol="0">
            <a:spAutoFit/>
          </a:bodyPr>
          <a:lstStyle/>
          <a:p>
            <a:r>
              <a:rPr lang="ru-RU" dirty="0" smtClean="0"/>
              <a:t>1</a:t>
            </a:r>
            <a:endParaRPr lang="ru-RU" dirty="0"/>
          </a:p>
        </p:txBody>
      </p:sp>
      <p:sp>
        <p:nvSpPr>
          <p:cNvPr id="78" name="TextBox 77"/>
          <p:cNvSpPr txBox="1"/>
          <p:nvPr/>
        </p:nvSpPr>
        <p:spPr>
          <a:xfrm>
            <a:off x="3184506" y="4268799"/>
            <a:ext cx="312906" cy="369332"/>
          </a:xfrm>
          <a:prstGeom prst="rect">
            <a:avLst/>
          </a:prstGeom>
          <a:noFill/>
        </p:spPr>
        <p:txBody>
          <a:bodyPr wrap="none" rtlCol="0">
            <a:spAutoFit/>
          </a:bodyPr>
          <a:lstStyle/>
          <a:p>
            <a:r>
              <a:rPr lang="ru-RU" dirty="0" smtClean="0"/>
              <a:t>2</a:t>
            </a:r>
            <a:endParaRPr lang="ru-RU" dirty="0"/>
          </a:p>
        </p:txBody>
      </p:sp>
      <p:sp>
        <p:nvSpPr>
          <p:cNvPr id="79" name="TextBox 78"/>
          <p:cNvSpPr txBox="1"/>
          <p:nvPr/>
        </p:nvSpPr>
        <p:spPr>
          <a:xfrm>
            <a:off x="993726" y="2370123"/>
            <a:ext cx="292104" cy="338554"/>
          </a:xfrm>
          <a:prstGeom prst="rect">
            <a:avLst/>
          </a:prstGeom>
          <a:noFill/>
        </p:spPr>
        <p:txBody>
          <a:bodyPr wrap="square" rtlCol="0">
            <a:spAutoFit/>
          </a:bodyPr>
          <a:lstStyle/>
          <a:p>
            <a:r>
              <a:rPr lang="ru-RU" sz="1600" dirty="0" smtClean="0"/>
              <a:t>3</a:t>
            </a:r>
            <a:endParaRPr lang="ru-RU" sz="1600" dirty="0"/>
          </a:p>
        </p:txBody>
      </p:sp>
      <p:sp>
        <p:nvSpPr>
          <p:cNvPr id="80" name="TextBox 79"/>
          <p:cNvSpPr txBox="1"/>
          <p:nvPr/>
        </p:nvSpPr>
        <p:spPr>
          <a:xfrm>
            <a:off x="2162142" y="2406636"/>
            <a:ext cx="300082" cy="338554"/>
          </a:xfrm>
          <a:prstGeom prst="rect">
            <a:avLst/>
          </a:prstGeom>
          <a:noFill/>
        </p:spPr>
        <p:txBody>
          <a:bodyPr wrap="none" rtlCol="0">
            <a:spAutoFit/>
          </a:bodyPr>
          <a:lstStyle/>
          <a:p>
            <a:r>
              <a:rPr lang="ru-RU" sz="1600" dirty="0" smtClean="0"/>
              <a:t>4</a:t>
            </a:r>
            <a:endParaRPr lang="ru-RU" sz="1600" dirty="0"/>
          </a:p>
        </p:txBody>
      </p:sp>
      <p:sp>
        <p:nvSpPr>
          <p:cNvPr id="81" name="TextBox 80"/>
          <p:cNvSpPr txBox="1"/>
          <p:nvPr/>
        </p:nvSpPr>
        <p:spPr>
          <a:xfrm>
            <a:off x="3147993" y="3319461"/>
            <a:ext cx="293670" cy="338554"/>
          </a:xfrm>
          <a:prstGeom prst="rect">
            <a:avLst/>
          </a:prstGeom>
          <a:noFill/>
        </p:spPr>
        <p:txBody>
          <a:bodyPr wrap="none" rtlCol="0">
            <a:spAutoFit/>
          </a:bodyPr>
          <a:lstStyle/>
          <a:p>
            <a:r>
              <a:rPr lang="ru-RU" sz="1600" dirty="0" smtClean="0"/>
              <a:t>5</a:t>
            </a:r>
            <a:endParaRPr lang="ru-RU" sz="1600" dirty="0"/>
          </a:p>
        </p:txBody>
      </p:sp>
      <p:cxnSp>
        <p:nvCxnSpPr>
          <p:cNvPr id="83" name="Прямая соединительная линия 82"/>
          <p:cNvCxnSpPr/>
          <p:nvPr/>
        </p:nvCxnSpPr>
        <p:spPr>
          <a:xfrm>
            <a:off x="1358856" y="4305312"/>
            <a:ext cx="1789137" cy="38101"/>
          </a:xfrm>
          <a:prstGeom prst="line">
            <a:avLst/>
          </a:prstGeom>
          <a:ln>
            <a:solidFill>
              <a:schemeClr val="accent6">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774648" y="1712889"/>
            <a:ext cx="325730" cy="369332"/>
          </a:xfrm>
          <a:prstGeom prst="rect">
            <a:avLst/>
          </a:prstGeom>
          <a:noFill/>
        </p:spPr>
        <p:txBody>
          <a:bodyPr wrap="none" rtlCol="0">
            <a:spAutoFit/>
          </a:bodyPr>
          <a:lstStyle/>
          <a:p>
            <a:r>
              <a:rPr lang="ru-RU" dirty="0" smtClean="0"/>
              <a:t>Р</a:t>
            </a:r>
            <a:endParaRPr lang="ru-RU" dirty="0"/>
          </a:p>
        </p:txBody>
      </p:sp>
      <p:sp>
        <p:nvSpPr>
          <p:cNvPr id="92" name="TextBox 91"/>
          <p:cNvSpPr txBox="1"/>
          <p:nvPr/>
        </p:nvSpPr>
        <p:spPr>
          <a:xfrm>
            <a:off x="4243383" y="4743468"/>
            <a:ext cx="338554" cy="369332"/>
          </a:xfrm>
          <a:prstGeom prst="rect">
            <a:avLst/>
          </a:prstGeom>
          <a:noFill/>
        </p:spPr>
        <p:txBody>
          <a:bodyPr wrap="none" rtlCol="0">
            <a:spAutoFit/>
          </a:bodyPr>
          <a:lstStyle/>
          <a:p>
            <a:r>
              <a:rPr lang="en-US" dirty="0" smtClean="0"/>
              <a:t>V</a:t>
            </a:r>
            <a:endParaRPr lang="ru-RU" dirty="0"/>
          </a:p>
        </p:txBody>
      </p:sp>
      <p:sp>
        <p:nvSpPr>
          <p:cNvPr id="93" name="TextBox 92"/>
          <p:cNvSpPr txBox="1"/>
          <p:nvPr/>
        </p:nvSpPr>
        <p:spPr>
          <a:xfrm>
            <a:off x="592083" y="4743468"/>
            <a:ext cx="325730" cy="369332"/>
          </a:xfrm>
          <a:prstGeom prst="rect">
            <a:avLst/>
          </a:prstGeom>
          <a:noFill/>
        </p:spPr>
        <p:txBody>
          <a:bodyPr wrap="none" rtlCol="0">
            <a:spAutoFit/>
          </a:bodyPr>
          <a:lstStyle/>
          <a:p>
            <a:r>
              <a:rPr lang="en-US" dirty="0" smtClean="0"/>
              <a:t>0</a:t>
            </a:r>
            <a:endParaRPr lang="ru-RU" dirty="0"/>
          </a:p>
        </p:txBody>
      </p:sp>
      <p:sp>
        <p:nvSpPr>
          <p:cNvPr id="101" name="TextBox 100"/>
          <p:cNvSpPr txBox="1"/>
          <p:nvPr/>
        </p:nvSpPr>
        <p:spPr>
          <a:xfrm>
            <a:off x="2563785" y="5619780"/>
            <a:ext cx="1333314" cy="369332"/>
          </a:xfrm>
          <a:prstGeom prst="rect">
            <a:avLst/>
          </a:prstGeom>
          <a:noFill/>
          <a:ln w="19050">
            <a:solidFill>
              <a:srgbClr val="C00000"/>
            </a:solidFill>
          </a:ln>
        </p:spPr>
        <p:txBody>
          <a:bodyPr wrap="none" rtlCol="0">
            <a:spAutoFit/>
          </a:bodyPr>
          <a:lstStyle/>
          <a:p>
            <a:r>
              <a:rPr lang="ru-RU" b="1" dirty="0" smtClean="0">
                <a:solidFill>
                  <a:srgbClr val="FF0000"/>
                </a:solidFill>
                <a:latin typeface="Cambria Math" pitchFamily="18" charset="0"/>
              </a:rPr>
              <a:t>∆</a:t>
            </a:r>
            <a:r>
              <a:rPr lang="en-US" b="1" dirty="0" smtClean="0">
                <a:solidFill>
                  <a:srgbClr val="FF0000"/>
                </a:solidFill>
                <a:latin typeface="Cambria Math" pitchFamily="18" charset="0"/>
              </a:rPr>
              <a:t>U </a:t>
            </a:r>
            <a:r>
              <a:rPr lang="ru-RU" b="1" baseline="-25000" dirty="0" smtClean="0">
                <a:solidFill>
                  <a:srgbClr val="FF0000"/>
                </a:solidFill>
                <a:latin typeface="Cambria Math" pitchFamily="18" charset="0"/>
              </a:rPr>
              <a:t>за цикл</a:t>
            </a:r>
            <a:r>
              <a:rPr lang="en-US" b="1" dirty="0" smtClean="0">
                <a:solidFill>
                  <a:srgbClr val="FF0000"/>
                </a:solidFill>
                <a:latin typeface="Cambria Math" pitchFamily="18" charset="0"/>
              </a:rPr>
              <a:t>=0</a:t>
            </a:r>
            <a:endParaRPr lang="ru-RU" b="1" dirty="0">
              <a:solidFill>
                <a:srgbClr val="FF0000"/>
              </a:solidFill>
            </a:endParaRPr>
          </a:p>
        </p:txBody>
      </p:sp>
      <p:sp>
        <p:nvSpPr>
          <p:cNvPr id="102" name="TextBox 101"/>
          <p:cNvSpPr txBox="1"/>
          <p:nvPr/>
        </p:nvSpPr>
        <p:spPr>
          <a:xfrm>
            <a:off x="1212804" y="4962546"/>
            <a:ext cx="404278" cy="369332"/>
          </a:xfrm>
          <a:prstGeom prst="rect">
            <a:avLst/>
          </a:prstGeom>
          <a:noFill/>
        </p:spPr>
        <p:txBody>
          <a:bodyPr wrap="none" rtlCol="0">
            <a:spAutoFit/>
          </a:bodyPr>
          <a:lstStyle/>
          <a:p>
            <a:r>
              <a:rPr lang="en-US" dirty="0" smtClean="0"/>
              <a:t>V</a:t>
            </a:r>
            <a:r>
              <a:rPr lang="en-US" baseline="-25000" dirty="0" smtClean="0"/>
              <a:t>1</a:t>
            </a:r>
            <a:endParaRPr lang="ru-RU" dirty="0"/>
          </a:p>
        </p:txBody>
      </p:sp>
      <p:sp>
        <p:nvSpPr>
          <p:cNvPr id="103" name="TextBox 102"/>
          <p:cNvSpPr txBox="1"/>
          <p:nvPr/>
        </p:nvSpPr>
        <p:spPr>
          <a:xfrm>
            <a:off x="2965428" y="4962546"/>
            <a:ext cx="438156" cy="369332"/>
          </a:xfrm>
          <a:prstGeom prst="rect">
            <a:avLst/>
          </a:prstGeom>
          <a:noFill/>
        </p:spPr>
        <p:txBody>
          <a:bodyPr wrap="square" rtlCol="0">
            <a:spAutoFit/>
          </a:bodyPr>
          <a:lstStyle/>
          <a:p>
            <a:r>
              <a:rPr lang="en-US" dirty="0" smtClean="0"/>
              <a:t>V</a:t>
            </a:r>
            <a:r>
              <a:rPr lang="en-US" baseline="-25000" dirty="0" smtClean="0"/>
              <a:t>2</a:t>
            </a:r>
            <a:endParaRPr lang="ru-RU" baseline="-25000" dirty="0"/>
          </a:p>
        </p:txBody>
      </p:sp>
      <p:sp>
        <p:nvSpPr>
          <p:cNvPr id="107" name="Прямоугольник 106"/>
          <p:cNvSpPr/>
          <p:nvPr/>
        </p:nvSpPr>
        <p:spPr>
          <a:xfrm>
            <a:off x="2198655" y="1968480"/>
            <a:ext cx="1534394" cy="369332"/>
          </a:xfrm>
          <a:prstGeom prst="rect">
            <a:avLst/>
          </a:prstGeom>
          <a:ln w="38100">
            <a:solidFill>
              <a:srgbClr val="00B0F0"/>
            </a:solidFill>
          </a:ln>
        </p:spPr>
        <p:txBody>
          <a:bodyPr wrap="none">
            <a:spAutoFit/>
          </a:bodyPr>
          <a:lstStyle/>
          <a:p>
            <a:r>
              <a:rPr lang="ru-RU" b="1" dirty="0" smtClean="0">
                <a:solidFill>
                  <a:srgbClr val="0070C0"/>
                </a:solidFill>
              </a:rPr>
              <a:t>А</a:t>
            </a:r>
            <a:r>
              <a:rPr lang="en-US" b="1" dirty="0" smtClean="0">
                <a:solidFill>
                  <a:srgbClr val="0070C0"/>
                </a:solidFill>
              </a:rPr>
              <a:t> </a:t>
            </a:r>
            <a:r>
              <a:rPr lang="ru-RU" b="1" baseline="-25000" dirty="0" smtClean="0">
                <a:solidFill>
                  <a:srgbClr val="0070C0"/>
                </a:solidFill>
              </a:rPr>
              <a:t>мех</a:t>
            </a:r>
            <a:r>
              <a:rPr lang="ru-RU" b="1" dirty="0" smtClean="0">
                <a:solidFill>
                  <a:srgbClr val="0070C0"/>
                </a:solidFill>
              </a:rPr>
              <a:t> = </a:t>
            </a:r>
            <a:r>
              <a:rPr lang="en-US" b="1" dirty="0" smtClean="0">
                <a:solidFill>
                  <a:srgbClr val="0070C0"/>
                </a:solidFill>
              </a:rPr>
              <a:t>S</a:t>
            </a:r>
            <a:r>
              <a:rPr lang="en-US" sz="2000" b="1" baseline="-25000" dirty="0" smtClean="0">
                <a:solidFill>
                  <a:srgbClr val="0070C0"/>
                </a:solidFill>
              </a:rPr>
              <a:t>2</a:t>
            </a:r>
            <a:r>
              <a:rPr lang="en-US" b="1" baseline="-25000" dirty="0" smtClean="0">
                <a:solidFill>
                  <a:srgbClr val="0070C0"/>
                </a:solidFill>
              </a:rPr>
              <a:t>345</a:t>
            </a:r>
            <a:endParaRPr lang="ru-RU" dirty="0"/>
          </a:p>
        </p:txBody>
      </p:sp>
      <p:cxnSp>
        <p:nvCxnSpPr>
          <p:cNvPr id="112" name="Прямая со стрелкой 111"/>
          <p:cNvCxnSpPr/>
          <p:nvPr/>
        </p:nvCxnSpPr>
        <p:spPr>
          <a:xfrm rot="5400000">
            <a:off x="2198655" y="2589201"/>
            <a:ext cx="1241442" cy="876312"/>
          </a:xfrm>
          <a:prstGeom prst="straightConnector1">
            <a:avLst/>
          </a:prstGeom>
          <a:ln w="28575">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116" name="Прямоугольник 115"/>
          <p:cNvSpPr/>
          <p:nvPr/>
        </p:nvSpPr>
        <p:spPr>
          <a:xfrm>
            <a:off x="4572000" y="1603350"/>
            <a:ext cx="4572000" cy="4801314"/>
          </a:xfrm>
          <a:prstGeom prst="rect">
            <a:avLst/>
          </a:prstGeom>
        </p:spPr>
        <p:txBody>
          <a:bodyPr>
            <a:spAutoFit/>
          </a:bodyPr>
          <a:lstStyle/>
          <a:p>
            <a:r>
              <a:rPr lang="ru-RU" b="1" dirty="0" smtClean="0">
                <a:latin typeface="Times New Roman" pitchFamily="18" charset="0"/>
                <a:cs typeface="Times New Roman" pitchFamily="18" charset="0"/>
              </a:rPr>
              <a:t>1 – 2 – изобарное расширение (впуск воздуха)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1</a:t>
            </a:r>
            <a:r>
              <a:rPr lang="ru-RU" i="1" dirty="0" smtClean="0">
                <a:latin typeface="Times New Roman" pitchFamily="18" charset="0"/>
                <a:cs typeface="Times New Roman" pitchFamily="18" charset="0"/>
              </a:rPr>
              <a:t> &lt;</a:t>
            </a:r>
            <a:r>
              <a:rPr lang="ru-RU" i="1" baseline="-25000"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r>
              <a:rPr lang="ru-RU" i="1"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 </a:t>
            </a:r>
            <a:r>
              <a:rPr lang="en-US" i="1" dirty="0" smtClean="0">
                <a:latin typeface="Cambria Math" pitchFamily="18" charset="0"/>
                <a:ea typeface="Cambria Math" pitchFamily="18" charset="0"/>
                <a:cs typeface="Times New Roman" pitchFamily="18" charset="0"/>
              </a:rPr>
              <a:t>Q</a:t>
            </a:r>
            <a:r>
              <a:rPr lang="ru-RU" i="1" dirty="0" smtClean="0">
                <a:latin typeface="Cambria Math" pitchFamily="18" charset="0"/>
                <a:ea typeface="Cambria Math" pitchFamily="18" charset="0"/>
                <a:cs typeface="Times New Roman" pitchFamily="18" charset="0"/>
              </a:rPr>
              <a:t>₁</a:t>
            </a:r>
            <a:r>
              <a:rPr lang="ru-RU" i="1" baseline="-25000" dirty="0" smtClean="0">
                <a:latin typeface="Cambria Math" pitchFamily="18" charset="0"/>
                <a:ea typeface="Cambria Math" pitchFamily="18" charset="0"/>
                <a:cs typeface="Times New Roman" pitchFamily="18" charset="0"/>
              </a:rPr>
              <a:t>2</a:t>
            </a:r>
            <a:r>
              <a:rPr lang="ru-RU" i="1" dirty="0" smtClean="0">
                <a:latin typeface="Times New Roman" pitchFamily="18" charset="0"/>
                <a:cs typeface="Times New Roman" pitchFamily="18" charset="0"/>
              </a:rPr>
              <a:t> </a:t>
            </a:r>
            <a:r>
              <a:rPr lang="ru-RU" i="1" dirty="0" smtClean="0">
                <a:latin typeface="Cambria Math" pitchFamily="18" charset="0"/>
                <a:ea typeface="Cambria Math"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ea typeface="Cambria Math" pitchFamily="18" charset="0"/>
                <a:cs typeface="Times New Roman" pitchFamily="18" charset="0"/>
              </a:rPr>
              <a:t>₁₂ + </a:t>
            </a:r>
            <a:r>
              <a:rPr lang="ru-RU" i="1" dirty="0" smtClean="0">
                <a:latin typeface="Cambria Math" pitchFamily="18" charset="0"/>
              </a:rPr>
              <a:t>∆</a:t>
            </a:r>
            <a:r>
              <a:rPr lang="en-US" i="1" dirty="0" smtClean="0">
                <a:latin typeface="Cambria Math" pitchFamily="18" charset="0"/>
              </a:rPr>
              <a:t>U</a:t>
            </a:r>
            <a:r>
              <a:rPr lang="ru-RU" i="1" baseline="-25000" dirty="0" smtClean="0">
                <a:latin typeface="Cambria Math" pitchFamily="18" charset="0"/>
              </a:rPr>
              <a:t>1</a:t>
            </a:r>
            <a:r>
              <a:rPr lang="ru-RU" i="1" dirty="0" smtClean="0">
                <a:latin typeface="Cambria Math" pitchFamily="18" charset="0"/>
              </a:rPr>
              <a:t>₂ </a:t>
            </a:r>
          </a:p>
          <a:p>
            <a:r>
              <a:rPr lang="en-US" i="1" dirty="0" smtClean="0">
                <a:latin typeface="Cambria Math" pitchFamily="18" charset="0"/>
              </a:rPr>
              <a:t> Q</a:t>
            </a:r>
            <a:r>
              <a:rPr lang="en-US" i="1" baseline="-25000" dirty="0" smtClean="0">
                <a:latin typeface="Cambria Math" pitchFamily="18" charset="0"/>
              </a:rPr>
              <a:t>1</a:t>
            </a:r>
            <a:r>
              <a:rPr lang="en-US" i="1" baseline="-25000" dirty="0">
                <a:latin typeface="Cambria Math" pitchFamily="18" charset="0"/>
              </a:rPr>
              <a:t>2</a:t>
            </a:r>
            <a:r>
              <a:rPr lang="ru-RU" i="1" dirty="0" smtClean="0">
                <a:latin typeface="Cambria Math" pitchFamily="18" charset="0"/>
              </a:rPr>
              <a:t>&gt;0</a:t>
            </a:r>
            <a:endParaRPr lang="en-US" i="1" dirty="0" smtClean="0">
              <a:latin typeface="Cambria Math" pitchFamily="18" charset="0"/>
              <a:ea typeface="Cambria Math" pitchFamily="18" charset="0"/>
              <a:cs typeface="Times New Roman" pitchFamily="18" charset="0"/>
            </a:endParaRPr>
          </a:p>
          <a:p>
            <a:r>
              <a:rPr lang="ru-RU" b="1" dirty="0" smtClean="0">
                <a:latin typeface="Times New Roman" pitchFamily="18" charset="0"/>
                <a:cs typeface="Times New Roman" pitchFamily="18" charset="0"/>
              </a:rPr>
              <a:t>2 – 3 – адиабатное сжатие </a:t>
            </a:r>
            <a:r>
              <a:rPr lang="ru-RU" b="1" dirty="0" smtClean="0">
                <a:latin typeface="Times New Roman" pitchFamily="18" charset="0"/>
                <a:cs typeface="Times New Roman" pitchFamily="18" charset="0"/>
              </a:rPr>
              <a:t>воздуха </a:t>
            </a:r>
            <a:r>
              <a:rPr lang="en-US" i="1" dirty="0" smtClean="0">
                <a:latin typeface="Cambria Math" pitchFamily="18" charset="0"/>
              </a:rPr>
              <a:t>Q</a:t>
            </a:r>
            <a:r>
              <a:rPr lang="en-US" i="1" baseline="-25000" dirty="0" smtClean="0">
                <a:latin typeface="Cambria Math" pitchFamily="18" charset="0"/>
              </a:rPr>
              <a:t>2</a:t>
            </a:r>
            <a:r>
              <a:rPr lang="ru-RU" i="1" baseline="-25000" dirty="0" smtClean="0">
                <a:latin typeface="Cambria Math" pitchFamily="18" charset="0"/>
              </a:rPr>
              <a:t>3 </a:t>
            </a:r>
            <a:r>
              <a:rPr lang="ru-RU" i="1" dirty="0" smtClean="0">
                <a:latin typeface="Cambria Math" pitchFamily="18" charset="0"/>
              </a:rPr>
              <a:t>=0</a:t>
            </a:r>
            <a:endParaRPr lang="en-US" b="1" dirty="0" smtClean="0">
              <a:latin typeface="Times New Roman" pitchFamily="18" charset="0"/>
              <a:cs typeface="Times New Roman" pitchFamily="18" charset="0"/>
            </a:endParaRPr>
          </a:p>
          <a:p>
            <a:r>
              <a:rPr lang="ru-RU" b="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rPr>
              <a:t> ₂₃ </a:t>
            </a:r>
            <a:r>
              <a:rPr lang="ru-RU" i="1" dirty="0" smtClean="0">
                <a:latin typeface="Times New Roman" pitchFamily="18" charset="0"/>
                <a:cs typeface="Times New Roman" pitchFamily="18" charset="0"/>
              </a:rPr>
              <a:t>&lt; 0,  А</a:t>
            </a:r>
            <a:r>
              <a:rPr lang="ru-RU" i="1" dirty="0" smtClean="0">
                <a:latin typeface="Cambria Math" pitchFamily="18" charset="0"/>
              </a:rPr>
              <a:t> ₂₃ = - ∆</a:t>
            </a:r>
            <a:r>
              <a:rPr lang="en-US" i="1" dirty="0" smtClean="0">
                <a:latin typeface="Cambria Math" pitchFamily="18" charset="0"/>
              </a:rPr>
              <a:t>U</a:t>
            </a:r>
            <a:r>
              <a:rPr lang="ru-RU" i="1" dirty="0" smtClean="0">
                <a:latin typeface="Cambria Math" pitchFamily="18" charset="0"/>
              </a:rPr>
              <a:t>₂₃ </a:t>
            </a:r>
            <a:r>
              <a:rPr lang="ru-RU" i="1" dirty="0" smtClean="0">
                <a:latin typeface="Times New Roman" pitchFamily="18" charset="0"/>
                <a:cs typeface="Times New Roman" pitchFamily="18" charset="0"/>
              </a:rPr>
              <a:t>, </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₂₃ &gt;0,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3</a:t>
            </a:r>
            <a:r>
              <a:rPr lang="ru-RU" i="1" dirty="0" smtClean="0">
                <a:latin typeface="Cambria Math" pitchFamily="18" charset="0"/>
              </a:rPr>
              <a:t> &gt;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endParaRPr lang="en-US" i="1" baseline="-25000" dirty="0" smtClean="0">
              <a:latin typeface="Cambria Math" pitchFamily="18" charset="0"/>
            </a:endParaRPr>
          </a:p>
          <a:p>
            <a:r>
              <a:rPr lang="ru-RU" b="1" dirty="0" smtClean="0">
                <a:latin typeface="Times New Roman" pitchFamily="18" charset="0"/>
                <a:cs typeface="Times New Roman" pitchFamily="18" charset="0"/>
              </a:rPr>
              <a:t>3 – 4  - изобарное нагревание (подача и сгорание топлива) </a:t>
            </a:r>
          </a:p>
          <a:p>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3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4 </a:t>
            </a:r>
            <a:r>
              <a:rPr lang="ru-RU" i="1" dirty="0" smtClean="0">
                <a:latin typeface="Times New Roman" pitchFamily="18" charset="0"/>
                <a:cs typeface="Times New Roman" pitchFamily="18" charset="0"/>
              </a:rPr>
              <a:t>, А</a:t>
            </a:r>
            <a:r>
              <a:rPr lang="ru-RU" i="1" baseline="-25000" dirty="0" smtClean="0">
                <a:latin typeface="Times New Roman" pitchFamily="18" charset="0"/>
                <a:cs typeface="Times New Roman" pitchFamily="18" charset="0"/>
              </a:rPr>
              <a:t>34</a:t>
            </a:r>
            <a:r>
              <a:rPr lang="ru-RU" i="1" baseline="-25000" dirty="0" smtClean="0">
                <a:latin typeface="Cambria Math" pitchFamily="18" charset="0"/>
                <a:ea typeface="Cambria Math" pitchFamily="18" charset="0"/>
                <a:cs typeface="Times New Roman" pitchFamily="18" charset="0"/>
              </a:rPr>
              <a:t> </a:t>
            </a:r>
            <a:r>
              <a:rPr lang="ru-RU" i="1" dirty="0" smtClean="0">
                <a:latin typeface="Cambria Math" pitchFamily="18" charset="0"/>
                <a:ea typeface="Cambria Math" pitchFamily="18" charset="0"/>
                <a:cs typeface="Times New Roman" pitchFamily="18" charset="0"/>
              </a:rPr>
              <a:t>+</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₃ </a:t>
            </a:r>
            <a:r>
              <a:rPr lang="ru-RU" i="1" baseline="-25000" dirty="0" smtClean="0">
                <a:latin typeface="Cambria Math" pitchFamily="18" charset="0"/>
              </a:rPr>
              <a:t>4</a:t>
            </a:r>
            <a:r>
              <a:rPr lang="en-US" i="1" dirty="0" smtClean="0">
                <a:latin typeface="Cambria Math" pitchFamily="18" charset="0"/>
              </a:rPr>
              <a:t>= Q</a:t>
            </a:r>
            <a:r>
              <a:rPr lang="ru-RU" i="1" baseline="-25000" dirty="0" smtClean="0">
                <a:latin typeface="Cambria Math" pitchFamily="18" charset="0"/>
              </a:rPr>
              <a:t>34</a:t>
            </a:r>
            <a:r>
              <a:rPr lang="ru-RU" i="1" dirty="0" smtClean="0">
                <a:latin typeface="Cambria Math" pitchFamily="18" charset="0"/>
              </a:rPr>
              <a:t> &gt;0</a:t>
            </a:r>
            <a:endParaRPr lang="en-US" i="1" baseline="-25000" dirty="0" smtClean="0">
              <a:latin typeface="Cambria Math" pitchFamily="18" charset="0"/>
            </a:endParaRPr>
          </a:p>
          <a:p>
            <a:r>
              <a:rPr lang="ru-RU" b="1" dirty="0" smtClean="0">
                <a:latin typeface="Times New Roman" pitchFamily="18" charset="0"/>
                <a:cs typeface="Times New Roman" pitchFamily="18" charset="0"/>
              </a:rPr>
              <a:t>4 – 5 – адиабатное расширение газа </a:t>
            </a:r>
            <a:endParaRPr lang="ru-RU" b="1" dirty="0" smtClean="0">
              <a:latin typeface="Times New Roman" pitchFamily="18" charset="0"/>
              <a:cs typeface="Times New Roman" pitchFamily="18" charset="0"/>
            </a:endParaRPr>
          </a:p>
          <a:p>
            <a:r>
              <a:rPr lang="en-US" i="1" dirty="0" smtClean="0">
                <a:latin typeface="Cambria Math" pitchFamily="18" charset="0"/>
              </a:rPr>
              <a:t>Q</a:t>
            </a:r>
            <a:r>
              <a:rPr lang="ru-RU" i="1" baseline="-25000" dirty="0" smtClean="0">
                <a:latin typeface="Cambria Math" pitchFamily="18" charset="0"/>
              </a:rPr>
              <a:t>45</a:t>
            </a:r>
            <a:r>
              <a:rPr lang="ru-RU" i="1" dirty="0" smtClean="0">
                <a:latin typeface="Cambria Math" pitchFamily="18" charset="0"/>
              </a:rPr>
              <a:t>=0 </a:t>
            </a:r>
            <a:r>
              <a:rPr lang="ru-RU" b="1" dirty="0" smtClean="0">
                <a:latin typeface="Times New Roman" pitchFamily="18" charset="0"/>
                <a:cs typeface="Times New Roman" pitchFamily="18" charset="0"/>
              </a:rPr>
              <a:t>(рабочий </a:t>
            </a:r>
            <a:r>
              <a:rPr lang="ru-RU" b="1" dirty="0" smtClean="0">
                <a:latin typeface="Times New Roman" pitchFamily="18" charset="0"/>
                <a:cs typeface="Times New Roman" pitchFamily="18" charset="0"/>
              </a:rPr>
              <a:t>ход) </a:t>
            </a:r>
            <a:r>
              <a:rPr lang="en-US" i="1" dirty="0" smtClean="0">
                <a:latin typeface="Times New Roman" pitchFamily="18" charset="0"/>
                <a:cs typeface="Times New Roman" pitchFamily="18" charset="0"/>
              </a:rPr>
              <a:t>A</a:t>
            </a:r>
            <a:r>
              <a:rPr lang="en-US" i="1" dirty="0" smtClean="0">
                <a:latin typeface="Cambria Math" pitchFamily="18" charset="0"/>
              </a:rPr>
              <a:t>₄</a:t>
            </a:r>
            <a:r>
              <a:rPr lang="ru-RU" i="1" baseline="-25000" dirty="0" smtClean="0">
                <a:latin typeface="Cambria Math" pitchFamily="18" charset="0"/>
              </a:rPr>
              <a:t>5 </a:t>
            </a:r>
            <a:r>
              <a:rPr lang="ru-RU" i="1" dirty="0" smtClean="0">
                <a:latin typeface="Cambria Math" pitchFamily="18" charset="0"/>
              </a:rPr>
              <a:t> &gt;0,</a:t>
            </a:r>
            <a:r>
              <a:rPr lang="en-US" i="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A</a:t>
            </a:r>
            <a:r>
              <a:rPr lang="en-US" i="1" dirty="0" smtClean="0">
                <a:latin typeface="Cambria Math" pitchFamily="18" charset="0"/>
              </a:rPr>
              <a:t>₄</a:t>
            </a:r>
            <a:r>
              <a:rPr lang="ru-RU" i="1" baseline="-25000" dirty="0" smtClean="0">
                <a:latin typeface="Cambria Math" pitchFamily="18" charset="0"/>
              </a:rPr>
              <a:t>5</a:t>
            </a:r>
            <a:r>
              <a:rPr lang="en-US" i="1" dirty="0" smtClean="0">
                <a:latin typeface="Cambria Math" pitchFamily="18" charset="0"/>
              </a:rPr>
              <a:t>=</a:t>
            </a:r>
            <a:r>
              <a:rPr lang="ru-RU" i="1" dirty="0" smtClean="0">
                <a:latin typeface="Cambria Math" pitchFamily="18" charset="0"/>
              </a:rPr>
              <a:t> -∆</a:t>
            </a:r>
            <a:r>
              <a:rPr lang="en-US" i="1" dirty="0" smtClean="0">
                <a:latin typeface="Cambria Math" pitchFamily="18" charset="0"/>
              </a:rPr>
              <a:t>U₄</a:t>
            </a:r>
            <a:r>
              <a:rPr lang="ru-RU" i="1" baseline="-25000" dirty="0" smtClean="0">
                <a:latin typeface="Cambria Math" pitchFamily="18" charset="0"/>
              </a:rPr>
              <a:t>5</a:t>
            </a:r>
            <a:r>
              <a:rPr lang="en-US" i="1" dirty="0" smtClean="0">
                <a:latin typeface="Cambria Math" pitchFamily="18" charset="0"/>
              </a:rPr>
              <a:t> </a:t>
            </a:r>
            <a:r>
              <a:rPr lang="ru-RU" i="1" dirty="0" smtClean="0">
                <a:latin typeface="Cambria Math" pitchFamily="18" charset="0"/>
              </a:rPr>
              <a:t>  </a:t>
            </a:r>
          </a:p>
          <a:p>
            <a:r>
              <a:rPr lang="ru-RU" i="1" dirty="0" smtClean="0">
                <a:latin typeface="Cambria Math" pitchFamily="18" charset="0"/>
              </a:rPr>
              <a:t>∆</a:t>
            </a:r>
            <a:r>
              <a:rPr lang="en-US" i="1" dirty="0" smtClean="0">
                <a:latin typeface="Cambria Math" pitchFamily="18" charset="0"/>
              </a:rPr>
              <a:t>U</a:t>
            </a:r>
            <a:r>
              <a:rPr lang="ru-RU" i="1" baseline="-25000" dirty="0" smtClean="0">
                <a:latin typeface="Cambria Math" pitchFamily="18" charset="0"/>
              </a:rPr>
              <a:t>45 </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 </a:t>
            </a:r>
            <a:r>
              <a:rPr lang="en-US" i="1" dirty="0" smtClean="0">
                <a:latin typeface="Cambria Math" pitchFamily="18" charset="0"/>
              </a:rPr>
              <a: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5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4</a:t>
            </a:r>
            <a:r>
              <a:rPr lang="en-US" i="1" baseline="-25000" dirty="0" smtClean="0">
                <a:latin typeface="Times New Roman" pitchFamily="18" charset="0"/>
                <a:cs typeface="Times New Roman" pitchFamily="18" charset="0"/>
              </a:rPr>
              <a:t>   </a:t>
            </a:r>
            <a:endParaRPr lang="ru-RU" i="1" baseline="-25000" dirty="0" smtClean="0">
              <a:latin typeface="Times New Roman" pitchFamily="18" charset="0"/>
              <a:cs typeface="Times New Roman" pitchFamily="18" charset="0"/>
            </a:endParaRPr>
          </a:p>
          <a:p>
            <a:r>
              <a:rPr lang="en-US" i="1" baseline="-25000" dirty="0" smtClean="0">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3 – 4</a:t>
            </a:r>
            <a:r>
              <a:rPr lang="ru-RU" b="1"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 5</a:t>
            </a:r>
            <a:r>
              <a:rPr lang="ru-RU" b="1" dirty="0" smtClean="0">
                <a:solidFill>
                  <a:srgbClr val="FF0000"/>
                </a:solidFill>
                <a:latin typeface="Times New Roman" pitchFamily="18" charset="0"/>
                <a:cs typeface="Times New Roman" pitchFamily="18" charset="0"/>
              </a:rPr>
              <a:t> – рабочий ход</a:t>
            </a:r>
          </a:p>
          <a:p>
            <a:r>
              <a:rPr lang="ru-RU" b="1" dirty="0" smtClean="0">
                <a:latin typeface="Times New Roman" pitchFamily="18" charset="0"/>
                <a:cs typeface="Times New Roman" pitchFamily="18" charset="0"/>
              </a:rPr>
              <a:t> 5 – 2 – </a:t>
            </a:r>
            <a:r>
              <a:rPr lang="en-US" b="1" dirty="0" smtClean="0">
                <a:latin typeface="Times New Roman" pitchFamily="18" charset="0"/>
                <a:cs typeface="Times New Roman" pitchFamily="18" charset="0"/>
              </a:rPr>
              <a:t>1 </a:t>
            </a:r>
            <a:r>
              <a:rPr lang="ru-RU" b="1" dirty="0" smtClean="0">
                <a:latin typeface="Times New Roman" pitchFamily="18" charset="0"/>
                <a:cs typeface="Times New Roman" pitchFamily="18" charset="0"/>
              </a:rPr>
              <a:t>– выхлоп</a:t>
            </a:r>
            <a:endParaRPr lang="en-US" b="1" dirty="0" smtClean="0">
              <a:latin typeface="Times New Roman" pitchFamily="18" charset="0"/>
              <a:cs typeface="Times New Roman" pitchFamily="18" charset="0"/>
            </a:endParaRPr>
          </a:p>
          <a:p>
            <a:r>
              <a:rPr lang="en-US" b="1" dirty="0">
                <a:latin typeface="Times New Roman" pitchFamily="18" charset="0"/>
                <a:cs typeface="Times New Roman" pitchFamily="18" charset="0"/>
              </a:rPr>
              <a:t>5</a:t>
            </a:r>
            <a:r>
              <a:rPr lang="ru-RU" b="1" dirty="0" smtClean="0">
                <a:latin typeface="Times New Roman" pitchFamily="18" charset="0"/>
                <a:cs typeface="Times New Roman" pitchFamily="18" charset="0"/>
              </a:rPr>
              <a:t> – </a:t>
            </a:r>
            <a:r>
              <a:rPr lang="ru-RU" b="1" dirty="0" smtClean="0">
                <a:latin typeface="Times New Roman" pitchFamily="18" charset="0"/>
                <a:cs typeface="Times New Roman" pitchFamily="18" charset="0"/>
              </a:rPr>
              <a:t>2</a:t>
            </a: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 изохорное  охлаждение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 </a:t>
            </a:r>
            <a:r>
              <a:rPr lang="ru-RU" i="1" dirty="0" smtClean="0">
                <a:latin typeface="Times New Roman" pitchFamily="18" charset="0"/>
                <a:cs typeface="Times New Roman" pitchFamily="18" charset="0"/>
              </a:rPr>
              <a:t>&lt; Т</a:t>
            </a:r>
            <a:r>
              <a:rPr lang="ru-RU" i="1" baseline="-25000" dirty="0" smtClean="0">
                <a:latin typeface="Times New Roman" pitchFamily="18" charset="0"/>
                <a:cs typeface="Times New Roman" pitchFamily="18" charset="0"/>
              </a:rPr>
              <a:t>5 </a:t>
            </a:r>
            <a:r>
              <a:rPr lang="ru-RU" i="1" dirty="0" smtClean="0">
                <a:latin typeface="Times New Roman" pitchFamily="18" charset="0"/>
                <a:cs typeface="Times New Roman" pitchFamily="18" charset="0"/>
              </a:rPr>
              <a:t>,</a:t>
            </a:r>
            <a:endParaRPr lang="en-US" i="1" dirty="0" smtClean="0">
              <a:latin typeface="Times New Roman" pitchFamily="18" charset="0"/>
              <a:cs typeface="Times New Roman" pitchFamily="18" charset="0"/>
            </a:endParaRPr>
          </a:p>
          <a:p>
            <a:r>
              <a:rPr lang="ru-RU" i="1" dirty="0" smtClean="0">
                <a:latin typeface="Cambria Math" pitchFamily="18" charset="0"/>
              </a:rPr>
              <a:t> ∆</a:t>
            </a:r>
            <a:r>
              <a:rPr lang="en-US" i="1" dirty="0" smtClean="0">
                <a:latin typeface="Cambria Math" pitchFamily="18" charset="0"/>
              </a:rPr>
              <a:t>U</a:t>
            </a:r>
            <a:r>
              <a:rPr lang="ru-RU" i="1" baseline="-25000" dirty="0" smtClean="0">
                <a:latin typeface="Cambria Math" pitchFamily="18" charset="0"/>
              </a:rPr>
              <a:t>52</a:t>
            </a:r>
            <a:r>
              <a:rPr lang="ru-RU" i="1" dirty="0" smtClean="0">
                <a:latin typeface="Times New Roman" pitchFamily="18" charset="0"/>
                <a:cs typeface="Times New Roman" pitchFamily="18" charset="0"/>
              </a:rPr>
              <a:t> &lt;</a:t>
            </a:r>
            <a:r>
              <a:rPr lang="ru-RU" i="1" baseline="-25000" dirty="0" smtClean="0">
                <a:latin typeface="Times New Roman" pitchFamily="18" charset="0"/>
                <a:cs typeface="Times New Roman" pitchFamily="18" charset="0"/>
              </a:rPr>
              <a:t> </a:t>
            </a:r>
            <a:r>
              <a:rPr lang="ru-RU" i="1" dirty="0" smtClean="0">
                <a:latin typeface="Cambria Math" pitchFamily="18" charset="0"/>
              </a:rPr>
              <a:t>0</a:t>
            </a:r>
            <a:r>
              <a:rPr lang="en-US" i="1"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 </a:t>
            </a:r>
            <a:r>
              <a:rPr lang="ru-RU" i="1" dirty="0" smtClean="0">
                <a:latin typeface="Cambria Math" pitchFamily="18" charset="0"/>
              </a:rPr>
              <a:t>∆</a:t>
            </a:r>
            <a:r>
              <a:rPr lang="en-US" i="1" dirty="0" smtClean="0">
                <a:latin typeface="Cambria Math" pitchFamily="18" charset="0"/>
              </a:rPr>
              <a:t>U</a:t>
            </a:r>
            <a:r>
              <a:rPr lang="ru-RU" i="1" baseline="-25000" dirty="0" smtClean="0">
                <a:latin typeface="Cambria Math" pitchFamily="18" charset="0"/>
              </a:rPr>
              <a:t>52</a:t>
            </a:r>
            <a:r>
              <a:rPr lang="en-US" i="1" dirty="0" smtClean="0">
                <a:latin typeface="Cambria Math" pitchFamily="18" charset="0"/>
              </a:rPr>
              <a:t>= Q</a:t>
            </a:r>
            <a:r>
              <a:rPr lang="ru-RU" i="1" baseline="-25000" dirty="0" smtClean="0">
                <a:latin typeface="Cambria Math" pitchFamily="18" charset="0"/>
              </a:rPr>
              <a:t>52</a:t>
            </a:r>
            <a:r>
              <a:rPr lang="en-US" i="1" baseline="-25000" dirty="0" smtClean="0">
                <a:latin typeface="Cambria Math" pitchFamily="18" charset="0"/>
              </a:rPr>
              <a:t> </a:t>
            </a:r>
            <a:r>
              <a:rPr lang="ru-RU" i="1" baseline="-25000" dirty="0" smtClean="0">
                <a:latin typeface="Cambria Math" pitchFamily="18" charset="0"/>
              </a:rPr>
              <a:t> </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a:t>
            </a:r>
          </a:p>
          <a:p>
            <a:r>
              <a:rPr lang="ru-RU" b="1" dirty="0" smtClean="0">
                <a:latin typeface="Cambria Math" pitchFamily="18" charset="0"/>
              </a:rPr>
              <a:t>2</a:t>
            </a:r>
            <a:r>
              <a:rPr lang="ru-RU" b="1" dirty="0" smtClean="0">
                <a:latin typeface="Times New Roman" pitchFamily="18" charset="0"/>
                <a:cs typeface="Times New Roman" pitchFamily="18" charset="0"/>
              </a:rPr>
              <a:t> – 1 – изобарное сжатие </a:t>
            </a:r>
          </a:p>
          <a:p>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1</a:t>
            </a:r>
            <a:r>
              <a:rPr lang="ru-RU" i="1" dirty="0" smtClean="0">
                <a:latin typeface="Times New Roman" pitchFamily="18" charset="0"/>
                <a:cs typeface="Times New Roman" pitchFamily="18" charset="0"/>
              </a:rPr>
              <a:t> &lt;</a:t>
            </a:r>
            <a:r>
              <a:rPr lang="ru-RU" i="1" baseline="-25000" dirty="0" smtClean="0">
                <a:latin typeface="Times New Roman" pitchFamily="18" charset="0"/>
                <a:cs typeface="Times New Roman" pitchFamily="18" charset="0"/>
              </a:rPr>
              <a:t> </a:t>
            </a:r>
            <a:r>
              <a:rPr lang="ru-RU" i="1" dirty="0" smtClean="0">
                <a:latin typeface="Times New Roman" pitchFamily="18" charset="0"/>
                <a:cs typeface="Times New Roman" pitchFamily="18" charset="0"/>
              </a:rPr>
              <a:t>Т</a:t>
            </a:r>
            <a:r>
              <a:rPr lang="ru-RU" i="1" baseline="-25000" dirty="0" smtClean="0">
                <a:latin typeface="Times New Roman" pitchFamily="18" charset="0"/>
                <a:cs typeface="Times New Roman" pitchFamily="18" charset="0"/>
              </a:rPr>
              <a:t>2</a:t>
            </a:r>
            <a:r>
              <a:rPr lang="ru-RU" i="1" dirty="0" smtClean="0">
                <a:latin typeface="Times New Roman" pitchFamily="18" charset="0"/>
                <a:cs typeface="Times New Roman" pitchFamily="18" charset="0"/>
              </a:rPr>
              <a:t> , </a:t>
            </a:r>
            <a:r>
              <a:rPr lang="ru-RU" i="1" dirty="0" smtClean="0">
                <a:latin typeface="Cambria Math" pitchFamily="18" charset="0"/>
                <a:ea typeface="Cambria Math" pitchFamily="18" charset="0"/>
                <a:cs typeface="Times New Roman" pitchFamily="18" charset="0"/>
              </a:rPr>
              <a:t> </a:t>
            </a:r>
            <a:r>
              <a:rPr lang="en-US" i="1" dirty="0" smtClean="0">
                <a:latin typeface="Cambria Math" pitchFamily="18" charset="0"/>
                <a:ea typeface="Cambria Math" pitchFamily="18" charset="0"/>
                <a:cs typeface="Times New Roman" pitchFamily="18" charset="0"/>
              </a:rPr>
              <a:t>Q</a:t>
            </a:r>
            <a:r>
              <a:rPr lang="ru-RU" i="1" baseline="-25000" dirty="0" smtClean="0">
                <a:latin typeface="Cambria Math" pitchFamily="18" charset="0"/>
                <a:ea typeface="Cambria Math" pitchFamily="18" charset="0"/>
                <a:cs typeface="Times New Roman" pitchFamily="18" charset="0"/>
              </a:rPr>
              <a:t>21</a:t>
            </a:r>
            <a:r>
              <a:rPr lang="ru-RU" i="1" dirty="0" smtClean="0">
                <a:latin typeface="Times New Roman" pitchFamily="18" charset="0"/>
                <a:cs typeface="Times New Roman" pitchFamily="18" charset="0"/>
              </a:rPr>
              <a:t> </a:t>
            </a:r>
            <a:r>
              <a:rPr lang="ru-RU" i="1" dirty="0" smtClean="0">
                <a:latin typeface="Cambria Math" pitchFamily="18" charset="0"/>
                <a:ea typeface="Cambria Math" pitchFamily="18" charset="0"/>
                <a:cs typeface="Times New Roman" pitchFamily="18" charset="0"/>
              </a:rPr>
              <a:t>= </a:t>
            </a:r>
            <a:r>
              <a:rPr lang="ru-RU" i="1" dirty="0" smtClean="0">
                <a:latin typeface="Times New Roman" pitchFamily="18" charset="0"/>
                <a:cs typeface="Times New Roman" pitchFamily="18" charset="0"/>
              </a:rPr>
              <a:t>А</a:t>
            </a:r>
            <a:r>
              <a:rPr lang="ru-RU" i="1" dirty="0" smtClean="0">
                <a:latin typeface="Cambria Math" pitchFamily="18" charset="0"/>
                <a:ea typeface="Cambria Math" pitchFamily="18" charset="0"/>
                <a:cs typeface="Times New Roman" pitchFamily="18" charset="0"/>
              </a:rPr>
              <a:t>₂</a:t>
            </a:r>
            <a:r>
              <a:rPr lang="ru-RU" i="1" baseline="-25000" dirty="0" smtClean="0">
                <a:latin typeface="Cambria Math" pitchFamily="18" charset="0"/>
                <a:ea typeface="Cambria Math" pitchFamily="18" charset="0"/>
                <a:cs typeface="Times New Roman" pitchFamily="18" charset="0"/>
              </a:rPr>
              <a:t>1</a:t>
            </a:r>
            <a:r>
              <a:rPr lang="ru-RU" i="1" dirty="0" smtClean="0">
                <a:latin typeface="Cambria Math" pitchFamily="18" charset="0"/>
                <a:ea typeface="Cambria Math" pitchFamily="18" charset="0"/>
                <a:cs typeface="Times New Roman" pitchFamily="18" charset="0"/>
              </a:rPr>
              <a:t> + </a:t>
            </a:r>
            <a:r>
              <a:rPr lang="ru-RU" i="1" dirty="0" smtClean="0">
                <a:latin typeface="Cambria Math" pitchFamily="18" charset="0"/>
              </a:rPr>
              <a:t>∆</a:t>
            </a:r>
            <a:r>
              <a:rPr lang="en-US" i="1" dirty="0" smtClean="0">
                <a:latin typeface="Cambria Math" pitchFamily="18" charset="0"/>
              </a:rPr>
              <a:t>U</a:t>
            </a:r>
            <a:r>
              <a:rPr lang="ru-RU" i="1" dirty="0" smtClean="0">
                <a:latin typeface="Cambria Math" pitchFamily="18" charset="0"/>
              </a:rPr>
              <a:t>₂</a:t>
            </a:r>
            <a:r>
              <a:rPr lang="ru-RU" i="1" baseline="-25000" dirty="0" smtClean="0">
                <a:latin typeface="Cambria Math" pitchFamily="18" charset="0"/>
              </a:rPr>
              <a:t>1</a:t>
            </a:r>
            <a:r>
              <a:rPr lang="ru-RU" i="1" dirty="0" smtClean="0">
                <a:latin typeface="Cambria Math" pitchFamily="18" charset="0"/>
              </a:rPr>
              <a:t> ,</a:t>
            </a:r>
            <a:r>
              <a:rPr lang="en-US" i="1" dirty="0" smtClean="0">
                <a:latin typeface="Cambria Math" pitchFamily="18" charset="0"/>
              </a:rPr>
              <a:t> Q</a:t>
            </a:r>
            <a:r>
              <a:rPr lang="ru-RU" i="1" baseline="-25000" dirty="0" smtClean="0">
                <a:latin typeface="Cambria Math" pitchFamily="18" charset="0"/>
              </a:rPr>
              <a:t>2 1 </a:t>
            </a:r>
            <a:r>
              <a:rPr lang="ru-RU" i="1" dirty="0" smtClean="0">
                <a:latin typeface="Times New Roman" pitchFamily="18" charset="0"/>
                <a:cs typeface="Times New Roman" pitchFamily="18" charset="0"/>
              </a:rPr>
              <a:t>&lt;</a:t>
            </a:r>
            <a:r>
              <a:rPr lang="ru-RU" i="1" baseline="-25000" dirty="0" smtClean="0">
                <a:latin typeface="Times New Roman" pitchFamily="18" charset="0"/>
                <a:cs typeface="Times New Roman" pitchFamily="18" charset="0"/>
              </a:rPr>
              <a:t> </a:t>
            </a:r>
            <a:r>
              <a:rPr lang="ru-RU" i="1" dirty="0" smtClean="0">
                <a:latin typeface="Cambria Math" pitchFamily="18" charset="0"/>
              </a:rPr>
              <a:t>0</a:t>
            </a:r>
            <a:endParaRPr lang="ru-RU" b="1" dirty="0" smtClean="0">
              <a:latin typeface="Cambria Math" pitchFamily="18" charset="0"/>
            </a:endParaRPr>
          </a:p>
        </p:txBody>
      </p:sp>
      <p:cxnSp>
        <p:nvCxnSpPr>
          <p:cNvPr id="44" name="Прямая со стрелкой 43"/>
          <p:cNvCxnSpPr/>
          <p:nvPr/>
        </p:nvCxnSpPr>
        <p:spPr>
          <a:xfrm rot="16200000" flipH="1">
            <a:off x="1541421" y="2187558"/>
            <a:ext cx="365130" cy="36513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6" name="Прямая со стрелкой 45"/>
          <p:cNvCxnSpPr/>
          <p:nvPr/>
        </p:nvCxnSpPr>
        <p:spPr>
          <a:xfrm rot="10800000">
            <a:off x="2125629" y="4341825"/>
            <a:ext cx="292104" cy="2"/>
          </a:xfrm>
          <a:prstGeom prst="straightConnector1">
            <a:avLst/>
          </a:prstGeom>
          <a:ln w="3175">
            <a:solidFill>
              <a:schemeClr val="accent6">
                <a:lumMod val="50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47" name="Прямая со стрелкой 46"/>
          <p:cNvCxnSpPr/>
          <p:nvPr/>
        </p:nvCxnSpPr>
        <p:spPr>
          <a:xfrm>
            <a:off x="3147993" y="3903669"/>
            <a:ext cx="511182" cy="29210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1249317" y="1785915"/>
            <a:ext cx="527709" cy="369332"/>
          </a:xfrm>
          <a:prstGeom prst="rect">
            <a:avLst/>
          </a:prstGeom>
          <a:noFill/>
        </p:spPr>
        <p:txBody>
          <a:bodyPr wrap="none" rtlCol="0">
            <a:spAutoFit/>
          </a:bodyPr>
          <a:lstStyle/>
          <a:p>
            <a:r>
              <a:rPr lang="en-US" dirty="0" smtClean="0"/>
              <a:t>Q</a:t>
            </a:r>
            <a:r>
              <a:rPr lang="en-US" baseline="-25000" dirty="0" smtClean="0"/>
              <a:t>34</a:t>
            </a:r>
            <a:endParaRPr lang="ru-RU" dirty="0"/>
          </a:p>
        </p:txBody>
      </p:sp>
      <p:sp>
        <p:nvSpPr>
          <p:cNvPr id="59" name="TextBox 58"/>
          <p:cNvSpPr txBox="1"/>
          <p:nvPr/>
        </p:nvSpPr>
        <p:spPr>
          <a:xfrm>
            <a:off x="3659175" y="4086234"/>
            <a:ext cx="524503" cy="369332"/>
          </a:xfrm>
          <a:prstGeom prst="rect">
            <a:avLst/>
          </a:prstGeom>
          <a:noFill/>
        </p:spPr>
        <p:txBody>
          <a:bodyPr wrap="none" rtlCol="0">
            <a:spAutoFit/>
          </a:bodyPr>
          <a:lstStyle/>
          <a:p>
            <a:r>
              <a:rPr lang="en-US" dirty="0" smtClean="0"/>
              <a:t>Q</a:t>
            </a:r>
            <a:r>
              <a:rPr lang="en-US" baseline="-25000" dirty="0" smtClean="0"/>
              <a:t>52</a:t>
            </a:r>
            <a:endParaRPr lang="ru-RU" dirty="0"/>
          </a:p>
        </p:txBody>
      </p:sp>
      <p:sp>
        <p:nvSpPr>
          <p:cNvPr id="43" name="16-конечная звезда 42">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570" y="1238220"/>
            <a:ext cx="8229600" cy="1047024"/>
          </a:xfrm>
        </p:spPr>
        <p:txBody>
          <a:bodyPr>
            <a:normAutofit fontScale="90000"/>
          </a:bodyPr>
          <a:lstStyle/>
          <a:p>
            <a:pPr algn="ctr"/>
            <a:r>
              <a:rPr lang="ru-RU" sz="32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32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32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latin typeface="Century" pitchFamily="18" charset="0"/>
              </a:rPr>
              <a:t>ПРЕИМУЩЕСТВО ДИЗЕЛЬНОГО ДВИГАТЕЛЯ</a:t>
            </a:r>
            <a:endParaRPr lang="ru-RU" sz="4000" dirty="0">
              <a:latin typeface="Century" pitchFamily="18" charset="0"/>
            </a:endParaRPr>
          </a:p>
        </p:txBody>
      </p:sp>
      <p:sp>
        <p:nvSpPr>
          <p:cNvPr id="4" name="Содержимое 3"/>
          <p:cNvSpPr>
            <a:spLocks noGrp="1"/>
          </p:cNvSpPr>
          <p:nvPr>
            <p:ph idx="1"/>
          </p:nvPr>
        </p:nvSpPr>
        <p:spPr>
          <a:xfrm>
            <a:off x="628596" y="2589201"/>
            <a:ext cx="8229600" cy="2373345"/>
          </a:xfrm>
        </p:spPr>
        <p:txBody>
          <a:bodyPr>
            <a:normAutofit/>
          </a:bodyPr>
          <a:lstStyle/>
          <a:p>
            <a:r>
              <a:rPr lang="ru-RU" sz="3200" dirty="0" smtClean="0"/>
              <a:t>Большая экономичность - меньший удельный расход топлива</a:t>
            </a:r>
          </a:p>
          <a:p>
            <a:r>
              <a:rPr lang="ru-RU" sz="3200" dirty="0" smtClean="0"/>
              <a:t>Более дешевое топливо</a:t>
            </a:r>
          </a:p>
          <a:p>
            <a:r>
              <a:rPr lang="ru-RU" sz="3200" dirty="0" smtClean="0"/>
              <a:t>Больше КПД</a:t>
            </a:r>
            <a:endParaRPr lang="ru-RU" sz="3200" dirty="0"/>
          </a:p>
        </p:txBody>
      </p:sp>
      <p:sp>
        <p:nvSpPr>
          <p:cNvPr id="3" name="16-конечная звезда 2">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ОБЩИЕ НЕДОСТАТКИ ПОРШНЕВЫХ ДВИГАТЕЛЕЙ</a:t>
            </a:r>
            <a:endParaRPr lang="ru-RU" sz="3600" dirty="0"/>
          </a:p>
        </p:txBody>
      </p:sp>
      <p:sp>
        <p:nvSpPr>
          <p:cNvPr id="5" name="Содержимое 4"/>
          <p:cNvSpPr>
            <a:spLocks noGrp="1"/>
          </p:cNvSpPr>
          <p:nvPr>
            <p:ph idx="1"/>
          </p:nvPr>
        </p:nvSpPr>
        <p:spPr>
          <a:xfrm>
            <a:off x="482544" y="2479662"/>
            <a:ext cx="8229600" cy="2990553"/>
          </a:xfrm>
        </p:spPr>
        <p:txBody>
          <a:bodyPr>
            <a:normAutofit lnSpcReduction="10000"/>
          </a:bodyPr>
          <a:lstStyle/>
          <a:p>
            <a:r>
              <a:rPr lang="ru-RU" dirty="0" smtClean="0"/>
              <a:t>Неравномерность хода (из четырех тактов только один рабочий)</a:t>
            </a:r>
          </a:p>
          <a:p>
            <a:r>
              <a:rPr lang="ru-RU" dirty="0" smtClean="0"/>
              <a:t>Сложное возвратно–поступательное движение поршня, создающие неравномерные нагрузки, вибрацию</a:t>
            </a:r>
          </a:p>
          <a:p>
            <a:r>
              <a:rPr lang="ru-RU" dirty="0" smtClean="0"/>
              <a:t>Необходимость специального устройства для получения вращательного движения</a:t>
            </a:r>
            <a:endParaRPr lang="ru-RU" dirty="0"/>
          </a:p>
        </p:txBody>
      </p:sp>
      <p:sp>
        <p:nvSpPr>
          <p:cNvPr id="3" name="16-конечная звезда 2">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6031" y="909603"/>
            <a:ext cx="8305800" cy="1143000"/>
          </a:xfrm>
        </p:spPr>
        <p:txBody>
          <a:bodyPr>
            <a:norm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ЧЕЛОВЕК – ТЕПЛОВОЙ ДВИГАТЕЛЬ!</a:t>
            </a:r>
            <a:endParaRPr lang="ru-RU" sz="3600" dirty="0"/>
          </a:p>
        </p:txBody>
      </p:sp>
      <p:sp>
        <p:nvSpPr>
          <p:cNvPr id="3" name="TextBox 2"/>
          <p:cNvSpPr txBox="1"/>
          <p:nvPr/>
        </p:nvSpPr>
        <p:spPr>
          <a:xfrm>
            <a:off x="701622" y="2954331"/>
            <a:ext cx="7521678" cy="646331"/>
          </a:xfrm>
          <a:prstGeom prst="rect">
            <a:avLst/>
          </a:prstGeom>
          <a:noFill/>
        </p:spPr>
        <p:txBody>
          <a:bodyPr wrap="square" rtlCol="0">
            <a:spAutoFit/>
            <a:scene3d>
              <a:camera prst="perspectiveHeroicExtremeLeftFacing"/>
              <a:lightRig rig="threePt" dir="t"/>
            </a:scene3d>
          </a:bodyPr>
          <a:lstStyle/>
          <a:p>
            <a:pPr algn="ctr"/>
            <a:r>
              <a:rPr lang="ru-RU" sz="3600" b="1" dirty="0" smtClean="0">
                <a:ln w="18000">
                  <a:solidFill>
                    <a:schemeClr val="accent5">
                      <a:lumMod val="50000"/>
                    </a:schemeClr>
                  </a:solidFill>
                  <a:prstDash val="solid"/>
                  <a:miter lim="800000"/>
                </a:ln>
                <a:solidFill>
                  <a:schemeClr val="accent4">
                    <a:lumMod val="75000"/>
                  </a:schemeClr>
                </a:solidFill>
                <a:effectLst>
                  <a:outerShdw blurRad="25500" dist="23000" dir="7020000" algn="tl">
                    <a:srgbClr val="000000">
                      <a:alpha val="50000"/>
                    </a:srgbClr>
                  </a:outerShdw>
                </a:effectLst>
              </a:rPr>
              <a:t>ШОКОЛАД - ТОПЛИВО</a:t>
            </a:r>
            <a:endParaRPr lang="ru-RU" sz="3600" b="1" dirty="0">
              <a:ln w="18000">
                <a:solidFill>
                  <a:schemeClr val="accent5">
                    <a:lumMod val="50000"/>
                  </a:schemeClr>
                </a:solidFill>
                <a:prstDash val="solid"/>
                <a:miter lim="800000"/>
              </a:ln>
              <a:solidFill>
                <a:schemeClr val="accent4">
                  <a:lumMod val="75000"/>
                </a:schemeClr>
              </a:solidFill>
              <a:effectLst>
                <a:outerShdw blurRad="25500" dist="23000" dir="7020000" algn="tl">
                  <a:srgbClr val="000000">
                    <a:alpha val="50000"/>
                  </a:srgbClr>
                </a:outerShdw>
              </a:effectLst>
            </a:endParaRPr>
          </a:p>
        </p:txBody>
      </p:sp>
      <p:sp>
        <p:nvSpPr>
          <p:cNvPr id="4" name="Улыбающееся лицо 3"/>
          <p:cNvSpPr/>
          <p:nvPr/>
        </p:nvSpPr>
        <p:spPr>
          <a:xfrm>
            <a:off x="1723986" y="4414851"/>
            <a:ext cx="1752624" cy="1679598"/>
          </a:xfrm>
          <a:prstGeom prst="smileyFace">
            <a:avLst/>
          </a:prstGeom>
          <a:solidFill>
            <a:schemeClr val="accent4">
              <a:lumMod val="75000"/>
            </a:schemeClr>
          </a:solidFill>
          <a:effectLst>
            <a:glow rad="228600">
              <a:schemeClr val="accent4">
                <a:satMod val="175000"/>
                <a:alpha val="40000"/>
              </a:schemeClr>
            </a:glow>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chemeClr val="accent4">
                  <a:lumMod val="40000"/>
                  <a:lumOff val="60000"/>
                </a:schemeClr>
              </a:solidFill>
            </a:endParaRPr>
          </a:p>
        </p:txBody>
      </p:sp>
      <p:sp>
        <p:nvSpPr>
          <p:cNvPr id="5" name="16-конечная звезда 4">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ДОМАШНЕЕ ЗАДАНИЕ</a:t>
            </a:r>
            <a: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r>
            <a:br>
              <a:rPr lang="ru-RU" sz="54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br>
            <a:endParaRPr lang="ru-RU" dirty="0"/>
          </a:p>
        </p:txBody>
      </p:sp>
      <p:sp>
        <p:nvSpPr>
          <p:cNvPr id="6" name="Содержимое 5"/>
          <p:cNvSpPr>
            <a:spLocks noGrp="1"/>
          </p:cNvSpPr>
          <p:nvPr>
            <p:ph idx="1"/>
          </p:nvPr>
        </p:nvSpPr>
        <p:spPr>
          <a:xfrm>
            <a:off x="457200" y="1935480"/>
            <a:ext cx="8401080" cy="2279338"/>
          </a:xfrm>
        </p:spPr>
        <p:txBody>
          <a:bodyPr>
            <a:normAutofit fontScale="85000" lnSpcReduction="10000"/>
          </a:bodyPr>
          <a:lstStyle/>
          <a:p>
            <a:r>
              <a:rPr lang="ru-RU" dirty="0" smtClean="0"/>
              <a:t>П.</a:t>
            </a:r>
            <a:r>
              <a:rPr lang="ru-RU" dirty="0" smtClean="0">
                <a:cs typeface="Arial" pitchFamily="34" charset="0"/>
              </a:rPr>
              <a:t>33-35</a:t>
            </a:r>
            <a:r>
              <a:rPr lang="ru-RU" dirty="0" smtClean="0"/>
              <a:t>, вопросы А. </a:t>
            </a:r>
            <a:r>
              <a:rPr lang="ru-RU" dirty="0" err="1" smtClean="0"/>
              <a:t>А.Пинский</a:t>
            </a:r>
            <a:r>
              <a:rPr lang="ru-RU" dirty="0" smtClean="0"/>
              <a:t>, Упр.</a:t>
            </a:r>
            <a:r>
              <a:rPr lang="ru-RU" dirty="0" smtClean="0">
                <a:cs typeface="Arial" pitchFamily="34" charset="0"/>
              </a:rPr>
              <a:t>35(1,2), записи в тетради</a:t>
            </a:r>
          </a:p>
          <a:p>
            <a:r>
              <a:rPr lang="ru-RU" dirty="0" smtClean="0">
                <a:cs typeface="Arial" pitchFamily="34" charset="0"/>
              </a:rPr>
              <a:t>Принцип работы турбин. Начертить диаграмму и объяснить все процессы, используя первый закон термодинамики.</a:t>
            </a:r>
          </a:p>
          <a:p>
            <a:r>
              <a:rPr lang="ru-RU" dirty="0" smtClean="0">
                <a:cs typeface="Arial" pitchFamily="34" charset="0"/>
              </a:rPr>
              <a:t>Пути повышения КПД.</a:t>
            </a:r>
          </a:p>
          <a:p>
            <a:r>
              <a:rPr lang="ru-RU" dirty="0" smtClean="0">
                <a:cs typeface="Arial" pitchFamily="34" charset="0"/>
              </a:rPr>
              <a:t>Выписать формулы КПД.</a:t>
            </a:r>
            <a:endParaRPr lang="ru-RU" dirty="0">
              <a:cs typeface="Arial" pitchFamily="34" charset="0"/>
            </a:endParaRPr>
          </a:p>
        </p:txBody>
      </p:sp>
      <p:sp>
        <p:nvSpPr>
          <p:cNvPr id="3" name="16-конечная звезда 2">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229600" cy="632666"/>
          </a:xfrm>
        </p:spPr>
        <p:txBody>
          <a:bodyPr>
            <a:no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РЕШЕНИЕ ЗАДАЧ</a:t>
            </a:r>
            <a:r>
              <a:rPr lang="en-US"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№1</a:t>
            </a:r>
            <a:endParaRPr lang="ru-RU" sz="3600" dirty="0"/>
          </a:p>
        </p:txBody>
      </p:sp>
      <p:sp>
        <p:nvSpPr>
          <p:cNvPr id="3" name="Содержимое 2"/>
          <p:cNvSpPr>
            <a:spLocks noGrp="1"/>
          </p:cNvSpPr>
          <p:nvPr>
            <p:ph idx="1"/>
          </p:nvPr>
        </p:nvSpPr>
        <p:spPr>
          <a:xfrm>
            <a:off x="500034" y="1571612"/>
            <a:ext cx="7929618" cy="4572032"/>
          </a:xfrm>
        </p:spPr>
        <p:txBody>
          <a:bodyPr/>
          <a:lstStyle/>
          <a:p>
            <a:pPr>
              <a:buNone/>
            </a:pPr>
            <a:r>
              <a:rPr lang="ru-RU" dirty="0" smtClean="0"/>
              <a:t>    Определить КПД замкнутого термодинамического цикла, представленного на рисунке. Рабочее тело – двухатомный газ.</a:t>
            </a:r>
            <a:endParaRPr lang="ru-RU" dirty="0"/>
          </a:p>
        </p:txBody>
      </p:sp>
      <p:sp>
        <p:nvSpPr>
          <p:cNvPr id="5" name="16-конечная звезда 4">
            <a:hlinkClick r:id="rId2"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cxnSp>
        <p:nvCxnSpPr>
          <p:cNvPr id="7" name="Прямая со стрелкой 6"/>
          <p:cNvCxnSpPr/>
          <p:nvPr/>
        </p:nvCxnSpPr>
        <p:spPr>
          <a:xfrm rot="5400000" flipH="1" flipV="1">
            <a:off x="-214346" y="4714884"/>
            <a:ext cx="2857520" cy="158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a:off x="1142976" y="6072206"/>
            <a:ext cx="3000396" cy="1588"/>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
        <p:nvSpPr>
          <p:cNvPr id="11" name="Прямоугольный треугольник 10"/>
          <p:cNvSpPr/>
          <p:nvPr/>
        </p:nvSpPr>
        <p:spPr>
          <a:xfrm rot="5400000">
            <a:off x="2143108" y="3429000"/>
            <a:ext cx="1214446" cy="1643074"/>
          </a:xfrm>
          <a:prstGeom prst="rtTriangle">
            <a:avLst/>
          </a:prstGeom>
          <a:noFill/>
          <a:ln w="57150">
            <a:solidFill>
              <a:srgbClr val="0E94C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5" name="Прямая соединительная линия 14"/>
          <p:cNvCxnSpPr/>
          <p:nvPr/>
        </p:nvCxnSpPr>
        <p:spPr>
          <a:xfrm>
            <a:off x="1214414" y="4857760"/>
            <a:ext cx="700086"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rot="5400000">
            <a:off x="1321571" y="5464983"/>
            <a:ext cx="1214446"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rot="5400000">
            <a:off x="2393935" y="4892685"/>
            <a:ext cx="2357454"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p:nvPr/>
        </p:nvCxnSpPr>
        <p:spPr>
          <a:xfrm>
            <a:off x="1214414" y="3643314"/>
            <a:ext cx="700086"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071538" y="2857496"/>
            <a:ext cx="325730" cy="369332"/>
          </a:xfrm>
          <a:prstGeom prst="rect">
            <a:avLst/>
          </a:prstGeom>
          <a:noFill/>
        </p:spPr>
        <p:txBody>
          <a:bodyPr wrap="none" rtlCol="0">
            <a:spAutoFit/>
          </a:bodyPr>
          <a:lstStyle/>
          <a:p>
            <a:r>
              <a:rPr lang="ru-RU" dirty="0" smtClean="0"/>
              <a:t>Р</a:t>
            </a:r>
            <a:endParaRPr lang="ru-RU" dirty="0"/>
          </a:p>
        </p:txBody>
      </p:sp>
      <p:sp>
        <p:nvSpPr>
          <p:cNvPr id="35" name="TextBox 34"/>
          <p:cNvSpPr txBox="1"/>
          <p:nvPr/>
        </p:nvSpPr>
        <p:spPr>
          <a:xfrm>
            <a:off x="785786" y="4643446"/>
            <a:ext cx="420308" cy="369332"/>
          </a:xfrm>
          <a:prstGeom prst="rect">
            <a:avLst/>
          </a:prstGeom>
          <a:noFill/>
        </p:spPr>
        <p:txBody>
          <a:bodyPr wrap="none" rtlCol="0">
            <a:spAutoFit/>
          </a:bodyPr>
          <a:lstStyle/>
          <a:p>
            <a:r>
              <a:rPr lang="ru-RU" dirty="0" smtClean="0"/>
              <a:t>Р</a:t>
            </a:r>
            <a:r>
              <a:rPr lang="ru-RU" baseline="-25000" dirty="0" smtClean="0"/>
              <a:t>0</a:t>
            </a:r>
            <a:endParaRPr lang="ru-RU" dirty="0"/>
          </a:p>
        </p:txBody>
      </p:sp>
      <p:sp>
        <p:nvSpPr>
          <p:cNvPr id="37" name="TextBox 36"/>
          <p:cNvSpPr txBox="1"/>
          <p:nvPr/>
        </p:nvSpPr>
        <p:spPr>
          <a:xfrm>
            <a:off x="642910" y="3500438"/>
            <a:ext cx="548548" cy="369332"/>
          </a:xfrm>
          <a:prstGeom prst="rect">
            <a:avLst/>
          </a:prstGeom>
          <a:noFill/>
        </p:spPr>
        <p:txBody>
          <a:bodyPr wrap="none" rtlCol="0">
            <a:spAutoFit/>
          </a:bodyPr>
          <a:lstStyle/>
          <a:p>
            <a:r>
              <a:rPr lang="ru-RU" dirty="0" smtClean="0"/>
              <a:t>2Р</a:t>
            </a:r>
            <a:r>
              <a:rPr lang="ru-RU" baseline="-25000" dirty="0" smtClean="0"/>
              <a:t>0</a:t>
            </a:r>
            <a:endParaRPr lang="ru-RU" dirty="0"/>
          </a:p>
        </p:txBody>
      </p:sp>
      <p:sp>
        <p:nvSpPr>
          <p:cNvPr id="38" name="TextBox 37"/>
          <p:cNvSpPr txBox="1"/>
          <p:nvPr/>
        </p:nvSpPr>
        <p:spPr>
          <a:xfrm>
            <a:off x="857224" y="5429264"/>
            <a:ext cx="325730" cy="369332"/>
          </a:xfrm>
          <a:prstGeom prst="rect">
            <a:avLst/>
          </a:prstGeom>
          <a:noFill/>
        </p:spPr>
        <p:txBody>
          <a:bodyPr wrap="none" rtlCol="0">
            <a:spAutoFit/>
          </a:bodyPr>
          <a:lstStyle/>
          <a:p>
            <a:r>
              <a:rPr lang="ru-RU" dirty="0" smtClean="0"/>
              <a:t>0</a:t>
            </a:r>
            <a:endParaRPr lang="ru-RU" dirty="0"/>
          </a:p>
        </p:txBody>
      </p:sp>
      <p:sp>
        <p:nvSpPr>
          <p:cNvPr id="39" name="TextBox 38"/>
          <p:cNvSpPr txBox="1"/>
          <p:nvPr/>
        </p:nvSpPr>
        <p:spPr>
          <a:xfrm>
            <a:off x="1643042" y="4500570"/>
            <a:ext cx="284052" cy="369332"/>
          </a:xfrm>
          <a:prstGeom prst="rect">
            <a:avLst/>
          </a:prstGeom>
          <a:noFill/>
        </p:spPr>
        <p:txBody>
          <a:bodyPr wrap="none" rtlCol="0">
            <a:spAutoFit/>
          </a:bodyPr>
          <a:lstStyle/>
          <a:p>
            <a:r>
              <a:rPr lang="ru-RU" dirty="0" smtClean="0"/>
              <a:t>1</a:t>
            </a:r>
            <a:endParaRPr lang="ru-RU" dirty="0"/>
          </a:p>
        </p:txBody>
      </p:sp>
      <p:sp>
        <p:nvSpPr>
          <p:cNvPr id="41" name="TextBox 40"/>
          <p:cNvSpPr txBox="1"/>
          <p:nvPr/>
        </p:nvSpPr>
        <p:spPr>
          <a:xfrm>
            <a:off x="1714480" y="3286124"/>
            <a:ext cx="312906" cy="369332"/>
          </a:xfrm>
          <a:prstGeom prst="rect">
            <a:avLst/>
          </a:prstGeom>
          <a:noFill/>
        </p:spPr>
        <p:txBody>
          <a:bodyPr wrap="none" rtlCol="0">
            <a:spAutoFit/>
          </a:bodyPr>
          <a:lstStyle/>
          <a:p>
            <a:r>
              <a:rPr lang="ru-RU" dirty="0" smtClean="0"/>
              <a:t>2</a:t>
            </a:r>
            <a:endParaRPr lang="ru-RU" dirty="0"/>
          </a:p>
        </p:txBody>
      </p:sp>
      <p:sp>
        <p:nvSpPr>
          <p:cNvPr id="42" name="TextBox 41"/>
          <p:cNvSpPr txBox="1"/>
          <p:nvPr/>
        </p:nvSpPr>
        <p:spPr>
          <a:xfrm>
            <a:off x="3571868" y="3286124"/>
            <a:ext cx="311304" cy="369332"/>
          </a:xfrm>
          <a:prstGeom prst="rect">
            <a:avLst/>
          </a:prstGeom>
          <a:noFill/>
        </p:spPr>
        <p:txBody>
          <a:bodyPr wrap="none" rtlCol="0">
            <a:spAutoFit/>
          </a:bodyPr>
          <a:lstStyle/>
          <a:p>
            <a:r>
              <a:rPr lang="ru-RU" dirty="0" smtClean="0"/>
              <a:t>3</a:t>
            </a:r>
            <a:endParaRPr lang="ru-RU" dirty="0"/>
          </a:p>
        </p:txBody>
      </p:sp>
      <p:cxnSp>
        <p:nvCxnSpPr>
          <p:cNvPr id="44" name="Прямая со стрелкой 43"/>
          <p:cNvCxnSpPr/>
          <p:nvPr/>
        </p:nvCxnSpPr>
        <p:spPr>
          <a:xfrm rot="5400000" flipH="1" flipV="1">
            <a:off x="1750993" y="4249743"/>
            <a:ext cx="357190" cy="1588"/>
          </a:xfrm>
          <a:prstGeom prst="straightConnector1">
            <a:avLst/>
          </a:prstGeom>
          <a:ln w="3810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48" name="Прямая со стрелкой 47"/>
          <p:cNvCxnSpPr/>
          <p:nvPr/>
        </p:nvCxnSpPr>
        <p:spPr>
          <a:xfrm>
            <a:off x="2500298" y="3643314"/>
            <a:ext cx="357190" cy="1588"/>
          </a:xfrm>
          <a:prstGeom prst="straightConnector1">
            <a:avLst/>
          </a:prstGeom>
          <a:ln w="38100">
            <a:solidFill>
              <a:srgbClr val="0E94CA"/>
            </a:solidFill>
            <a:tailEnd type="arrow"/>
          </a:ln>
        </p:spPr>
        <p:style>
          <a:lnRef idx="1">
            <a:schemeClr val="accent1"/>
          </a:lnRef>
          <a:fillRef idx="0">
            <a:schemeClr val="accent1"/>
          </a:fillRef>
          <a:effectRef idx="0">
            <a:schemeClr val="accent1"/>
          </a:effectRef>
          <a:fontRef idx="minor">
            <a:schemeClr val="tx1"/>
          </a:fontRef>
        </p:style>
      </p:cxnSp>
      <p:cxnSp>
        <p:nvCxnSpPr>
          <p:cNvPr id="49" name="Прямая со стрелкой 48"/>
          <p:cNvCxnSpPr/>
          <p:nvPr/>
        </p:nvCxnSpPr>
        <p:spPr>
          <a:xfrm rot="5400000" flipH="1" flipV="1">
            <a:off x="2607455" y="4107661"/>
            <a:ext cx="250033" cy="321471"/>
          </a:xfrm>
          <a:prstGeom prst="straightConnector1">
            <a:avLst/>
          </a:prstGeom>
          <a:ln w="38100">
            <a:solidFill>
              <a:srgbClr val="0E94CA"/>
            </a:solidFill>
            <a:tailEnd type="arrow"/>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4214810" y="5857892"/>
            <a:ext cx="338554" cy="369332"/>
          </a:xfrm>
          <a:prstGeom prst="rect">
            <a:avLst/>
          </a:prstGeom>
          <a:noFill/>
        </p:spPr>
        <p:txBody>
          <a:bodyPr wrap="none" rtlCol="0">
            <a:spAutoFit/>
          </a:bodyPr>
          <a:lstStyle/>
          <a:p>
            <a:r>
              <a:rPr lang="en-US" dirty="0" smtClean="0"/>
              <a:t>V</a:t>
            </a:r>
            <a:endParaRPr lang="ru-RU" dirty="0"/>
          </a:p>
        </p:txBody>
      </p:sp>
      <p:sp>
        <p:nvSpPr>
          <p:cNvPr id="57" name="TextBox 56"/>
          <p:cNvSpPr txBox="1"/>
          <p:nvPr/>
        </p:nvSpPr>
        <p:spPr>
          <a:xfrm>
            <a:off x="1714480" y="6072206"/>
            <a:ext cx="500066" cy="369332"/>
          </a:xfrm>
          <a:prstGeom prst="rect">
            <a:avLst/>
          </a:prstGeom>
          <a:noFill/>
        </p:spPr>
        <p:txBody>
          <a:bodyPr wrap="square" rtlCol="0">
            <a:spAutoFit/>
          </a:bodyPr>
          <a:lstStyle/>
          <a:p>
            <a:r>
              <a:rPr lang="en-US" dirty="0" smtClean="0"/>
              <a:t>V</a:t>
            </a:r>
            <a:r>
              <a:rPr lang="en-US" baseline="-25000" dirty="0" smtClean="0"/>
              <a:t>0</a:t>
            </a:r>
            <a:endParaRPr lang="ru-RU" dirty="0"/>
          </a:p>
        </p:txBody>
      </p:sp>
      <p:sp>
        <p:nvSpPr>
          <p:cNvPr id="58" name="TextBox 57"/>
          <p:cNvSpPr txBox="1"/>
          <p:nvPr/>
        </p:nvSpPr>
        <p:spPr>
          <a:xfrm>
            <a:off x="3286116" y="6072206"/>
            <a:ext cx="559769" cy="369332"/>
          </a:xfrm>
          <a:prstGeom prst="rect">
            <a:avLst/>
          </a:prstGeom>
          <a:noFill/>
        </p:spPr>
        <p:txBody>
          <a:bodyPr wrap="none" rtlCol="0">
            <a:spAutoFit/>
          </a:bodyPr>
          <a:lstStyle/>
          <a:p>
            <a:r>
              <a:rPr lang="en-US" dirty="0" smtClean="0"/>
              <a:t>3V</a:t>
            </a:r>
            <a:r>
              <a:rPr lang="en-US" baseline="-25000" dirty="0" smtClean="0"/>
              <a:t>0</a:t>
            </a:r>
            <a:endParaRPr lang="ru-RU" dirty="0"/>
          </a:p>
        </p:txBody>
      </p:sp>
    </p:spTree>
  </p:cSld>
  <p:clrMapOvr>
    <a:masterClrMapping/>
  </p:clrMapOvr>
  <p:transition spd="slow">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1143000"/>
          </a:xfrm>
        </p:spPr>
        <p:txBody>
          <a:bodyPr>
            <a:normAutofit/>
          </a:bodyPr>
          <a:lstStyle/>
          <a:p>
            <a:pPr algn="ctr"/>
            <a:r>
              <a:rPr lang="ru-RU" sz="40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АЛГОРИТМ</a:t>
            </a:r>
            <a:endParaRPr lang="ru-RU" sz="4000" dirty="0"/>
          </a:p>
        </p:txBody>
      </p:sp>
      <p:sp>
        <p:nvSpPr>
          <p:cNvPr id="3" name="Содержимое 2"/>
          <p:cNvSpPr>
            <a:spLocks noGrp="1"/>
          </p:cNvSpPr>
          <p:nvPr>
            <p:ph idx="1"/>
          </p:nvPr>
        </p:nvSpPr>
        <p:spPr>
          <a:xfrm>
            <a:off x="457200" y="1714488"/>
            <a:ext cx="8229600" cy="4500594"/>
          </a:xfrm>
          <a:ln w="38100">
            <a:solidFill>
              <a:srgbClr val="00B0F0"/>
            </a:solidFill>
          </a:ln>
        </p:spPr>
        <p:txBody>
          <a:bodyPr>
            <a:normAutofit fontScale="92500" lnSpcReduction="20000"/>
          </a:bodyPr>
          <a:lstStyle/>
          <a:p>
            <a:pPr>
              <a:buFont typeface="Arial" pitchFamily="34" charset="0"/>
              <a:buChar char="•"/>
            </a:pPr>
            <a:r>
              <a:rPr lang="ru-RU" dirty="0" smtClean="0">
                <a:solidFill>
                  <a:srgbClr val="04DEBA"/>
                </a:solidFill>
              </a:rPr>
              <a:t>Записать формулу КПД.</a:t>
            </a:r>
          </a:p>
          <a:p>
            <a:pPr>
              <a:buFont typeface="Arial" pitchFamily="34" charset="0"/>
              <a:buChar char="•"/>
            </a:pPr>
            <a:r>
              <a:rPr lang="ru-RU" dirty="0" smtClean="0">
                <a:solidFill>
                  <a:srgbClr val="04DEBA"/>
                </a:solidFill>
              </a:rPr>
              <a:t>Определить на каких участках газ получает теплоту.</a:t>
            </a:r>
          </a:p>
          <a:p>
            <a:pPr>
              <a:buFont typeface="Arial" pitchFamily="34" charset="0"/>
              <a:buChar char="•"/>
            </a:pPr>
            <a:r>
              <a:rPr lang="ru-RU" dirty="0" smtClean="0">
                <a:solidFill>
                  <a:srgbClr val="04DEBA"/>
                </a:solidFill>
              </a:rPr>
              <a:t>Применить первый закон термодинамики к этим участкам.</a:t>
            </a:r>
          </a:p>
          <a:p>
            <a:pPr>
              <a:buFont typeface="Arial" pitchFamily="34" charset="0"/>
              <a:buChar char="•"/>
            </a:pPr>
            <a:r>
              <a:rPr lang="ru-RU" dirty="0" smtClean="0">
                <a:solidFill>
                  <a:srgbClr val="04DEBA"/>
                </a:solidFill>
              </a:rPr>
              <a:t>Найти количество теплоты, полученное газом.</a:t>
            </a:r>
          </a:p>
          <a:p>
            <a:pPr>
              <a:buFont typeface="Arial" pitchFamily="34" charset="0"/>
              <a:buChar char="•"/>
            </a:pPr>
            <a:r>
              <a:rPr lang="ru-RU" dirty="0" smtClean="0">
                <a:solidFill>
                  <a:srgbClr val="04DEBA"/>
                </a:solidFill>
              </a:rPr>
              <a:t>Определить на каких участках газ  отдает теплоту.</a:t>
            </a:r>
          </a:p>
          <a:p>
            <a:pPr>
              <a:buFont typeface="Arial" pitchFamily="34" charset="0"/>
              <a:buChar char="•"/>
            </a:pPr>
            <a:r>
              <a:rPr lang="ru-RU" dirty="0" smtClean="0">
                <a:solidFill>
                  <a:srgbClr val="04DEBA"/>
                </a:solidFill>
              </a:rPr>
              <a:t>Применить первый закон термодинамики к этим участкам.</a:t>
            </a:r>
          </a:p>
          <a:p>
            <a:pPr>
              <a:buFont typeface="Arial" pitchFamily="34" charset="0"/>
              <a:buChar char="•"/>
            </a:pPr>
            <a:r>
              <a:rPr lang="ru-RU" dirty="0" smtClean="0">
                <a:solidFill>
                  <a:srgbClr val="04DEBA"/>
                </a:solidFill>
              </a:rPr>
              <a:t>Найти количество теплоты, отданное газом.</a:t>
            </a:r>
          </a:p>
          <a:p>
            <a:pPr>
              <a:buFont typeface="Arial" pitchFamily="34" charset="0"/>
              <a:buChar char="•"/>
            </a:pPr>
            <a:r>
              <a:rPr lang="ru-RU" dirty="0" smtClean="0">
                <a:solidFill>
                  <a:srgbClr val="04DEBA"/>
                </a:solidFill>
              </a:rPr>
              <a:t>Найти механическую работу</a:t>
            </a:r>
            <a:r>
              <a:rPr lang="en-US" dirty="0" smtClean="0">
                <a:solidFill>
                  <a:srgbClr val="04DEBA"/>
                </a:solidFill>
              </a:rPr>
              <a:t> </a:t>
            </a:r>
            <a:r>
              <a:rPr lang="ru-RU" dirty="0" smtClean="0">
                <a:solidFill>
                  <a:srgbClr val="04DEBA"/>
                </a:solidFill>
              </a:rPr>
              <a:t>(</a:t>
            </a:r>
            <a:r>
              <a:rPr lang="en-US" dirty="0" smtClean="0">
                <a:solidFill>
                  <a:srgbClr val="04DEBA"/>
                </a:solidFill>
              </a:rPr>
              <a:t>S</a:t>
            </a:r>
            <a:r>
              <a:rPr lang="en-US" baseline="-25000" dirty="0" smtClean="0">
                <a:solidFill>
                  <a:srgbClr val="04DEBA"/>
                </a:solidFill>
              </a:rPr>
              <a:t>123 </a:t>
            </a:r>
            <a:r>
              <a:rPr lang="en-US" dirty="0" smtClean="0">
                <a:solidFill>
                  <a:srgbClr val="04DEBA"/>
                </a:solidFill>
              </a:rPr>
              <a:t>)</a:t>
            </a:r>
            <a:r>
              <a:rPr lang="en-US" baseline="-25000" dirty="0" smtClean="0">
                <a:solidFill>
                  <a:srgbClr val="04DEBA"/>
                </a:solidFill>
              </a:rPr>
              <a:t> </a:t>
            </a:r>
            <a:r>
              <a:rPr lang="ru-RU" baseline="-25000" dirty="0" smtClean="0">
                <a:solidFill>
                  <a:srgbClr val="04DEBA"/>
                </a:solidFill>
              </a:rPr>
              <a:t>.</a:t>
            </a:r>
            <a:r>
              <a:rPr lang="en-US" baseline="-25000" dirty="0" smtClean="0">
                <a:solidFill>
                  <a:srgbClr val="04DEBA"/>
                </a:solidFill>
              </a:rPr>
              <a:t> </a:t>
            </a:r>
            <a:endParaRPr lang="ru-RU" baseline="-25000" dirty="0" smtClean="0">
              <a:solidFill>
                <a:srgbClr val="04DEBA"/>
              </a:solidFill>
            </a:endParaRPr>
          </a:p>
          <a:p>
            <a:pPr>
              <a:buFont typeface="Arial" pitchFamily="34" charset="0"/>
              <a:buChar char="•"/>
            </a:pPr>
            <a:r>
              <a:rPr lang="ru-RU" dirty="0" smtClean="0">
                <a:solidFill>
                  <a:srgbClr val="04DEBA"/>
                </a:solidFill>
              </a:rPr>
              <a:t>Подставить формулу КПД.</a:t>
            </a:r>
          </a:p>
          <a:p>
            <a:pPr>
              <a:buFont typeface="Arial" pitchFamily="34" charset="0"/>
              <a:buChar char="•"/>
            </a:pPr>
            <a:r>
              <a:rPr lang="ru-RU" dirty="0" smtClean="0">
                <a:solidFill>
                  <a:srgbClr val="04DEBA"/>
                </a:solidFill>
              </a:rPr>
              <a:t>Проанализировать ответ.</a:t>
            </a:r>
          </a:p>
        </p:txBody>
      </p:sp>
      <p:sp>
        <p:nvSpPr>
          <p:cNvPr id="4" name="16-конечная звезда 3">
            <a:hlinkClick r:id="rId2" action="ppaction://hlinksldjump"/>
          </p:cNvPr>
          <p:cNvSpPr/>
          <p:nvPr/>
        </p:nvSpPr>
        <p:spPr>
          <a:xfrm>
            <a:off x="8215338" y="5786454"/>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214290"/>
            <a:ext cx="8229600" cy="1143000"/>
          </a:xfrm>
        </p:spPr>
        <p:txBody>
          <a:bodyPr>
            <a:normAutofit/>
          </a:bodyPr>
          <a:lstStyle/>
          <a:p>
            <a:pPr algn="ct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РЕШЕНИЕ ЗАДАЧ</a:t>
            </a:r>
            <a:r>
              <a:rPr lang="en-US"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a:t>
            </a:r>
            <a:r>
              <a:rPr lang="ru-RU" sz="3600" b="1" dirty="0" smtClean="0">
                <a:ln w="9000" cmpd="sng">
                  <a:solidFill>
                    <a:schemeClr val="accent4">
                      <a:shade val="50000"/>
                      <a:satMod val="120000"/>
                    </a:schemeClr>
                  </a:solidFill>
                  <a:prstDash val="solid"/>
                </a:ln>
                <a:solidFill>
                  <a:srgbClr val="DB0DF7"/>
                </a:solidFill>
                <a:effectLst>
                  <a:reflection blurRad="12700" stA="28000" endPos="45000" dist="1000" dir="5400000" sy="-100000" algn="bl" rotWithShape="0"/>
                </a:effectLst>
              </a:rPr>
              <a:t>     №2</a:t>
            </a:r>
            <a:endParaRPr lang="ru-RU" sz="3600" dirty="0"/>
          </a:p>
        </p:txBody>
      </p:sp>
      <p:sp>
        <p:nvSpPr>
          <p:cNvPr id="3" name="Содержимое 2"/>
          <p:cNvSpPr>
            <a:spLocks noGrp="1"/>
          </p:cNvSpPr>
          <p:nvPr>
            <p:ph idx="1"/>
          </p:nvPr>
        </p:nvSpPr>
        <p:spPr>
          <a:xfrm>
            <a:off x="642910" y="2143116"/>
            <a:ext cx="8229600" cy="2565090"/>
          </a:xfrm>
        </p:spPr>
        <p:txBody>
          <a:bodyPr/>
          <a:lstStyle/>
          <a:p>
            <a:pPr>
              <a:buNone/>
            </a:pPr>
            <a:r>
              <a:rPr lang="ru-RU" dirty="0" smtClean="0"/>
              <a:t>    В идеальной тепловой машине газ отдает холодильнику 55% теплоты, полученной от нагревателя. Определите температуру холодильника, если температура нагревателя 327</a:t>
            </a:r>
            <a:r>
              <a:rPr lang="ru-RU" baseline="30000" dirty="0" smtClean="0"/>
              <a:t>0</a:t>
            </a:r>
            <a:r>
              <a:rPr lang="ru-RU" dirty="0" smtClean="0"/>
              <a:t>С. Чему равна механическая работа?</a:t>
            </a:r>
            <a:endParaRPr lang="ru-RU" dirty="0"/>
          </a:p>
        </p:txBody>
      </p:sp>
    </p:spTree>
  </p:cSld>
  <p:clrMapOvr>
    <a:masterClrMapping/>
  </p:clrMapOvr>
  <p:transition spd="slow">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2544" y="288882"/>
            <a:ext cx="8305800" cy="1143000"/>
          </a:xfrm>
        </p:spPr>
        <p:txBody>
          <a:bodyPr>
            <a:normAutofit/>
          </a:bodyPr>
          <a:lstStyle/>
          <a:p>
            <a:pPr algn="ctr"/>
            <a:r>
              <a:rPr lang="ru-RU" sz="3600" b="1" cap="all" dirty="0" smtClean="0">
                <a:ln w="9000" cmpd="sng">
                  <a:solidFill>
                    <a:schemeClr val="accent4">
                      <a:shade val="50000"/>
                      <a:satMod val="120000"/>
                    </a:schemeClr>
                  </a:solidFill>
                  <a:prstDash val="solid"/>
                </a:ln>
                <a:solidFill>
                  <a:srgbClr val="CF08EA"/>
                </a:solidFill>
                <a:effectLst>
                  <a:reflection blurRad="12700" stA="28000" endPos="45000" dist="1000" dir="5400000" sy="-100000" algn="bl" rotWithShape="0"/>
                </a:effectLst>
              </a:rPr>
              <a:t>Рефлексия</a:t>
            </a:r>
            <a:endParaRPr lang="ru-RU" sz="3600" dirty="0"/>
          </a:p>
        </p:txBody>
      </p:sp>
      <p:sp>
        <p:nvSpPr>
          <p:cNvPr id="3" name="TextBox 2"/>
          <p:cNvSpPr txBox="1"/>
          <p:nvPr/>
        </p:nvSpPr>
        <p:spPr>
          <a:xfrm>
            <a:off x="428596" y="1714488"/>
            <a:ext cx="7959834" cy="1077218"/>
          </a:xfrm>
          <a:prstGeom prst="rect">
            <a:avLst/>
          </a:prstGeom>
          <a:noFill/>
          <a:ln>
            <a:noFill/>
          </a:ln>
        </p:spPr>
        <p:txBody>
          <a:bodyPr wrap="square" rtlCol="0">
            <a:spAutoFit/>
          </a:bodyPr>
          <a:lstStyle/>
          <a:p>
            <a:pPr algn="ctr"/>
            <a:r>
              <a:rPr lang="ru-RU" sz="3200" b="1" dirty="0" smtClean="0">
                <a:solidFill>
                  <a:srgbClr val="00B0F0"/>
                </a:solidFill>
              </a:rPr>
              <a:t>Заполнить анкету</a:t>
            </a:r>
          </a:p>
          <a:p>
            <a:endParaRPr lang="ru-RU" sz="3200" i="1" dirty="0" smtClean="0"/>
          </a:p>
        </p:txBody>
      </p:sp>
      <p:graphicFrame>
        <p:nvGraphicFramePr>
          <p:cNvPr id="4" name="Таблица 3"/>
          <p:cNvGraphicFramePr>
            <a:graphicFrameLocks noGrp="1"/>
          </p:cNvGraphicFramePr>
          <p:nvPr/>
        </p:nvGraphicFramePr>
        <p:xfrm>
          <a:off x="1285852" y="2428868"/>
          <a:ext cx="6937470" cy="3707046"/>
        </p:xfrm>
        <a:graphic>
          <a:graphicData uri="http://schemas.openxmlformats.org/drawingml/2006/table">
            <a:tbl>
              <a:tblPr firstRow="1" bandRow="1">
                <a:tableStyleId>{21E4AEA4-8DFA-4A89-87EB-49C32662AFE0}</a:tableStyleId>
              </a:tblPr>
              <a:tblGrid>
                <a:gridCol w="3468735"/>
                <a:gridCol w="3468735"/>
              </a:tblGrid>
              <a:tr h="401643">
                <a:tc>
                  <a:txBody>
                    <a:bodyPr/>
                    <a:lstStyle/>
                    <a:p>
                      <a:r>
                        <a:rPr lang="ru-RU" sz="2000" b="0" dirty="0" smtClean="0">
                          <a:solidFill>
                            <a:schemeClr val="tx1"/>
                          </a:solidFill>
                        </a:rPr>
                        <a:t>1.На уроке я работал</a:t>
                      </a:r>
                      <a:endParaRPr lang="ru-RU" sz="2000" b="0" dirty="0">
                        <a:solidFill>
                          <a:schemeClr val="tx1"/>
                        </a:solidFill>
                      </a:endParaRPr>
                    </a:p>
                  </a:txBody>
                  <a:tcPr>
                    <a:solidFill>
                      <a:schemeClr val="accent2">
                        <a:lumMod val="40000"/>
                        <a:lumOff val="60000"/>
                      </a:schemeClr>
                    </a:solidFill>
                  </a:tcPr>
                </a:tc>
                <a:tc>
                  <a:txBody>
                    <a:bodyPr/>
                    <a:lstStyle/>
                    <a:p>
                      <a:r>
                        <a:rPr lang="ru-RU" sz="2000" b="0" dirty="0" smtClean="0">
                          <a:solidFill>
                            <a:schemeClr val="tx1"/>
                          </a:solidFill>
                        </a:rPr>
                        <a:t>активно / пассивно </a:t>
                      </a:r>
                      <a:endParaRPr lang="ru-RU" sz="2000" b="0" dirty="0">
                        <a:solidFill>
                          <a:schemeClr val="tx1"/>
                        </a:solidFill>
                      </a:endParaRPr>
                    </a:p>
                  </a:txBody>
                  <a:tcPr>
                    <a:solidFill>
                      <a:schemeClr val="accent2">
                        <a:lumMod val="40000"/>
                        <a:lumOff val="60000"/>
                      </a:schemeClr>
                    </a:solidFill>
                  </a:tcPr>
                </a:tc>
              </a:tr>
              <a:tr h="391593">
                <a:tc>
                  <a:txBody>
                    <a:bodyPr/>
                    <a:lstStyle/>
                    <a:p>
                      <a:r>
                        <a:rPr lang="ru-RU" sz="2000" dirty="0" smtClean="0">
                          <a:solidFill>
                            <a:schemeClr val="tx1"/>
                          </a:solidFill>
                        </a:rPr>
                        <a:t>2.Своей работой на уроке я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доволен / не доволен </a:t>
                      </a:r>
                      <a:endParaRPr lang="ru-RU" sz="2000" dirty="0">
                        <a:solidFill>
                          <a:schemeClr val="tx1"/>
                        </a:solidFill>
                      </a:endParaRPr>
                    </a:p>
                  </a:txBody>
                  <a:tcPr>
                    <a:solidFill>
                      <a:schemeClr val="accent2">
                        <a:lumMod val="40000"/>
                        <a:lumOff val="60000"/>
                      </a:schemeClr>
                    </a:solidFill>
                  </a:tcPr>
                </a:tc>
              </a:tr>
              <a:tr h="401643">
                <a:tc>
                  <a:txBody>
                    <a:bodyPr/>
                    <a:lstStyle/>
                    <a:p>
                      <a:r>
                        <a:rPr lang="ru-RU" sz="2000" dirty="0" smtClean="0">
                          <a:solidFill>
                            <a:schemeClr val="tx1"/>
                          </a:solidFill>
                        </a:rPr>
                        <a:t>3.Урок для меня</a:t>
                      </a:r>
                      <a:r>
                        <a:rPr lang="ru-RU" sz="2000" baseline="0" dirty="0" smtClean="0">
                          <a:solidFill>
                            <a:schemeClr val="tx1"/>
                          </a:solidFill>
                        </a:rPr>
                        <a:t> </a:t>
                      </a:r>
                      <a:r>
                        <a:rPr lang="ru-RU" sz="2000" dirty="0" smtClean="0">
                          <a:solidFill>
                            <a:schemeClr val="tx1"/>
                          </a:solidFill>
                        </a:rPr>
                        <a:t>показался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коротким / длинным </a:t>
                      </a:r>
                      <a:endParaRPr lang="ru-RU" sz="2000" dirty="0">
                        <a:solidFill>
                          <a:schemeClr val="tx1"/>
                        </a:solidFill>
                      </a:endParaRPr>
                    </a:p>
                  </a:txBody>
                  <a:tcPr>
                    <a:solidFill>
                      <a:schemeClr val="accent2">
                        <a:lumMod val="40000"/>
                        <a:lumOff val="60000"/>
                      </a:schemeClr>
                    </a:solidFill>
                  </a:tcPr>
                </a:tc>
              </a:tr>
              <a:tr h="375180">
                <a:tc>
                  <a:txBody>
                    <a:bodyPr/>
                    <a:lstStyle/>
                    <a:p>
                      <a:r>
                        <a:rPr lang="ru-RU" sz="2000" dirty="0" smtClean="0">
                          <a:solidFill>
                            <a:schemeClr val="tx1"/>
                          </a:solidFill>
                        </a:rPr>
                        <a:t>4.За урок я не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устал /не устал </a:t>
                      </a:r>
                      <a:endParaRPr lang="ru-RU" sz="2000" dirty="0">
                        <a:solidFill>
                          <a:schemeClr val="tx1"/>
                        </a:solidFill>
                      </a:endParaRPr>
                    </a:p>
                  </a:txBody>
                  <a:tcPr>
                    <a:solidFill>
                      <a:schemeClr val="accent2">
                        <a:lumMod val="40000"/>
                        <a:lumOff val="60000"/>
                      </a:schemeClr>
                    </a:solidFill>
                  </a:tcPr>
                </a:tc>
              </a:tr>
              <a:tr h="401643">
                <a:tc>
                  <a:txBody>
                    <a:bodyPr/>
                    <a:lstStyle/>
                    <a:p>
                      <a:r>
                        <a:rPr lang="ru-RU" sz="2000" dirty="0" smtClean="0">
                          <a:solidFill>
                            <a:schemeClr val="tx1"/>
                          </a:solidFill>
                        </a:rPr>
                        <a:t>5.Мое настроение стало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лучше / хуже </a:t>
                      </a:r>
                      <a:endParaRPr lang="ru-RU" sz="2000" dirty="0">
                        <a:solidFill>
                          <a:schemeClr val="tx1"/>
                        </a:solidFill>
                      </a:endParaRPr>
                    </a:p>
                  </a:txBody>
                  <a:tcPr>
                    <a:solidFill>
                      <a:schemeClr val="accent2">
                        <a:lumMod val="40000"/>
                        <a:lumOff val="60000"/>
                      </a:schemeClr>
                    </a:solidFill>
                  </a:tcPr>
                </a:tc>
              </a:tr>
              <a:tr h="703797">
                <a:tc>
                  <a:txBody>
                    <a:bodyPr/>
                    <a:lstStyle/>
                    <a:p>
                      <a:r>
                        <a:rPr lang="ru-RU" sz="2000" dirty="0" smtClean="0">
                          <a:solidFill>
                            <a:schemeClr val="tx1"/>
                          </a:solidFill>
                        </a:rPr>
                        <a:t>6.Материал урока мне был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полезен / бесполезен                                                                               понятен / не понятен                                                                            интересен / скучен </a:t>
                      </a:r>
                      <a:endParaRPr lang="ru-RU" sz="2000" dirty="0">
                        <a:solidFill>
                          <a:schemeClr val="tx1"/>
                        </a:solidFill>
                      </a:endParaRPr>
                    </a:p>
                  </a:txBody>
                  <a:tcPr>
                    <a:solidFill>
                      <a:schemeClr val="accent2">
                        <a:lumMod val="40000"/>
                        <a:lumOff val="60000"/>
                      </a:schemeClr>
                    </a:solidFill>
                  </a:tcPr>
                </a:tc>
              </a:tr>
              <a:tr h="703797">
                <a:tc>
                  <a:txBody>
                    <a:bodyPr/>
                    <a:lstStyle/>
                    <a:p>
                      <a:r>
                        <a:rPr lang="ru-RU" sz="2000" dirty="0" smtClean="0">
                          <a:solidFill>
                            <a:schemeClr val="tx1"/>
                          </a:solidFill>
                        </a:rPr>
                        <a:t>7.Домашнее задание мне кажется </a:t>
                      </a:r>
                      <a:endParaRPr lang="ru-RU" sz="2000" dirty="0">
                        <a:solidFill>
                          <a:schemeClr val="tx1"/>
                        </a:solidFill>
                      </a:endParaRPr>
                    </a:p>
                  </a:txBody>
                  <a:tcPr>
                    <a:solidFill>
                      <a:schemeClr val="accent2">
                        <a:lumMod val="40000"/>
                        <a:lumOff val="60000"/>
                      </a:schemeClr>
                    </a:solidFill>
                  </a:tcPr>
                </a:tc>
                <a:tc>
                  <a:txBody>
                    <a:bodyPr/>
                    <a:lstStyle/>
                    <a:p>
                      <a:r>
                        <a:rPr lang="ru-RU" sz="2000" dirty="0" smtClean="0">
                          <a:solidFill>
                            <a:schemeClr val="tx1"/>
                          </a:solidFill>
                        </a:rPr>
                        <a:t>легким / трудным                                                                        интересно/ неинтересно </a:t>
                      </a:r>
                      <a:endParaRPr lang="ru-RU" sz="2000" dirty="0">
                        <a:solidFill>
                          <a:schemeClr val="tx1"/>
                        </a:solidFill>
                      </a:endParaRPr>
                    </a:p>
                  </a:txBody>
                  <a:tcPr>
                    <a:solidFill>
                      <a:schemeClr val="accent2">
                        <a:lumMod val="40000"/>
                        <a:lumOff val="60000"/>
                      </a:schemeClr>
                    </a:solidFill>
                  </a:tcPr>
                </a:tc>
              </a:tr>
            </a:tbl>
          </a:graphicData>
        </a:graphic>
      </p:graphicFrame>
      <p:sp>
        <p:nvSpPr>
          <p:cNvPr id="5" name="16-конечная звезда 4">
            <a:hlinkClick r:id="rId3" action="ppaction://hlinksldjump"/>
          </p:cNvPr>
          <p:cNvSpPr/>
          <p:nvPr/>
        </p:nvSpPr>
        <p:spPr>
          <a:xfrm>
            <a:off x="8223300" y="5984910"/>
            <a:ext cx="438156" cy="438155"/>
          </a:xfrm>
          <a:prstGeom prst="star16">
            <a:avLst/>
          </a:prstGeom>
          <a:solidFill>
            <a:srgbClr val="A2F8E8"/>
          </a:solidFill>
          <a:ln>
            <a:noFill/>
          </a:ln>
          <a:effectLst/>
          <a:scene3d>
            <a:camera prst="orthographicFront"/>
            <a:lightRig rig="threePt" dir="t"/>
          </a:scene3d>
          <a:sp3d>
            <a:bevelT prst="angle"/>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ru-RU" dirty="0"/>
          </a:p>
        </p:txBody>
      </p:sp>
    </p:spTree>
  </p:cSld>
  <p:clrMapOvr>
    <a:masterClrMapping/>
  </p:clrMapOvr>
  <p:transition spd="slow">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ile_20101205114529">
  <a:themeElements>
    <a:clrScheme name="Другая 2">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002060"/>
      </a:hlink>
      <a:folHlink>
        <a:srgbClr val="452E1E"/>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3175</TotalTime>
  <Words>2314</Words>
  <Application>Microsoft Office PowerPoint</Application>
  <PresentationFormat>Экран (4:3)</PresentationFormat>
  <Paragraphs>458</Paragraphs>
  <Slides>40</Slides>
  <Notes>23</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file_20101205114529</vt:lpstr>
      <vt:lpstr>  основы термодинамики 10 класс   </vt:lpstr>
      <vt:lpstr>Содержание работы</vt:lpstr>
      <vt:lpstr>Пояснительная записка</vt:lpstr>
      <vt:lpstr>           Цели и задачи темы</vt:lpstr>
      <vt:lpstr>Значение темы и ее место в курсе физики 10 класса</vt:lpstr>
      <vt:lpstr>Психолого-педагогические особенности учащихся 10 класса</vt:lpstr>
      <vt:lpstr>ожидаемые результаты освоения темы</vt:lpstr>
      <vt:lpstr>  методы и технологии, используемые в образовательном</vt:lpstr>
      <vt:lpstr>  система знаний</vt:lpstr>
      <vt:lpstr>система деятельности</vt:lpstr>
      <vt:lpstr>тематическое планирование</vt:lpstr>
      <vt:lpstr>Учебно-методический комплекс</vt:lpstr>
      <vt:lpstr>Урок    Тепловые машины</vt:lpstr>
      <vt:lpstr> Содержание</vt:lpstr>
      <vt:lpstr>План-конспект урока</vt:lpstr>
      <vt:lpstr>Цели урока</vt:lpstr>
      <vt:lpstr> структура урока</vt:lpstr>
      <vt:lpstr>Повторение изученного</vt:lpstr>
      <vt:lpstr>Вопросы для фронтальной беседы</vt:lpstr>
      <vt:lpstr>Изучение нового материала</vt:lpstr>
      <vt:lpstr>Виды тепловых двигателей</vt:lpstr>
      <vt:lpstr> ТЕРМОДИНАМИЧЕСКИЙ ЦИКЛ (КРУГОВОЙ ПРОЦЕСС) </vt:lpstr>
      <vt:lpstr>МОДЕЛЬ ТЕРМОДИНАМИЧЕСКИХ ЦИКЛОВ</vt:lpstr>
      <vt:lpstr>Слайд 24</vt:lpstr>
      <vt:lpstr>КПД ТЕПЛОВОГО ДВИГАТЕЛЯ</vt:lpstr>
      <vt:lpstr>Слайд 26</vt:lpstr>
      <vt:lpstr>   КПД ИДЕАЛЬНОГО ТЕПЛОВОГО ДВИГАТЕЛЯ </vt:lpstr>
      <vt:lpstr>МОДЕЛЬ ЦИКЛА КАРНО</vt:lpstr>
      <vt:lpstr>  ПРИНЦИП ДЕЙСТВИЯ ДВИГАТЕЛЯ ВНУТРЕННЕГО СГОРАНИЯ</vt:lpstr>
      <vt:lpstr>Слайд 30</vt:lpstr>
      <vt:lpstr>  ЗАКРЕПЛЕНИЕ ИЗУЧЕННОГО</vt:lpstr>
      <vt:lpstr>  ЦИКЛ РАБОТЫ ДИЗЕЛЯ </vt:lpstr>
      <vt:lpstr>  ПРЕИМУЩЕСТВО ДИЗЕЛЬНОГО ДВИГАТЕЛЯ</vt:lpstr>
      <vt:lpstr>ОБЩИЕ НЕДОСТАТКИ ПОРШНЕВЫХ ДВИГАТЕЛЕЙ</vt:lpstr>
      <vt:lpstr>ЧЕЛОВЕК – ТЕПЛОВОЙ ДВИГАТЕЛЬ!</vt:lpstr>
      <vt:lpstr> ДОМАШНЕЕ ЗАДАНИЕ </vt:lpstr>
      <vt:lpstr>РЕШЕНИЕ ЗАДАЧ    №1</vt:lpstr>
      <vt:lpstr>АЛГОРИТМ</vt:lpstr>
      <vt:lpstr>РЕШЕНИЕ ЗАДАЧ      №2</vt:lpstr>
      <vt:lpstr>Рефлексия</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Формирование познавательного интереса учащихся при изучении темы «тепловые явления» 8 класс</dc:title>
  <dc:creator>User</dc:creator>
  <cp:lastModifiedBy>User</cp:lastModifiedBy>
  <cp:revision>392</cp:revision>
  <dcterms:created xsi:type="dcterms:W3CDTF">2014-10-08T13:40:56Z</dcterms:created>
  <dcterms:modified xsi:type="dcterms:W3CDTF">2016-03-08T05:22:32Z</dcterms:modified>
</cp:coreProperties>
</file>