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39" r:id="rId3"/>
    <p:sldId id="340" r:id="rId4"/>
    <p:sldId id="341" r:id="rId5"/>
    <p:sldId id="274" r:id="rId6"/>
    <p:sldId id="276" r:id="rId7"/>
    <p:sldId id="275" r:id="rId8"/>
    <p:sldId id="277" r:id="rId9"/>
    <p:sldId id="292" r:id="rId10"/>
    <p:sldId id="278" r:id="rId11"/>
    <p:sldId id="279" r:id="rId12"/>
    <p:sldId id="281" r:id="rId13"/>
    <p:sldId id="283" r:id="rId14"/>
    <p:sldId id="284" r:id="rId15"/>
    <p:sldId id="285" r:id="rId16"/>
    <p:sldId id="288" r:id="rId17"/>
    <p:sldId id="289" r:id="rId18"/>
    <p:sldId id="290" r:id="rId19"/>
    <p:sldId id="287" r:id="rId20"/>
    <p:sldId id="291" r:id="rId21"/>
    <p:sldId id="293" r:id="rId22"/>
    <p:sldId id="338" r:id="rId23"/>
    <p:sldId id="295" r:id="rId24"/>
    <p:sldId id="296" r:id="rId25"/>
    <p:sldId id="305" r:id="rId26"/>
    <p:sldId id="306" r:id="rId27"/>
    <p:sldId id="297" r:id="rId28"/>
    <p:sldId id="299" r:id="rId29"/>
    <p:sldId id="298" r:id="rId30"/>
    <p:sldId id="300" r:id="rId31"/>
    <p:sldId id="302" r:id="rId32"/>
    <p:sldId id="303" r:id="rId33"/>
    <p:sldId id="304" r:id="rId34"/>
    <p:sldId id="310" r:id="rId35"/>
    <p:sldId id="311" r:id="rId36"/>
    <p:sldId id="313" r:id="rId37"/>
    <p:sldId id="314" r:id="rId38"/>
    <p:sldId id="336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F6FB"/>
    <a:srgbClr val="FF7C80"/>
    <a:srgbClr val="FF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1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6736A5-D1FC-4510-8B60-7E48D845E431}" type="doc">
      <dgm:prSet loTypeId="urn:microsoft.com/office/officeart/2005/8/layout/vList2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24AAF77-9B5C-4D5A-9C27-B5F33BD1B1B0}">
      <dgm:prSet custT="1"/>
      <dgm:spPr/>
      <dgm:t>
        <a:bodyPr/>
        <a:lstStyle/>
        <a:p>
          <a:pPr algn="ctr" rtl="0"/>
          <a:r>
            <a:rPr lang="ru-RU" sz="2400" b="1" baseline="0" dirty="0" smtClean="0">
              <a:solidFill>
                <a:srgbClr val="002060"/>
              </a:solidFill>
            </a:rPr>
            <a:t>Начало</a:t>
          </a:r>
          <a:endParaRPr lang="ru-RU" sz="2400" b="1" baseline="0" dirty="0">
            <a:solidFill>
              <a:srgbClr val="002060"/>
            </a:solidFill>
          </a:endParaRPr>
        </a:p>
      </dgm:t>
    </dgm:pt>
    <dgm:pt modelId="{FE3BD360-924A-4266-B6B4-8F12C04C04DB}" type="parTrans" cxnId="{E260BCB1-BFB4-49B0-A630-0E3216C61672}">
      <dgm:prSet/>
      <dgm:spPr/>
      <dgm:t>
        <a:bodyPr/>
        <a:lstStyle/>
        <a:p>
          <a:endParaRPr lang="ru-RU"/>
        </a:p>
      </dgm:t>
    </dgm:pt>
    <dgm:pt modelId="{91F07E50-7733-43A9-935E-1B834D0C9A9F}" type="sibTrans" cxnId="{E260BCB1-BFB4-49B0-A630-0E3216C61672}">
      <dgm:prSet/>
      <dgm:spPr/>
      <dgm:t>
        <a:bodyPr/>
        <a:lstStyle/>
        <a:p>
          <a:endParaRPr lang="ru-RU"/>
        </a:p>
      </dgm:t>
    </dgm:pt>
    <dgm:pt modelId="{8909928F-AB0C-4758-A106-5ADD0A684E41}" type="pres">
      <dgm:prSet presAssocID="{636736A5-D1FC-4510-8B60-7E48D845E43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B9DEC6-C542-4950-A571-30E2C0758826}" type="pres">
      <dgm:prSet presAssocID="{824AAF77-9B5C-4D5A-9C27-B5F33BD1B1B0}" presName="parentText" presStyleLbl="node1" presStyleIdx="0" presStyleCnt="1" custScaleY="67310" custLinFactNeighborX="-41666" custLinFactNeighborY="-9734">
        <dgm:presLayoutVars>
          <dgm:chMax val="0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</dgm:ptLst>
  <dgm:cxnLst>
    <dgm:cxn modelId="{833CC100-F793-4725-825B-55D670FFBBB1}" type="presOf" srcId="{636736A5-D1FC-4510-8B60-7E48D845E431}" destId="{8909928F-AB0C-4758-A106-5ADD0A684E41}" srcOrd="0" destOrd="0" presId="urn:microsoft.com/office/officeart/2005/8/layout/vList2"/>
    <dgm:cxn modelId="{E260BCB1-BFB4-49B0-A630-0E3216C61672}" srcId="{636736A5-D1FC-4510-8B60-7E48D845E431}" destId="{824AAF77-9B5C-4D5A-9C27-B5F33BD1B1B0}" srcOrd="0" destOrd="0" parTransId="{FE3BD360-924A-4266-B6B4-8F12C04C04DB}" sibTransId="{91F07E50-7733-43A9-935E-1B834D0C9A9F}"/>
    <dgm:cxn modelId="{8C9A066C-9CBE-468C-8147-2F8089E96859}" type="presOf" srcId="{824AAF77-9B5C-4D5A-9C27-B5F33BD1B1B0}" destId="{04B9DEC6-C542-4950-A571-30E2C0758826}" srcOrd="0" destOrd="0" presId="urn:microsoft.com/office/officeart/2005/8/layout/vList2"/>
    <dgm:cxn modelId="{0DC9E288-863B-4DA0-9658-10344CF58B66}" type="presParOf" srcId="{8909928F-AB0C-4758-A106-5ADD0A684E41}" destId="{04B9DEC6-C542-4950-A571-30E2C07588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EC4FAA-9887-4F33-A0CC-7B1388AD844D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669B23-4883-45CD-8A8D-28A369A5ED45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rgbClr val="002060"/>
              </a:solidFill>
            </a:rPr>
            <a:t>Ввод/вывод данных</a:t>
          </a:r>
          <a:endParaRPr lang="ru-RU" sz="1600" dirty="0"/>
        </a:p>
      </dgm:t>
    </dgm:pt>
    <dgm:pt modelId="{B550B715-EA80-427D-8E32-CC82D78BEC3A}" type="parTrans" cxnId="{BFFD821A-0E1F-4E4A-8727-C018CFA48F16}">
      <dgm:prSet/>
      <dgm:spPr/>
      <dgm:t>
        <a:bodyPr/>
        <a:lstStyle/>
        <a:p>
          <a:endParaRPr lang="ru-RU" sz="1600"/>
        </a:p>
      </dgm:t>
    </dgm:pt>
    <dgm:pt modelId="{AEFF58E0-FED7-40EE-96D7-ED7CF6BAC6DF}" type="sibTrans" cxnId="{BFFD821A-0E1F-4E4A-8727-C018CFA48F16}">
      <dgm:prSet/>
      <dgm:spPr/>
      <dgm:t>
        <a:bodyPr/>
        <a:lstStyle/>
        <a:p>
          <a:endParaRPr lang="ru-RU" sz="1600"/>
        </a:p>
      </dgm:t>
    </dgm:pt>
    <dgm:pt modelId="{40F90008-D6E1-4CD3-A1D9-E083B1692133}" type="pres">
      <dgm:prSet presAssocID="{9BEC4FAA-9887-4F33-A0CC-7B1388AD844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5775FA-F117-4DAF-803A-CEDF7FDF60A1}" type="pres">
      <dgm:prSet presAssocID="{CC669B23-4883-45CD-8A8D-28A369A5ED45}" presName="node" presStyleLbl="node1" presStyleIdx="0" presStyleCnt="1" custScaleX="134560" custScaleY="69423" custLinFactX="-100000" custLinFactY="100000" custLinFactNeighborX="-132309" custLinFactNeighborY="116140">
        <dgm:presLayoutVars>
          <dgm:bulletEnabled val="1"/>
        </dgm:presLayoutVars>
      </dgm:prSet>
      <dgm:spPr>
        <a:prstGeom prst="flowChartInputOutput">
          <a:avLst/>
        </a:prstGeom>
      </dgm:spPr>
      <dgm:t>
        <a:bodyPr/>
        <a:lstStyle/>
        <a:p>
          <a:endParaRPr lang="ru-RU"/>
        </a:p>
      </dgm:t>
    </dgm:pt>
  </dgm:ptLst>
  <dgm:cxnLst>
    <dgm:cxn modelId="{BFFD821A-0E1F-4E4A-8727-C018CFA48F16}" srcId="{9BEC4FAA-9887-4F33-A0CC-7B1388AD844D}" destId="{CC669B23-4883-45CD-8A8D-28A369A5ED45}" srcOrd="0" destOrd="0" parTransId="{B550B715-EA80-427D-8E32-CC82D78BEC3A}" sibTransId="{AEFF58E0-FED7-40EE-96D7-ED7CF6BAC6DF}"/>
    <dgm:cxn modelId="{165CDA2E-93EF-42DA-B730-88B1F621655F}" type="presOf" srcId="{CC669B23-4883-45CD-8A8D-28A369A5ED45}" destId="{445775FA-F117-4DAF-803A-CEDF7FDF60A1}" srcOrd="0" destOrd="0" presId="urn:microsoft.com/office/officeart/2005/8/layout/default#1"/>
    <dgm:cxn modelId="{8ABBEB02-F79D-4AA9-89E7-B6434A70C43A}" type="presOf" srcId="{9BEC4FAA-9887-4F33-A0CC-7B1388AD844D}" destId="{40F90008-D6E1-4CD3-A1D9-E083B1692133}" srcOrd="0" destOrd="0" presId="urn:microsoft.com/office/officeart/2005/8/layout/default#1"/>
    <dgm:cxn modelId="{03E4F161-AC28-44CE-8606-6FA653B4E943}" type="presParOf" srcId="{40F90008-D6E1-4CD3-A1D9-E083B1692133}" destId="{445775FA-F117-4DAF-803A-CEDF7FDF60A1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E59E3C-51C5-48BA-8FCD-3DFE2CAEBD31}" type="doc">
      <dgm:prSet loTypeId="urn:microsoft.com/office/officeart/2005/8/layout/default#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45DB7F6-37DD-4D4A-A18E-18BBBF086C41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b="0" dirty="0" smtClean="0">
              <a:ln>
                <a:solidFill>
                  <a:sysClr val="windowText" lastClr="000000"/>
                </a:solidFill>
              </a:ln>
            </a:rPr>
            <a:t>Условие </a:t>
          </a:r>
          <a:endParaRPr lang="ru-RU" sz="1600" b="0" dirty="0">
            <a:ln>
              <a:solidFill>
                <a:sysClr val="windowText" lastClr="000000"/>
              </a:solidFill>
            </a:ln>
          </a:endParaRPr>
        </a:p>
      </dgm:t>
    </dgm:pt>
    <dgm:pt modelId="{DC55F993-FA56-4DE9-92A3-33D0852FFEC8}" type="parTrans" cxnId="{E4245017-FC89-40C6-AFE3-78FEAE073A30}">
      <dgm:prSet/>
      <dgm:spPr/>
      <dgm:t>
        <a:bodyPr/>
        <a:lstStyle/>
        <a:p>
          <a:endParaRPr lang="ru-RU" sz="1600"/>
        </a:p>
      </dgm:t>
    </dgm:pt>
    <dgm:pt modelId="{F38D0ECD-EAB1-4E2B-AF48-EE582E28235E}" type="sibTrans" cxnId="{E4245017-FC89-40C6-AFE3-78FEAE073A30}">
      <dgm:prSet/>
      <dgm:spPr/>
      <dgm:t>
        <a:bodyPr/>
        <a:lstStyle/>
        <a:p>
          <a:endParaRPr lang="ru-RU" sz="1600"/>
        </a:p>
      </dgm:t>
    </dgm:pt>
    <dgm:pt modelId="{EF6E0475-0A03-466C-BF32-18720F0A2580}" type="pres">
      <dgm:prSet presAssocID="{3EE59E3C-51C5-48BA-8FCD-3DFE2CAEBD3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15F6BD-2F4B-4020-8ED4-A37E5C265A67}" type="pres">
      <dgm:prSet presAssocID="{645DB7F6-37DD-4D4A-A18E-18BBBF086C41}" presName="node" presStyleLbl="node1" presStyleIdx="0" presStyleCnt="1" custScaleY="75000" custLinFactX="48387" custLinFactNeighborX="100000" custLinFactNeighborY="78069">
        <dgm:presLayoutVars>
          <dgm:bulletEnabled val="1"/>
        </dgm:presLayoutVars>
      </dgm:prSet>
      <dgm:spPr>
        <a:prstGeom prst="flowChartDecision">
          <a:avLst/>
        </a:prstGeom>
      </dgm:spPr>
      <dgm:t>
        <a:bodyPr/>
        <a:lstStyle/>
        <a:p>
          <a:endParaRPr lang="ru-RU"/>
        </a:p>
      </dgm:t>
    </dgm:pt>
  </dgm:ptLst>
  <dgm:cxnLst>
    <dgm:cxn modelId="{DBEA95B6-293A-4A3D-942E-06E8E9CFF471}" type="presOf" srcId="{645DB7F6-37DD-4D4A-A18E-18BBBF086C41}" destId="{D615F6BD-2F4B-4020-8ED4-A37E5C265A67}" srcOrd="0" destOrd="0" presId="urn:microsoft.com/office/officeart/2005/8/layout/default#2"/>
    <dgm:cxn modelId="{8A7A578E-14B6-44A3-B8D2-4BF38F013DAB}" type="presOf" srcId="{3EE59E3C-51C5-48BA-8FCD-3DFE2CAEBD31}" destId="{EF6E0475-0A03-466C-BF32-18720F0A2580}" srcOrd="0" destOrd="0" presId="urn:microsoft.com/office/officeart/2005/8/layout/default#2"/>
    <dgm:cxn modelId="{E4245017-FC89-40C6-AFE3-78FEAE073A30}" srcId="{3EE59E3C-51C5-48BA-8FCD-3DFE2CAEBD31}" destId="{645DB7F6-37DD-4D4A-A18E-18BBBF086C41}" srcOrd="0" destOrd="0" parTransId="{DC55F993-FA56-4DE9-92A3-33D0852FFEC8}" sibTransId="{F38D0ECD-EAB1-4E2B-AF48-EE582E28235E}"/>
    <dgm:cxn modelId="{60B9BD3E-3D0E-4D99-8C98-BF07C3B3F53C}" type="presParOf" srcId="{EF6E0475-0A03-466C-BF32-18720F0A2580}" destId="{D615F6BD-2F4B-4020-8ED4-A37E5C265A67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F09A87-D47C-496F-9BCD-5AAC7BF80B26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737C8D-608B-4C96-BE6D-B6C443D3C069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lang="ru-RU" sz="2000" b="1" dirty="0" smtClean="0">
              <a:solidFill>
                <a:srgbClr val="002060"/>
              </a:solidFill>
            </a:rPr>
            <a:t>Команда (действие)</a:t>
          </a:r>
          <a:endParaRPr lang="ru-RU" sz="2000" dirty="0"/>
        </a:p>
      </dgm:t>
    </dgm:pt>
    <dgm:pt modelId="{68369D2A-609F-4957-8357-9607979537A0}" type="parTrans" cxnId="{0B3A096B-D90A-48A3-912E-686ACF26B4FA}">
      <dgm:prSet/>
      <dgm:spPr/>
      <dgm:t>
        <a:bodyPr/>
        <a:lstStyle/>
        <a:p>
          <a:endParaRPr lang="ru-RU"/>
        </a:p>
      </dgm:t>
    </dgm:pt>
    <dgm:pt modelId="{721E67E5-1C9C-4D1C-A904-A3C2E0F7707A}" type="sibTrans" cxnId="{0B3A096B-D90A-48A3-912E-686ACF26B4FA}">
      <dgm:prSet/>
      <dgm:spPr/>
      <dgm:t>
        <a:bodyPr/>
        <a:lstStyle/>
        <a:p>
          <a:endParaRPr lang="ru-RU"/>
        </a:p>
      </dgm:t>
    </dgm:pt>
    <dgm:pt modelId="{97545987-D202-4769-A4C7-670E76C643B8}" type="pres">
      <dgm:prSet presAssocID="{2AF09A87-D47C-496F-9BCD-5AAC7BF80B2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7D99F2-6648-4559-AEE9-E5B55A7AD52C}" type="pres">
      <dgm:prSet presAssocID="{03737C8D-608B-4C96-BE6D-B6C443D3C069}" presName="boxAndChildren" presStyleCnt="0"/>
      <dgm:spPr/>
    </dgm:pt>
    <dgm:pt modelId="{FD2A6BA2-0252-4AC1-B159-0F86ABD2D989}" type="pres">
      <dgm:prSet presAssocID="{03737C8D-608B-4C96-BE6D-B6C443D3C069}" presName="parentTextBox" presStyleLbl="node1" presStyleIdx="0" presStyleCnt="1" custLinFactY="-58214" custLinFactNeighborX="-13296" custLinFactNeighborY="-100000"/>
      <dgm:spPr/>
      <dgm:t>
        <a:bodyPr/>
        <a:lstStyle/>
        <a:p>
          <a:endParaRPr lang="ru-RU"/>
        </a:p>
      </dgm:t>
    </dgm:pt>
  </dgm:ptLst>
  <dgm:cxnLst>
    <dgm:cxn modelId="{080DD305-9D3C-4297-B86D-03BD4B7712A7}" type="presOf" srcId="{2AF09A87-D47C-496F-9BCD-5AAC7BF80B26}" destId="{97545987-D202-4769-A4C7-670E76C643B8}" srcOrd="0" destOrd="0" presId="urn:microsoft.com/office/officeart/2005/8/layout/process4"/>
    <dgm:cxn modelId="{8DDB5A6B-F2E6-4039-99F2-481CAC0C1066}" type="presOf" srcId="{03737C8D-608B-4C96-BE6D-B6C443D3C069}" destId="{FD2A6BA2-0252-4AC1-B159-0F86ABD2D989}" srcOrd="0" destOrd="0" presId="urn:microsoft.com/office/officeart/2005/8/layout/process4"/>
    <dgm:cxn modelId="{0B3A096B-D90A-48A3-912E-686ACF26B4FA}" srcId="{2AF09A87-D47C-496F-9BCD-5AAC7BF80B26}" destId="{03737C8D-608B-4C96-BE6D-B6C443D3C069}" srcOrd="0" destOrd="0" parTransId="{68369D2A-609F-4957-8357-9607979537A0}" sibTransId="{721E67E5-1C9C-4D1C-A904-A3C2E0F7707A}"/>
    <dgm:cxn modelId="{ED018C89-BDC4-4F57-A32A-08EDE9034013}" type="presParOf" srcId="{97545987-D202-4769-A4C7-670E76C643B8}" destId="{5D7D99F2-6648-4559-AEE9-E5B55A7AD52C}" srcOrd="0" destOrd="0" presId="urn:microsoft.com/office/officeart/2005/8/layout/process4"/>
    <dgm:cxn modelId="{843820A5-F401-4E05-B564-4DB4E0F7C368}" type="presParOf" srcId="{5D7D99F2-6648-4559-AEE9-E5B55A7AD52C}" destId="{FD2A6BA2-0252-4AC1-B159-0F86ABD2D989}" srcOrd="0" destOrd="0" presId="urn:microsoft.com/office/officeart/2005/8/layout/process4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F605286-4E76-4362-8AB0-0D937E97DF6F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6BFB8D-6D90-4315-8C7E-02DB20C378E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b="1" dirty="0" smtClean="0">
              <a:solidFill>
                <a:srgbClr val="002060"/>
              </a:solidFill>
            </a:rPr>
            <a:t>Счетчик цикла</a:t>
          </a:r>
          <a:endParaRPr lang="ru-RU" sz="1600" dirty="0"/>
        </a:p>
      </dgm:t>
    </dgm:pt>
    <dgm:pt modelId="{CA3524FE-938B-4880-96F6-50C2E16593D0}" type="parTrans" cxnId="{E97631BE-7614-4006-B934-79C1A1A8B36A}">
      <dgm:prSet/>
      <dgm:spPr/>
      <dgm:t>
        <a:bodyPr/>
        <a:lstStyle/>
        <a:p>
          <a:endParaRPr lang="ru-RU" sz="1600"/>
        </a:p>
      </dgm:t>
    </dgm:pt>
    <dgm:pt modelId="{F8A37E0B-37BA-4771-A798-19C889C965D6}" type="sibTrans" cxnId="{E97631BE-7614-4006-B934-79C1A1A8B36A}">
      <dgm:prSet/>
      <dgm:spPr/>
      <dgm:t>
        <a:bodyPr/>
        <a:lstStyle/>
        <a:p>
          <a:endParaRPr lang="ru-RU" sz="1600"/>
        </a:p>
      </dgm:t>
    </dgm:pt>
    <dgm:pt modelId="{4FAAC364-F963-4E5E-91C1-3516D7A5BE28}" type="pres">
      <dgm:prSet presAssocID="{2F605286-4E76-4362-8AB0-0D937E97DF6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1FBFE6-3919-4920-B13B-2BC01F28D536}" type="pres">
      <dgm:prSet presAssocID="{DA6BFB8D-6D90-4315-8C7E-02DB20C378EC}" presName="boxAndChildren" presStyleCnt="0"/>
      <dgm:spPr/>
    </dgm:pt>
    <dgm:pt modelId="{CED384DA-6653-402C-AF58-072DE4E91586}" type="pres">
      <dgm:prSet presAssocID="{DA6BFB8D-6D90-4315-8C7E-02DB20C378EC}" presName="parentTextBox" presStyleLbl="node1" presStyleIdx="0" presStyleCnt="1" custLinFactNeighborX="-3914" custLinFactNeighborY="-49"/>
      <dgm:spPr>
        <a:prstGeom prst="hexagon">
          <a:avLst/>
        </a:prstGeom>
      </dgm:spPr>
      <dgm:t>
        <a:bodyPr/>
        <a:lstStyle/>
        <a:p>
          <a:endParaRPr lang="ru-RU"/>
        </a:p>
      </dgm:t>
    </dgm:pt>
  </dgm:ptLst>
  <dgm:cxnLst>
    <dgm:cxn modelId="{E97631BE-7614-4006-B934-79C1A1A8B36A}" srcId="{2F605286-4E76-4362-8AB0-0D937E97DF6F}" destId="{DA6BFB8D-6D90-4315-8C7E-02DB20C378EC}" srcOrd="0" destOrd="0" parTransId="{CA3524FE-938B-4880-96F6-50C2E16593D0}" sibTransId="{F8A37E0B-37BA-4771-A798-19C889C965D6}"/>
    <dgm:cxn modelId="{37CB0431-EC6F-49BD-910D-BE48F7BE80E0}" type="presOf" srcId="{2F605286-4E76-4362-8AB0-0D937E97DF6F}" destId="{4FAAC364-F963-4E5E-91C1-3516D7A5BE28}" srcOrd="0" destOrd="0" presId="urn:microsoft.com/office/officeart/2005/8/layout/process4"/>
    <dgm:cxn modelId="{BB26FBD3-9C89-4FEF-8E10-05E9C6CDFAAE}" type="presOf" srcId="{DA6BFB8D-6D90-4315-8C7E-02DB20C378EC}" destId="{CED384DA-6653-402C-AF58-072DE4E91586}" srcOrd="0" destOrd="0" presId="urn:microsoft.com/office/officeart/2005/8/layout/process4"/>
    <dgm:cxn modelId="{EF977E60-06B7-4B54-949C-B800A2DAC80E}" type="presParOf" srcId="{4FAAC364-F963-4E5E-91C1-3516D7A5BE28}" destId="{471FBFE6-3919-4920-B13B-2BC01F28D536}" srcOrd="0" destOrd="0" presId="urn:microsoft.com/office/officeart/2005/8/layout/process4"/>
    <dgm:cxn modelId="{DEF0D3AC-3CC2-480E-9FAE-DCFC054B419E}" type="presParOf" srcId="{471FBFE6-3919-4920-B13B-2BC01F28D536}" destId="{CED384DA-6653-402C-AF58-072DE4E9158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36736A5-D1FC-4510-8B60-7E48D845E431}" type="doc">
      <dgm:prSet loTypeId="urn:microsoft.com/office/officeart/2005/8/layout/vList2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24AAF77-9B5C-4D5A-9C27-B5F33BD1B1B0}">
      <dgm:prSet custT="1"/>
      <dgm:spPr/>
      <dgm:t>
        <a:bodyPr/>
        <a:lstStyle/>
        <a:p>
          <a:pPr algn="ctr" rtl="0"/>
          <a:r>
            <a:rPr lang="ru-RU" sz="2400" b="1" dirty="0" smtClean="0">
              <a:solidFill>
                <a:srgbClr val="002060"/>
              </a:solidFill>
            </a:rPr>
            <a:t>Конец</a:t>
          </a:r>
          <a:endParaRPr lang="ru-RU" sz="2400" b="1" dirty="0">
            <a:solidFill>
              <a:srgbClr val="002060"/>
            </a:solidFill>
          </a:endParaRPr>
        </a:p>
      </dgm:t>
    </dgm:pt>
    <dgm:pt modelId="{FE3BD360-924A-4266-B6B4-8F12C04C04DB}" type="parTrans" cxnId="{E260BCB1-BFB4-49B0-A630-0E3216C61672}">
      <dgm:prSet/>
      <dgm:spPr/>
      <dgm:t>
        <a:bodyPr/>
        <a:lstStyle/>
        <a:p>
          <a:endParaRPr lang="ru-RU"/>
        </a:p>
      </dgm:t>
    </dgm:pt>
    <dgm:pt modelId="{91F07E50-7733-43A9-935E-1B834D0C9A9F}" type="sibTrans" cxnId="{E260BCB1-BFB4-49B0-A630-0E3216C61672}">
      <dgm:prSet/>
      <dgm:spPr/>
      <dgm:t>
        <a:bodyPr/>
        <a:lstStyle/>
        <a:p>
          <a:endParaRPr lang="ru-RU"/>
        </a:p>
      </dgm:t>
    </dgm:pt>
    <dgm:pt modelId="{8909928F-AB0C-4758-A106-5ADD0A684E41}" type="pres">
      <dgm:prSet presAssocID="{636736A5-D1FC-4510-8B60-7E48D845E43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B9DEC6-C542-4950-A571-30E2C0758826}" type="pres">
      <dgm:prSet presAssocID="{824AAF77-9B5C-4D5A-9C27-B5F33BD1B1B0}" presName="parentText" presStyleLbl="node1" presStyleIdx="0" presStyleCnt="1" custScaleY="67310" custLinFactNeighborX="-3205" custLinFactNeighborY="25">
        <dgm:presLayoutVars>
          <dgm:chMax val="0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</dgm:ptLst>
  <dgm:cxnLst>
    <dgm:cxn modelId="{E811A823-D468-4B7C-B64E-398ABD7BA12A}" type="presOf" srcId="{824AAF77-9B5C-4D5A-9C27-B5F33BD1B1B0}" destId="{04B9DEC6-C542-4950-A571-30E2C0758826}" srcOrd="0" destOrd="0" presId="urn:microsoft.com/office/officeart/2005/8/layout/vList2"/>
    <dgm:cxn modelId="{FD471D48-69A9-4D41-9037-6EBB4AFBCCF6}" type="presOf" srcId="{636736A5-D1FC-4510-8B60-7E48D845E431}" destId="{8909928F-AB0C-4758-A106-5ADD0A684E41}" srcOrd="0" destOrd="0" presId="urn:microsoft.com/office/officeart/2005/8/layout/vList2"/>
    <dgm:cxn modelId="{E260BCB1-BFB4-49B0-A630-0E3216C61672}" srcId="{636736A5-D1FC-4510-8B60-7E48D845E431}" destId="{824AAF77-9B5C-4D5A-9C27-B5F33BD1B1B0}" srcOrd="0" destOrd="0" parTransId="{FE3BD360-924A-4266-B6B4-8F12C04C04DB}" sibTransId="{91F07E50-7733-43A9-935E-1B834D0C9A9F}"/>
    <dgm:cxn modelId="{728F5785-1287-450A-8993-03CB201DF47F}" type="presParOf" srcId="{8909928F-AB0C-4758-A106-5ADD0A684E41}" destId="{04B9DEC6-C542-4950-A571-30E2C07588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E8E3C2A-76DA-44F3-867D-BE80F3925280}" type="datetimeFigureOut">
              <a:rPr lang="ru-RU" smtClean="0"/>
              <a:pPr/>
              <a:t>22.10.2017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31515B3-E478-4AA3-BFB0-DE1B1C9F053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slide" Target="slide13.xml"/><Relationship Id="rId7" Type="http://schemas.openxmlformats.org/officeDocument/2006/relationships/slide" Target="slide20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38.xml"/><Relationship Id="rId4" Type="http://schemas.openxmlformats.org/officeDocument/2006/relationships/slide" Target="slide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7" Type="http://schemas.openxmlformats.org/officeDocument/2006/relationships/slide" Target="slide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8.xml"/><Relationship Id="rId4" Type="http://schemas.openxmlformats.org/officeDocument/2006/relationships/slide" Target="slide2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8.xml"/><Relationship Id="rId7" Type="http://schemas.openxmlformats.org/officeDocument/2006/relationships/slide" Target="slide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5" Type="http://schemas.openxmlformats.org/officeDocument/2006/relationships/slide" Target="slide13.xml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slide" Target="slide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slide" Target="slide8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9.png"/><Relationship Id="rId5" Type="http://schemas.openxmlformats.org/officeDocument/2006/relationships/slide" Target="slide11.xml"/><Relationship Id="rId10" Type="http://schemas.openxmlformats.org/officeDocument/2006/relationships/image" Target="../media/image8.png"/><Relationship Id="rId4" Type="http://schemas.openxmlformats.org/officeDocument/2006/relationships/slide" Target="slide10.xml"/><Relationship Id="rId9" Type="http://schemas.openxmlformats.org/officeDocument/2006/relationships/image" Target="../media/image7.png"/><Relationship Id="rId1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12.xml"/><Relationship Id="rId7" Type="http://schemas.openxmlformats.org/officeDocument/2006/relationships/slide" Target="slide38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4" Type="http://schemas.openxmlformats.org/officeDocument/2006/relationships/slide" Target="slide7.xml"/><Relationship Id="rId9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" Target="slide12.xml"/><Relationship Id="rId7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8.xml"/><Relationship Id="rId4" Type="http://schemas.openxmlformats.org/officeDocument/2006/relationships/slide" Target="slide7.xml"/><Relationship Id="rId9" Type="http://schemas.openxmlformats.org/officeDocument/2006/relationships/slide" Target="slide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" Target="slide11.xml"/><Relationship Id="rId7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8.xml"/><Relationship Id="rId4" Type="http://schemas.openxmlformats.org/officeDocument/2006/relationships/slide" Target="slide7.xml"/><Relationship Id="rId9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5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12" Type="http://schemas.openxmlformats.org/officeDocument/2006/relationships/slide" Target="slide25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11" Type="http://schemas.openxmlformats.org/officeDocument/2006/relationships/slide" Target="slide38.xml"/><Relationship Id="rId5" Type="http://schemas.openxmlformats.org/officeDocument/2006/relationships/slide" Target="slide15.xml"/><Relationship Id="rId10" Type="http://schemas.openxmlformats.org/officeDocument/2006/relationships/slide" Target="slide20.xml"/><Relationship Id="rId4" Type="http://schemas.openxmlformats.org/officeDocument/2006/relationships/slide" Target="slide14.xml"/><Relationship Id="rId9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slide" Target="slide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slide" Target="slide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slide" Target="slide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10" Type="http://schemas.openxmlformats.org/officeDocument/2006/relationships/slide" Target="slide5.xml"/><Relationship Id="rId4" Type="http://schemas.openxmlformats.org/officeDocument/2006/relationships/slide" Target="slide14.xml"/><Relationship Id="rId9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slide" Target="slide29.xml"/><Relationship Id="rId7" Type="http://schemas.openxmlformats.org/officeDocument/2006/relationships/slide" Target="slide20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11" Type="http://schemas.openxmlformats.org/officeDocument/2006/relationships/slide" Target="slide5.xml"/><Relationship Id="rId5" Type="http://schemas.openxmlformats.org/officeDocument/2006/relationships/slide" Target="slide7.xml"/><Relationship Id="rId10" Type="http://schemas.openxmlformats.org/officeDocument/2006/relationships/image" Target="../media/image15.gif"/><Relationship Id="rId4" Type="http://schemas.openxmlformats.org/officeDocument/2006/relationships/slide" Target="slide23.xml"/><Relationship Id="rId9" Type="http://schemas.openxmlformats.org/officeDocument/2006/relationships/slide" Target="slide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5.xml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5.xml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5" Type="http://schemas.openxmlformats.org/officeDocument/2006/relationships/slide" Target="slide5.xml"/><Relationship Id="rId4" Type="http://schemas.openxmlformats.org/officeDocument/2006/relationships/slide" Target="slide20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32" Type="http://schemas.openxmlformats.org/officeDocument/2006/relationships/slide" Target="slid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30.xml"/><Relationship Id="rId7" Type="http://schemas.openxmlformats.org/officeDocument/2006/relationships/slide" Target="slide20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2.xml"/><Relationship Id="rId9" Type="http://schemas.openxmlformats.org/officeDocument/2006/relationships/slide" Target="slid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0.xml"/><Relationship Id="rId4" Type="http://schemas.openxmlformats.org/officeDocument/2006/relationships/slide" Target="slide3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7" Type="http://schemas.openxmlformats.org/officeDocument/2006/relationships/slide" Target="slide30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2.xml"/><Relationship Id="rId5" Type="http://schemas.openxmlformats.org/officeDocument/2006/relationships/slide" Target="slide27.xml"/><Relationship Id="rId4" Type="http://schemas.openxmlformats.org/officeDocument/2006/relationships/slide" Target="slide2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openxmlformats.org/officeDocument/2006/relationships/image" Target="../media/image17.png"/><Relationship Id="rId7" Type="http://schemas.openxmlformats.org/officeDocument/2006/relationships/slide" Target="slide27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5" Type="http://schemas.openxmlformats.org/officeDocument/2006/relationships/slide" Target="slide29.xml"/><Relationship Id="rId10" Type="http://schemas.openxmlformats.org/officeDocument/2006/relationships/slide" Target="slide5.xml"/><Relationship Id="rId4" Type="http://schemas.openxmlformats.org/officeDocument/2006/relationships/image" Target="../media/image18.png"/><Relationship Id="rId9" Type="http://schemas.openxmlformats.org/officeDocument/2006/relationships/slide" Target="slide30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26.xml"/><Relationship Id="rId7" Type="http://schemas.openxmlformats.org/officeDocument/2006/relationships/image" Target="../media/image19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slide" Target="slide32.xml"/><Relationship Id="rId4" Type="http://schemas.openxmlformats.org/officeDocument/2006/relationships/slide" Target="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0.xml"/><Relationship Id="rId4" Type="http://schemas.openxmlformats.org/officeDocument/2006/relationships/slide" Target="slide3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0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slide" Target="slide32.xml"/><Relationship Id="rId4" Type="http://schemas.openxmlformats.org/officeDocument/2006/relationships/slide" Target="slide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slide" Target="slide32.xml"/><Relationship Id="rId4" Type="http://schemas.openxmlformats.org/officeDocument/2006/relationships/slide" Target="slide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0.xml"/><Relationship Id="rId4" Type="http://schemas.openxmlformats.org/officeDocument/2006/relationships/slide" Target="slide3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0.xml"/><Relationship Id="rId4" Type="http://schemas.openxmlformats.org/officeDocument/2006/relationships/slide" Target="slide3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slide" Target="slide32.xml"/><Relationship Id="rId4" Type="http://schemas.openxmlformats.org/officeDocument/2006/relationships/slide" Target="slide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slide" Target="slide32.xml"/><Relationship Id="rId4" Type="http://schemas.openxmlformats.org/officeDocument/2006/relationships/slide" Target="slide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5260" y="1628800"/>
            <a:ext cx="8410604" cy="4152912"/>
          </a:xfrm>
        </p:spPr>
        <p:txBody>
          <a:bodyPr>
            <a:noAutofit/>
          </a:bodyPr>
          <a:lstStyle/>
          <a:p>
            <a:pPr algn="ctr"/>
            <a:r>
              <a:rPr lang="ru-RU" sz="9600" b="1" cap="none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ea typeface="+mn-ea"/>
                <a:cs typeface="+mn-cs"/>
              </a:rPr>
              <a:t>Основы </a:t>
            </a:r>
            <a:r>
              <a:rPr lang="ru-RU" sz="8800" b="1" cap="none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ea typeface="+mn-ea"/>
                <a:cs typeface="+mn-cs"/>
              </a:rPr>
              <a:t>алгоритмизации</a:t>
            </a:r>
            <a:r>
              <a:rPr lang="ru-RU" sz="9600" b="1" cap="none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ea typeface="+mn-ea"/>
                <a:cs typeface="+mn-cs"/>
              </a:rPr>
              <a:t> </a:t>
            </a:r>
            <a:br>
              <a:rPr lang="ru-RU" sz="9600" b="1" cap="none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ru-RU" sz="9600" b="1" cap="none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57422" y="6000768"/>
            <a:ext cx="45005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r>
              <a:rPr lang="en-US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– 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преподаватель информационных технологий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6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143008" cy="500066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28662" y="291092"/>
            <a:ext cx="714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КРАЕВОЕ ГОСУДАРСТВЕННОЕ АВТОНОМНОЕ    </a:t>
            </a:r>
            <a:endParaRPr lang="en-US" b="1" dirty="0" smtClean="0"/>
          </a:p>
          <a:p>
            <a:pPr algn="ctr"/>
            <a:r>
              <a:rPr lang="ru-RU" b="1" dirty="0" smtClean="0"/>
              <a:t>ПРОФЕССИОНАЛЬНОЕ </a:t>
            </a:r>
            <a:r>
              <a:rPr lang="en-US" b="1" dirty="0" smtClean="0"/>
              <a:t> </a:t>
            </a:r>
            <a:r>
              <a:rPr lang="ru-RU" b="1" dirty="0" smtClean="0"/>
              <a:t>ОБРАЗОВАТЕЛЬНОЕ УЧРЕЖДЕНИЕ </a:t>
            </a:r>
            <a:endParaRPr lang="ru-RU" dirty="0" smtClean="0"/>
          </a:p>
          <a:p>
            <a:pPr algn="ctr"/>
            <a:r>
              <a:rPr lang="ru-RU" b="1" dirty="0" smtClean="0"/>
              <a:t>«ДАЛЬНЕВОСТОЧНЫЙ ТЕХНИЧЕСКИЙ КОЛЛЕДЖ»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57422" y="6000768"/>
            <a:ext cx="45005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r>
              <a:rPr lang="en-US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– 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преподаватель информационных технологий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6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1643050"/>
            <a:ext cx="871543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Цели урока:</a:t>
            </a:r>
          </a:p>
          <a:p>
            <a:r>
              <a:rPr lang="ru-RU" sz="2000" b="1" dirty="0" smtClean="0">
                <a:solidFill>
                  <a:srgbClr val="FFC000"/>
                </a:solidFill>
              </a:rPr>
              <a:t>дидактические: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ввести основные  понятия алгоритма, познакомить со свойствами алгоритма, алгоритмическими конструкциями, способами задания алгоритмов: формульно-словесной, псевдокодом, графическим.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FFC000"/>
                </a:solidFill>
              </a:rPr>
              <a:t>развивающие:</a:t>
            </a:r>
            <a:r>
              <a:rPr lang="ru-RU" sz="2000" dirty="0" smtClean="0">
                <a:solidFill>
                  <a:srgbClr val="FFC000"/>
                </a:solidFill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развитие личностной активности студентов,  развитие алгоритмического мышления, памяти, внимательности,  развитие способностей к анализу, обобщению и формулированию собственных выводов</a:t>
            </a:r>
          </a:p>
          <a:p>
            <a:r>
              <a:rPr lang="ru-RU" sz="2000" b="1" dirty="0" smtClean="0">
                <a:solidFill>
                  <a:srgbClr val="FFC000"/>
                </a:solidFill>
              </a:rPr>
              <a:t>воспитательные:</a:t>
            </a:r>
            <a:r>
              <a:rPr lang="ru-RU" sz="2000" b="1" dirty="0" smtClean="0"/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развитие познавательного интереса,  формирование информационной культуры студентов.</a:t>
            </a:r>
          </a:p>
          <a:p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28596" y="214290"/>
            <a:ext cx="83582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Дисциплина: 	</a:t>
            </a:r>
            <a:r>
              <a:rPr lang="ru-RU" sz="2000" b="1" i="1" dirty="0" smtClean="0"/>
              <a:t>«Основы программирования и баз данных»</a:t>
            </a:r>
            <a:endParaRPr lang="ru-RU" sz="2000" b="1" dirty="0" smtClean="0"/>
          </a:p>
          <a:p>
            <a:r>
              <a:rPr lang="ru-RU" sz="2000" b="1" dirty="0" smtClean="0"/>
              <a:t>Время: 	</a:t>
            </a:r>
            <a:r>
              <a:rPr lang="en-US" sz="2000" b="1" i="1" dirty="0" smtClean="0"/>
              <a:t>1</a:t>
            </a:r>
            <a:r>
              <a:rPr lang="ru-RU" sz="2000" b="1" i="1" dirty="0" smtClean="0"/>
              <a:t> час</a:t>
            </a:r>
            <a:r>
              <a:rPr lang="en-US" sz="2000" b="1" i="1" dirty="0" smtClean="0"/>
              <a:t> 20 </a:t>
            </a:r>
            <a:r>
              <a:rPr lang="ru-RU" sz="2000" b="1" i="1" dirty="0" smtClean="0"/>
              <a:t>минут</a:t>
            </a:r>
            <a:endParaRPr lang="ru-RU" sz="2000" b="1" dirty="0" smtClean="0"/>
          </a:p>
          <a:p>
            <a:r>
              <a:rPr lang="ru-RU" sz="2000" b="1" dirty="0" smtClean="0"/>
              <a:t>Вид занятия</a:t>
            </a:r>
            <a:r>
              <a:rPr lang="ru-RU" sz="2000" i="1" dirty="0" smtClean="0"/>
              <a:t>:    </a:t>
            </a:r>
            <a:r>
              <a:rPr lang="ru-RU" sz="2000" b="1" i="1" dirty="0" smtClean="0"/>
              <a:t>лекция-презентация</a:t>
            </a:r>
            <a:endParaRPr lang="ru-RU" sz="2000" b="1" dirty="0" smtClean="0"/>
          </a:p>
          <a:p>
            <a:r>
              <a:rPr lang="ru-RU" sz="2000" b="1" dirty="0" smtClean="0"/>
              <a:t>Тип</a:t>
            </a:r>
            <a:r>
              <a:rPr lang="ru-RU" dirty="0" smtClean="0"/>
              <a:t>:    </a:t>
            </a:r>
            <a:r>
              <a:rPr lang="ru-RU" b="1" dirty="0" smtClean="0"/>
              <a:t>традиционная </a:t>
            </a:r>
            <a:r>
              <a:rPr lang="ru-RU" b="1" dirty="0"/>
              <a:t>(информационно - объяснительная, </a:t>
            </a:r>
            <a:r>
              <a:rPr lang="ru-RU" b="1" dirty="0" smtClean="0"/>
              <a:t>повествовательная).</a:t>
            </a:r>
            <a:endParaRPr lang="ru-RU" b="1" dirty="0" smtClean="0"/>
          </a:p>
          <a:p>
            <a:endParaRPr lang="ru-RU" sz="2000" b="1" dirty="0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143008" cy="500066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177155"/>
            <a:ext cx="8429684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 smtClean="0"/>
              <a:t>Формируемые компетенции: </a:t>
            </a:r>
            <a:endParaRPr lang="ru-RU" sz="2300" dirty="0" smtClean="0"/>
          </a:p>
          <a:p>
            <a:r>
              <a:rPr lang="ru-RU" sz="2300" b="1" dirty="0" smtClean="0"/>
              <a:t>OK 1.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Понимать сущность и социальную значимость своей будущей профессии, проявлять к ней устойчивый интерес.</a:t>
            </a:r>
          </a:p>
          <a:p>
            <a:r>
              <a:rPr lang="ru-RU" sz="2300" b="1" dirty="0" smtClean="0"/>
              <a:t>ОК 2.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Организовывать собственную деятельность, определять методы и способы выполнения профессиональных задач, оценивать их эффективность и качество.</a:t>
            </a:r>
          </a:p>
          <a:p>
            <a:r>
              <a:rPr lang="ru-RU" sz="2300" b="1" dirty="0" smtClean="0"/>
              <a:t>ОК 4</a:t>
            </a:r>
            <a:r>
              <a:rPr lang="ru-RU" sz="2300" dirty="0" smtClean="0"/>
              <a:t>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Осуществлять поиск и использование информации, необходимой для эффективного выполнения профессиональных задач, профессионального и личностного развития.</a:t>
            </a:r>
          </a:p>
          <a:p>
            <a:r>
              <a:rPr lang="ru-RU" sz="2300" b="1" dirty="0" smtClean="0"/>
              <a:t>ОК 8.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Самостоятельно определять задачи профессионального и личностного развития, заниматься самообразованием, осознано планировать повышение квалификации.</a:t>
            </a:r>
          </a:p>
          <a:p>
            <a:r>
              <a:rPr lang="ru-RU" sz="2300" b="1" dirty="0" smtClean="0"/>
              <a:t>Проверяемые результаты обучения</a:t>
            </a:r>
            <a:r>
              <a:rPr lang="ru-RU" sz="2300" dirty="0" smtClean="0"/>
              <a:t>:</a:t>
            </a:r>
          </a:p>
          <a:p>
            <a:r>
              <a:rPr lang="ru-RU" sz="2300" b="1" dirty="0" smtClean="0"/>
              <a:t>У1: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строить логически правильные и эффективные алгоритмы</a:t>
            </a:r>
          </a:p>
          <a:p>
            <a:r>
              <a:rPr lang="ru-RU" sz="2300" b="1" dirty="0" smtClean="0"/>
              <a:t>З1: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общие принципы построения алгоритмов; основные алгоритмические конструкции</a:t>
            </a:r>
          </a:p>
          <a:p>
            <a:endParaRPr lang="ru-RU" sz="23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57422" y="6000768"/>
            <a:ext cx="45005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r>
              <a:rPr lang="en-US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– 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преподаватель информационных технологий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6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143008" cy="500066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428604"/>
            <a:ext cx="821537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/>
              <a:t>Межпредметные</a:t>
            </a:r>
            <a:r>
              <a:rPr lang="ru-RU" sz="2400" b="1" dirty="0" smtClean="0"/>
              <a:t> связи:</a:t>
            </a:r>
            <a:r>
              <a:rPr lang="ru-RU" sz="2400" i="1" dirty="0" smtClean="0"/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Информатика</a:t>
            </a:r>
          </a:p>
          <a:p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/>
              <a:t>Технические средства: 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компьютер 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IBM Pentium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 проектор, интерактивная доска  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</a:p>
          <a:p>
            <a:r>
              <a:rPr lang="ru-RU" sz="2400" b="1" dirty="0" smtClean="0"/>
              <a:t>Методическое обеспечение: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презентация «Основы алгоритмизации»</a:t>
            </a:r>
          </a:p>
          <a:p>
            <a:r>
              <a:rPr lang="ru-RU" sz="2400" b="1" dirty="0" smtClean="0"/>
              <a:t>Литература</a:t>
            </a:r>
            <a:r>
              <a:rPr lang="ru-RU" sz="2400" cap="small" dirty="0" smtClean="0"/>
              <a:t>:</a:t>
            </a:r>
            <a:r>
              <a:rPr lang="ru-RU" sz="2400" dirty="0" smtClean="0"/>
              <a:t>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1. Голицына О.Л., Попов И.И.. Основы алгоритмизации и программирования: Учеб. пособие для сред. проф. образования. – М.: Издательский центр «Академия», 2009. с. 5-10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2. И.С. Семакин, А.П. Шестаков. Основы алгоритмизации и программирования: Учебник для студентов учреждений сред. проф. образования. – М.: Издательский центр «Академия», 2013, с. 8-26</a:t>
            </a:r>
          </a:p>
          <a:p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57422" y="6000768"/>
            <a:ext cx="45005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r>
              <a:rPr lang="en-US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– 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преподаватель информационных технологий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6072206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6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143008" cy="500066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1414"/>
            <a:ext cx="40004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Содержание</a:t>
            </a:r>
            <a:endParaRPr lang="ru-RU" sz="3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1418" y="963683"/>
            <a:ext cx="510743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Основы алгоритмизации</a:t>
            </a:r>
            <a:endParaRPr lang="ru-RU" sz="4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596" y="1000108"/>
            <a:ext cx="3500462" cy="471490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>
            <a:hlinkClick r:id="rId2" action="ppaction://hlinksldjump"/>
          </p:cNvPr>
          <p:cNvSpPr txBox="1"/>
          <p:nvPr/>
        </p:nvSpPr>
        <p:spPr>
          <a:xfrm>
            <a:off x="642910" y="2071678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hlinkClick r:id="rId2" action="ppaction://hlinksldjump"/>
              </a:rPr>
              <a:t>Понятие алгоритма</a:t>
            </a:r>
            <a:endParaRPr lang="ru-RU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42910" y="2571744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hlinkClick r:id="rId3" action="ppaction://hlinksldjump"/>
              </a:rPr>
              <a:t>Свойства алгоритма</a:t>
            </a:r>
            <a:endParaRPr lang="ru-RU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42910" y="4026763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hlinkClick r:id="rId4" action="ppaction://hlinksldjump"/>
              </a:rPr>
              <a:t>Алгоритмические структуры</a:t>
            </a:r>
            <a:endParaRPr lang="ru-RU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42910" y="4967599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hlinkClick r:id="rId5" action="ppaction://hlinksldjump"/>
              </a:rPr>
              <a:t>Домашнее задание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42910" y="1214422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 action="ppaction://hlinksldjump"/>
              </a:rPr>
              <a:t>Этапы  решения задач на ЭВМ</a:t>
            </a:r>
            <a:endParaRPr lang="ru-RU" sz="2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Управляющая кнопка: настраиваемая 22">
            <a:hlinkClick r:id="" action="ppaction://hlinkshowjump?jump=endshow" highlightClick="1"/>
          </p:cNvPr>
          <p:cNvSpPr/>
          <p:nvPr/>
        </p:nvSpPr>
        <p:spPr>
          <a:xfrm>
            <a:off x="7215206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910" y="3143248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hlinkClick r:id="rId7" action="ppaction://hlinksldjump"/>
              </a:rPr>
              <a:t>Способы описания алгоритмов</a:t>
            </a:r>
            <a:endParaRPr lang="ru-RU" sz="2400" b="1" dirty="0" smtClean="0">
              <a:hlinkClick r:id="rId3" action="ppaction://hlinksldjump"/>
            </a:endParaRPr>
          </a:p>
          <a:p>
            <a:endParaRPr lang="ru-RU" sz="2400" b="1" dirty="0" smtClean="0">
              <a:hlinkClick r:id="rId3" action="ppaction://hlinksldjump"/>
            </a:endParaRPr>
          </a:p>
        </p:txBody>
      </p:sp>
      <p:pic>
        <p:nvPicPr>
          <p:cNvPr id="1028" name="Picture 4" descr="C:\Users\1\Desktop\stend\img2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02" y="3357562"/>
            <a:ext cx="4655310" cy="224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857232"/>
            <a:ext cx="8548702" cy="114300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600" b="1" cap="none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ea typeface="+mn-ea"/>
                <a:cs typeface="+mn-cs"/>
              </a:rPr>
              <a:t>Основные этапы решения задач на ЭВМ</a:t>
            </a:r>
            <a:br>
              <a:rPr lang="ru-RU" sz="3600" b="1" cap="none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ru-RU" sz="3600" b="1" cap="none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5072074"/>
            <a:ext cx="7643866" cy="685800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tx1"/>
              </a:buClr>
              <a:buSzPct val="90000"/>
              <a:buFont typeface="+mj-lt"/>
              <a:buAutoNum type="arabicPeriod"/>
            </a:pPr>
            <a:endParaRPr lang="ru-RU" sz="2400" b="1" i="1" dirty="0" smtClean="0"/>
          </a:p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/>
              <a:t>7.  Исполнение отлаженной программы и анализ результатов</a:t>
            </a:r>
          </a:p>
          <a:p>
            <a:endParaRPr lang="ru-RU" sz="24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406" y="142852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2844" y="285728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Понятие алгоритма</a:t>
            </a:r>
            <a:endParaRPr lang="ru-RU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14480" y="285728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Свойства алгоритма</a:t>
            </a:r>
            <a:endParaRPr lang="ru-RU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643570" y="285728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Способы описания алгоритмов   </a:t>
            </a:r>
            <a:endParaRPr lang="ru-RU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715272" y="285728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Задания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    </a:t>
            </a:r>
            <a:endParaRPr lang="ru-RU" sz="1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428992" y="285728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Алгоритмические структуры</a:t>
            </a:r>
            <a:endParaRPr lang="ru-RU" sz="1400" b="1" dirty="0"/>
          </a:p>
        </p:txBody>
      </p:sp>
      <p:sp>
        <p:nvSpPr>
          <p:cNvPr id="19" name="Управляющая кнопка: настраиваемая 18">
            <a:hlinkClick r:id="" action="ppaction://hlinkshowjump?jump=endshow" highlightClick="1"/>
          </p:cNvPr>
          <p:cNvSpPr/>
          <p:nvPr/>
        </p:nvSpPr>
        <p:spPr>
          <a:xfrm>
            <a:off x="7358082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3" name="TextBox 22">
            <a:hlinkClick r:id="rId7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7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4414" y="1785926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>
                <a:solidFill>
                  <a:srgbClr val="FFFFFF"/>
                </a:solidFill>
              </a:rPr>
              <a:t>1.  Постановка задачи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14414" y="2214554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>
                <a:solidFill>
                  <a:srgbClr val="FFFFFF"/>
                </a:solidFill>
              </a:rPr>
              <a:t>2.  </a:t>
            </a:r>
            <a:r>
              <a:rPr lang="ru-RU" sz="2400" b="1" i="1" dirty="0" smtClean="0"/>
              <a:t>Математическое или информационное моделирование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14414" y="2928934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/>
              <a:t>3.  Алгоритмизация задачи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214414" y="3500438"/>
            <a:ext cx="3249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/>
              <a:t>4.  Программирование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214414" y="4071942"/>
            <a:ext cx="64487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/>
              <a:t>5.  Ввод программы и исходных данных в ЭВМ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214446" y="4500570"/>
            <a:ext cx="76438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tx1"/>
              </a:buClr>
              <a:buSzPct val="90000"/>
            </a:pPr>
            <a:r>
              <a:rPr lang="ru-RU" sz="2400" b="1" i="1" dirty="0" smtClean="0"/>
              <a:t>6.  Тестирование и отладка программы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" grpId="0"/>
      <p:bldP spid="21" grpId="0"/>
      <p:bldP spid="22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43108" y="142852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438" y="1556792"/>
            <a:ext cx="87868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Понятие  алгоритма появилось в Европе в </a:t>
            </a:r>
            <a:r>
              <a:rPr lang="ru-RU" sz="2000" b="1" dirty="0">
                <a:solidFill>
                  <a:srgbClr val="FFC000"/>
                </a:solidFill>
                <a:ea typeface="Times New Roman" pitchFamily="18" charset="0"/>
                <a:cs typeface="Times New Roman" pitchFamily="18" charset="0"/>
              </a:rPr>
              <a:t>Мухаммеда бин Аль-Хорезми, </a:t>
            </a:r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жившего в  783 — 850 годах. В  книге  «Об  индийском  счете»  были  изложены  правила  написания  арабских  цифр XII  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веке,   когда на латынь  была переведена  книга  математика и  действий  над  ними  «столбиком».   Для того  времени  это  был   «прорыв»    в   математике. Слово алгоритм - есть результат  европейского произношения слов </a:t>
            </a:r>
            <a:r>
              <a:rPr lang="ru-RU" sz="20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Аль-Хорезми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 Первоначально  под  алгоритмом понимали способ   </a:t>
            </a:r>
            <a:r>
              <a:rPr lang="ru-RU" sz="20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выпол-нения</a:t>
            </a:r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 арифметических действий  над десятичными числами. В дальнейшем это понятие стали использовать  для обозначения любой  последовательности действий,  приводящей к решению поставленной задачи. Любой алгоритм  существует не сам по себе, а предназначен для определенного  исполнителя (человека, робота, компьютера, языка  программирования  и т.д.). Значение слова «алгоритм» очень схоже со значениями   слов   «рецепт», «метод», «процесс».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14282" y="785794"/>
            <a:ext cx="8786874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572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2" action="ppaction://hlinksldjump"/>
              </a:rPr>
              <a:t>Историческая справка</a:t>
            </a:r>
            <a:endParaRPr lang="ru-RU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07167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3" action="ppaction://hlinksldjump"/>
              </a:rPr>
              <a:t>Определение алгоритма</a:t>
            </a:r>
            <a:endParaRPr lang="ru-RU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550069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4" action="ppaction://hlinksldjump"/>
              </a:rPr>
              <a:t>Примеры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728664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5" action="ppaction://hlinksldjump"/>
              </a:rPr>
              <a:t>Задани</a:t>
            </a:r>
            <a:r>
              <a:rPr lang="ru-RU" b="1" dirty="0" smtClean="0"/>
              <a:t>я</a:t>
            </a:r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786182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6" action="ppaction://hlinksldjump"/>
              </a:rPr>
              <a:t>Исполнители алгоритма    </a:t>
            </a:r>
            <a:endParaRPr lang="ru-RU" b="1" dirty="0"/>
          </a:p>
        </p:txBody>
      </p:sp>
      <p:sp>
        <p:nvSpPr>
          <p:cNvPr id="20" name="Управляющая кнопка: настраиваемая 19">
            <a:hlinkClick r:id="" action="ppaction://hlinkshowjump?jump=endshow" highlightClick="1"/>
          </p:cNvPr>
          <p:cNvSpPr/>
          <p:nvPr/>
        </p:nvSpPr>
        <p:spPr>
          <a:xfrm>
            <a:off x="7358082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1" name="TextBox 20">
            <a:hlinkClick r:id="rId7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7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1\Desktop\1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70" y="-4400"/>
            <a:ext cx="5562399" cy="68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3108" y="71414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85720" y="1714488"/>
            <a:ext cx="857256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sng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Алгоритм 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– это последовательность команд, которая имеет свое завершение, которую необходимо выполнить над входными  данными для получения некоторого результата.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3571876"/>
            <a:ext cx="842968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Алгоритм </a:t>
            </a:r>
            <a:r>
              <a:rPr lang="ru-RU" sz="2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описанная на некотором языке точная конечная система правил, определяющая содержание и порядок действий над некоторыми объектами, строгое выполнение которых дает решение поставленной задачи.</a:t>
            </a: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14282" y="1785926"/>
            <a:ext cx="8643998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6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Алгоритм </a:t>
            </a:r>
            <a:r>
              <a:rPr lang="ru-RU" sz="2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четкое описание последовательности действий, которые необходимо выполнить при решении задачи.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Можно сказать, что алгоритм описывает процесс преобразования исходных данных в результаты, т.к. для решения любой задачи необходимо: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Ввести исходные данные.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Преобразовать исходные данные в результаты (выходные данные).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Вывести результаты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4282" y="785794"/>
            <a:ext cx="8786874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572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2" action="ppaction://hlinksldjump"/>
              </a:rPr>
              <a:t>Историческая справка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07167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3" action="ppaction://hlinksldjump"/>
              </a:rPr>
              <a:t>Определение алгоритма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0069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4" action="ppaction://hlinksldjump"/>
              </a:rPr>
              <a:t>Примеры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28664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5" action="ppaction://hlinksldjump"/>
              </a:rPr>
              <a:t>Задани</a:t>
            </a:r>
            <a:r>
              <a:rPr lang="ru-RU" b="1" dirty="0" smtClean="0"/>
              <a:t>я</a:t>
            </a:r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3786182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6" action="ppaction://hlinksldjump"/>
              </a:rPr>
              <a:t>Исполнители алгоритма    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9" name="TextBox 28">
            <a:hlinkClick r:id="rId7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7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800"/>
                            </p:stCondLst>
                            <p:childTnLst>
                              <p:par>
                                <p:cTn id="1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8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  <p:bldP spid="5121" grpId="1"/>
      <p:bldP spid="14" grpId="0"/>
      <p:bldP spid="14" grpId="1"/>
      <p:bldP spid="51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4282" y="785794"/>
            <a:ext cx="8786874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2" action="ppaction://hlinksldjump"/>
              </a:rPr>
              <a:t>Историческая справка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07167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3" action="ppaction://hlinksldjump"/>
              </a:rPr>
              <a:t>Определение алгоритма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0069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4" action="ppaction://hlinksldjump"/>
              </a:rPr>
              <a:t>Примеры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8664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5" action="ppaction://hlinksldjump"/>
              </a:rPr>
              <a:t>Задани</a:t>
            </a:r>
            <a:r>
              <a:rPr lang="ru-RU" b="1" dirty="0" smtClean="0"/>
              <a:t>я</a:t>
            </a:r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786182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6" action="ppaction://hlinksldjump"/>
              </a:rPr>
              <a:t>Исполнители алгоритма    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143108" y="71414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285720" y="2357430"/>
            <a:ext cx="5715040" cy="3214710"/>
          </a:xfrm>
          <a:prstGeom prst="rect">
            <a:avLst/>
          </a:prstGeom>
          <a:noFill/>
        </p:spPr>
        <p:txBody>
          <a:bodyPr vert="horz" anchor="ctr">
            <a:noAutofit/>
          </a:bodyPr>
          <a:lstStyle/>
          <a:p>
            <a:pPr marR="0" lvl="0" indent="-5334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endParaRPr lang="ru-RU" sz="2200" b="1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R="0" lvl="0" indent="-5334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endParaRPr lang="ru-RU" sz="2200" b="1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R="0" lvl="0" indent="-5334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endParaRPr lang="ru-RU" sz="2200" b="1" dirty="0" smtClean="0">
              <a:hlinkClick r:id="rId4" action="ppaction://hlinksldjump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2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Исполнитель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это тот объект, для управления которым составлен алгоритм.</a:t>
            </a: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indent="-533400" algn="just">
              <a:spcBef>
                <a:spcPts val="600"/>
              </a:spcBef>
              <a:buClr>
                <a:schemeClr val="accent2"/>
              </a:buClr>
              <a:buSzPct val="60000"/>
            </a:pPr>
            <a:r>
              <a:rPr kumimoji="0" lang="ru-RU" sz="22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Система команд исполнителя (СКИ) 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это вся совокупность команд, которые исполнитель </a:t>
            </a:r>
            <a:r>
              <a:rPr lang="ru-RU" sz="2200" b="1" dirty="0" smtClean="0">
                <a:solidFill>
                  <a:srgbClr val="FFFFFF"/>
                </a:solidFill>
              </a:rPr>
              <a:t>понимает  и  умеет  выполнять .</a:t>
            </a: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indent="-5334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Выполнение алгоритма исполнителем производится формально.</a:t>
            </a:r>
          </a:p>
          <a:p>
            <a:pPr marR="0" lvl="0" indent="-5334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Для успешного выполнения алгоритма необходимо сообщить исполнителю </a:t>
            </a:r>
            <a:r>
              <a:rPr kumimoji="0" lang="ru-RU" sz="22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полный набор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исходных данных</a:t>
            </a: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indent="-533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indent="-533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indent="-533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5786" y="1571612"/>
            <a:ext cx="44291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i="1" dirty="0" smtClean="0">
                <a:hlinkClick r:id="rId6" action="ppaction://hlinksldjump"/>
              </a:rPr>
              <a:t>Исполнители алгоритмов</a:t>
            </a:r>
          </a:p>
          <a:p>
            <a:endParaRPr lang="ru-RU" sz="2800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6215074" y="1571612"/>
            <a:ext cx="2571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FFC000"/>
                </a:solidFill>
              </a:rPr>
              <a:t>Примеры исполнителей</a:t>
            </a:r>
            <a:endParaRPr lang="ru-RU" sz="2000" b="1" u="sng" dirty="0">
              <a:solidFill>
                <a:srgbClr val="FFC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2" name="Управляющая кнопка: настраиваемая 31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pic>
        <p:nvPicPr>
          <p:cNvPr id="2051" name="Picture 3" descr="D:\колледж\рисунки\iситшщщддюено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62920" y="3143248"/>
            <a:ext cx="1352550" cy="952500"/>
          </a:xfrm>
          <a:prstGeom prst="rect">
            <a:avLst/>
          </a:prstGeom>
          <a:noFill/>
        </p:spPr>
      </p:pic>
      <p:pic>
        <p:nvPicPr>
          <p:cNvPr id="2052" name="Picture 4" descr="D:\колледж\рисунки\0010-012-KHarakteristika-ispolnitelj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57884" y="2214554"/>
            <a:ext cx="1279821" cy="1995476"/>
          </a:xfrm>
          <a:prstGeom prst="rect">
            <a:avLst/>
          </a:prstGeom>
          <a:noFill/>
        </p:spPr>
      </p:pic>
      <p:pic>
        <p:nvPicPr>
          <p:cNvPr id="2053" name="Picture 5" descr="D:\колледж\рисунки\1b55_laundry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16" y="4643446"/>
            <a:ext cx="1214446" cy="1214446"/>
          </a:xfrm>
          <a:prstGeom prst="rect">
            <a:avLst/>
          </a:prstGeom>
          <a:noFill/>
        </p:spPr>
      </p:pic>
      <p:pic>
        <p:nvPicPr>
          <p:cNvPr id="2054" name="Picture 6" descr="D:\колледж\рисунки\ипылесос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643570" y="4357694"/>
            <a:ext cx="1090294" cy="1619248"/>
          </a:xfrm>
          <a:prstGeom prst="rect">
            <a:avLst/>
          </a:prstGeom>
          <a:noFill/>
        </p:spPr>
      </p:pic>
      <p:pic>
        <p:nvPicPr>
          <p:cNvPr id="2055" name="Picture 7" descr="D:\колледж\рисунки\микроволновка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86644" y="2214554"/>
            <a:ext cx="1357290" cy="1060383"/>
          </a:xfrm>
          <a:prstGeom prst="rect">
            <a:avLst/>
          </a:prstGeom>
          <a:noFill/>
        </p:spPr>
      </p:pic>
      <p:pic>
        <p:nvPicPr>
          <p:cNvPr id="2056" name="Picture 8" descr="D:\колледж\рисунки\iчел 2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001024" y="4143380"/>
            <a:ext cx="1000132" cy="1485345"/>
          </a:xfrm>
          <a:prstGeom prst="rect">
            <a:avLst/>
          </a:prstGeom>
          <a:noFill/>
        </p:spPr>
      </p:pic>
      <p:pic>
        <p:nvPicPr>
          <p:cNvPr id="2057" name="Picture 9" descr="D:\колледж\рисунки\iчсмит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786578" y="3500438"/>
            <a:ext cx="1095376" cy="934721"/>
          </a:xfrm>
          <a:prstGeom prst="rect">
            <a:avLst/>
          </a:prstGeom>
          <a:noFill/>
        </p:spPr>
      </p:pic>
      <p:sp>
        <p:nvSpPr>
          <p:cNvPr id="24" name="TextBox 23">
            <a:hlinkClick r:id="rId14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14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84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64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64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4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64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64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64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64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3108" y="71414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10" y="1988098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FFC000"/>
                </a:solidFill>
              </a:rPr>
              <a:t>Пример 1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00298" y="6215082"/>
            <a:ext cx="121444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2" action="ppaction://hlinksldjump"/>
              </a:rPr>
              <a:t>Пример 2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000496" y="6215082"/>
            <a:ext cx="121444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3" action="ppaction://hlinksldjump"/>
              </a:rPr>
              <a:t>Пример 3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28596" y="2786058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Каждое утро вы выполняете следующий алгоритм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14876" y="1928802"/>
            <a:ext cx="37147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Встать  с  постели.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Пойти  в  ванну.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Умыться.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Выйти  из  ванны.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Одеться.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Пойти на кухню.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Позавтракать.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Убрать со стола.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/>
              <a:t>Пойти  в  колледж.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14282" y="785794"/>
            <a:ext cx="8786874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572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4" action="ppaction://hlinksldjump"/>
              </a:rPr>
              <a:t>Историческая справка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07167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5" action="ppaction://hlinksldjump"/>
              </a:rPr>
              <a:t>Определение алгоритма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50069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6" action="ppaction://hlinksldjump"/>
              </a:rPr>
              <a:t>Примеры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28664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7" action="ppaction://hlinksldjump"/>
              </a:rPr>
              <a:t>Задания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3786182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8" action="ppaction://hlinksldjump"/>
              </a:rPr>
              <a:t>Исполнители алгоритма    </a:t>
            </a:r>
            <a:endParaRPr lang="ru-RU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Управляющая кнопка: настраиваемая 28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30" name="TextBox 29">
            <a:hlinkClick r:id="rId9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3108" y="71414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71736" y="6215082"/>
            <a:ext cx="121444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2" action="ppaction://hlinksldjump"/>
              </a:rPr>
              <a:t>Пример 1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71472" y="1928802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Пример 2</a:t>
            </a:r>
            <a:endParaRPr lang="ru-RU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000496" y="6215082"/>
            <a:ext cx="121444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3" action="ppaction://hlinksldjump"/>
              </a:rPr>
              <a:t>Пример 3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14282" y="785794"/>
            <a:ext cx="8786874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572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4" action="ppaction://hlinksldjump"/>
              </a:rPr>
              <a:t>Историческая справка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07167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5" action="ppaction://hlinksldjump"/>
              </a:rPr>
              <a:t>Определение алгоритма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50069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2" action="ppaction://hlinksldjump"/>
              </a:rPr>
              <a:t>Примеры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28664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6" action="ppaction://hlinksldjump"/>
              </a:rPr>
              <a:t>Задание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786182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7" action="ppaction://hlinksldjump"/>
              </a:rPr>
              <a:t>Исполнители алгоритма    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28596" y="2786058"/>
            <a:ext cx="22145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Алгоритм приготовления  рисовой каши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86050" y="1785926"/>
            <a:ext cx="61436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Взять с полки кастрюлю.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Налить в кастрюлю воду. 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Включить плиту. 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Поставить кастрюлю на плиту. 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Ждать, пока вода закипит. 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Засыпать в кастрюлю  рисовую крупу.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Посолить.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Варить 15 минут.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/>
              <a:t>Выключить плиту.</a:t>
            </a:r>
            <a:endParaRPr lang="ru-RU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Управляющая кнопка: настраиваемая 29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pic>
        <p:nvPicPr>
          <p:cNvPr id="6146" name="Picture 2" descr="D:\колледж\рисунки\iкастрюля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15140" y="4143380"/>
            <a:ext cx="2254280" cy="1690710"/>
          </a:xfrm>
          <a:prstGeom prst="rect">
            <a:avLst/>
          </a:prstGeom>
          <a:noFill/>
        </p:spPr>
      </p:pic>
      <p:sp>
        <p:nvSpPr>
          <p:cNvPr id="25" name="TextBox 24">
            <a:hlinkClick r:id="rId9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2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2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3108" y="71414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71736" y="6215082"/>
            <a:ext cx="121444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2" action="ppaction://hlinksldjump"/>
              </a:rPr>
              <a:t>Пример 1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000496" y="6215082"/>
            <a:ext cx="121444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3" action="ppaction://hlinksldjump"/>
              </a:rPr>
              <a:t>Пример 2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28596" y="2071678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Пример 3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14282" y="785794"/>
            <a:ext cx="8786874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572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4" action="ppaction://hlinksldjump"/>
              </a:rPr>
              <a:t>Историческая справка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071670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5" action="ppaction://hlinksldjump"/>
              </a:rPr>
              <a:t>Определение алгоритма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50069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2" action="ppaction://hlinksldjump"/>
              </a:rPr>
              <a:t>Примеры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286644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6" action="ppaction://hlinksldjump"/>
              </a:rPr>
              <a:t>Задание</a:t>
            </a:r>
            <a:endParaRPr lang="ru-RU" b="1" dirty="0" smtClean="0"/>
          </a:p>
          <a:p>
            <a:pPr algn="ctr"/>
            <a:r>
              <a:rPr lang="ru-RU" b="1" dirty="0" smtClean="0"/>
              <a:t>    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786182" y="857232"/>
            <a:ext cx="1643074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7" action="ppaction://hlinksldjump"/>
              </a:rPr>
              <a:t>Исполнители алгоритма    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85720" y="2857496"/>
            <a:ext cx="228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Алгоритм  приготовления  зеленого  чая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4612" y="1714488"/>
            <a:ext cx="62151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Взять  </a:t>
            </a:r>
            <a:r>
              <a:rPr lang="ru-RU" b="1" dirty="0" err="1" smtClean="0"/>
              <a:t>заварник</a:t>
            </a:r>
            <a:r>
              <a:rPr lang="ru-RU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Обдать его кипятком.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Взять банку с  зеленым чаем.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Открыть банку.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Взять столовую ложку.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Насыпать 3 столовых ложки чая в </a:t>
            </a:r>
            <a:r>
              <a:rPr lang="ru-RU" b="1" dirty="0" err="1" smtClean="0"/>
              <a:t>заварник</a:t>
            </a:r>
            <a:r>
              <a:rPr lang="ru-RU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Залить  в </a:t>
            </a:r>
            <a:r>
              <a:rPr lang="ru-RU" b="1" dirty="0" err="1" smtClean="0"/>
              <a:t>заварник</a:t>
            </a:r>
            <a:r>
              <a:rPr lang="ru-RU" b="1" dirty="0" smtClean="0"/>
              <a:t> кипяток на 1</a:t>
            </a:r>
            <a:r>
              <a:rPr lang="en-US" b="1" dirty="0" smtClean="0"/>
              <a:t>/</a:t>
            </a:r>
            <a:r>
              <a:rPr lang="ru-RU" b="1" dirty="0" smtClean="0"/>
              <a:t>3  ёмкости </a:t>
            </a:r>
            <a:r>
              <a:rPr lang="ru-RU" b="1" dirty="0" err="1" smtClean="0"/>
              <a:t>заварника</a:t>
            </a:r>
            <a:r>
              <a:rPr lang="ru-RU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Накрыть </a:t>
            </a:r>
            <a:r>
              <a:rPr lang="ru-RU" b="1" dirty="0" err="1" smtClean="0"/>
              <a:t>заварник</a:t>
            </a:r>
            <a:r>
              <a:rPr lang="ru-RU" b="1" dirty="0" smtClean="0"/>
              <a:t> полотенцем 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Ждать 5 минут.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Снять с </a:t>
            </a:r>
            <a:r>
              <a:rPr lang="ru-RU" b="1" dirty="0" err="1" smtClean="0"/>
              <a:t>заварника</a:t>
            </a:r>
            <a:r>
              <a:rPr lang="ru-RU" b="1" dirty="0" smtClean="0"/>
              <a:t> полотенце.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Открыть крышку.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Добавить кипяток.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Закрыть крышку.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Подать на стол.</a:t>
            </a: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pic>
        <p:nvPicPr>
          <p:cNvPr id="5122" name="Picture 2" descr="D:\колледж\рисунки\iзавар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00760" y="4071942"/>
            <a:ext cx="2832100" cy="1905000"/>
          </a:xfrm>
          <a:prstGeom prst="rect">
            <a:avLst/>
          </a:prstGeom>
          <a:noFill/>
        </p:spPr>
      </p:pic>
      <p:sp>
        <p:nvSpPr>
          <p:cNvPr id="27" name="TextBox 26">
            <a:hlinkClick r:id="rId9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2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8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3108" y="58143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350043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42844" y="2000240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42844" y="2518942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42844" y="301900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42844" y="5000636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42844" y="4000504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42844" y="4519206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714612" y="1898587"/>
            <a:ext cx="6235280" cy="381642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Массовость</a:t>
            </a:r>
            <a:r>
              <a:rPr lang="ru-RU" sz="2200" b="1" u="sng" dirty="0" smtClean="0">
                <a:solidFill>
                  <a:srgbClr val="FFC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применимость алгоритма ко всем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Задачам рассматриваемого типа, при любых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исходных данных.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sng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Например</a:t>
            </a:r>
            <a:r>
              <a:rPr lang="ru-RU" sz="2200" b="1" u="sng" dirty="0" smtClean="0">
                <a:solidFill>
                  <a:srgbClr val="FFC000"/>
                </a:solidFill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ru-RU" sz="2200" b="1" i="0" u="sng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алгоритм решения квадратного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уравнения в   области  действительных чисел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должен содержать все  возможные исходы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решения,  т.е., рассмотрев значения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дискриминанта, алгоритм находит либо два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различных  корня уравнения,  либо два равных,   либо делает вывод о том,  что действительных корней нет.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1406" y="785794"/>
            <a:ext cx="9001156" cy="71438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2844" y="928670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9" action="ppaction://hlinksldjump"/>
              </a:rPr>
              <a:t>Понятие алгоритма</a:t>
            </a:r>
            <a:endParaRPr lang="ru-RU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714480" y="928670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Свойства алгоритма</a:t>
            </a:r>
            <a:endParaRPr lang="ru-RU" sz="1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5643570" y="928670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10" action="ppaction://hlinksldjump"/>
              </a:rPr>
              <a:t>Способы описания алгоритмов    </a:t>
            </a:r>
            <a:endParaRPr lang="ru-RU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7715272" y="928670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11" action="ppaction://hlinksldjump"/>
              </a:rPr>
              <a:t>Задания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    </a:t>
            </a:r>
            <a:endParaRPr lang="ru-RU" sz="1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3428992" y="928670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12" action="ppaction://hlinksldjump"/>
              </a:rPr>
              <a:t>Алгоритмические структуры</a:t>
            </a:r>
            <a:endParaRPr lang="ru-RU" sz="1400" b="1" dirty="0"/>
          </a:p>
        </p:txBody>
      </p:sp>
      <p:sp>
        <p:nvSpPr>
          <p:cNvPr id="42" name="Управляющая кнопка: настраиваемая 41">
            <a:hlinkClick r:id="" action="ppaction://hlinkshowjump?jump=endshow" highlightClick="1"/>
          </p:cNvPr>
          <p:cNvSpPr/>
          <p:nvPr/>
        </p:nvSpPr>
        <p:spPr>
          <a:xfrm>
            <a:off x="7358082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43" name="TextBox 42">
            <a:hlinkClick r:id="rId13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13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71670" y="129581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786050" y="945893"/>
            <a:ext cx="6143668" cy="255454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Дискретность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( разрывность, конечность) - это свойство алгоритма,  характеризующее его структуру: каждый  алгоритм  состоит из отдельных законченных действий (шагов).</a:t>
            </a:r>
            <a:r>
              <a:rPr lang="ru-RU" sz="2000" dirty="0" smtClean="0"/>
              <a:t> П</a:t>
            </a:r>
            <a:r>
              <a:rPr lang="ru-RU" sz="2000" b="1" dirty="0" smtClean="0">
                <a:ea typeface="Times New Roman" pitchFamily="18" charset="0"/>
                <a:cs typeface="Times New Roman" pitchFamily="18" charset="0"/>
              </a:rPr>
              <a:t>оследовательность команд, которые необходимо выполнить, должна быть конечною. Каждая  команда начинает исполняться после окончания выполнения предыдущей команды</a:t>
            </a:r>
            <a:r>
              <a:rPr lang="ru-RU" sz="2000" dirty="0" smtClean="0"/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786050" y="3500438"/>
            <a:ext cx="6143668" cy="224676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Пример</a:t>
            </a:r>
            <a:r>
              <a:rPr lang="en-US" sz="2000" b="1" dirty="0" smtClean="0">
                <a:solidFill>
                  <a:srgbClr val="FFC000"/>
                </a:solidFill>
              </a:rPr>
              <a:t>: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pPr marL="342900" indent="-342900"/>
            <a:r>
              <a:rPr lang="ru-RU" sz="2000" b="1" dirty="0" smtClean="0"/>
              <a:t>Алгоритм приготовления блюда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smtClean="0"/>
              <a:t>быстрого питания: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Шаг 1. </a:t>
            </a:r>
            <a:r>
              <a:rPr lang="ru-RU" sz="2000" b="1" dirty="0" smtClean="0"/>
              <a:t>Высыпать в емкость содержимое пакетика.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Шаг 2. </a:t>
            </a:r>
            <a:r>
              <a:rPr lang="ru-RU" sz="2000" b="1" dirty="0" smtClean="0"/>
              <a:t>Налить в емкость 200 мл горячей воды.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Шаг 3. </a:t>
            </a:r>
            <a:r>
              <a:rPr lang="ru-RU" sz="2000" b="1" dirty="0" smtClean="0"/>
              <a:t>Тщательно перемешать.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Шаг 4. </a:t>
            </a:r>
            <a:r>
              <a:rPr lang="ru-RU" sz="2000" b="1" dirty="0" smtClean="0"/>
              <a:t>Закрыть емкость крышкой.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Шаг 5. </a:t>
            </a:r>
            <a:r>
              <a:rPr lang="ru-RU" sz="2000" b="1" dirty="0" smtClean="0"/>
              <a:t>Ждать 5 минут.</a:t>
            </a:r>
            <a:endParaRPr lang="ru-RU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85720" y="3233323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85720" y="1714488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85720" y="2233190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85720" y="2733257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85720" y="4733521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285720" y="3714753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285720" y="4233454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sp>
        <p:nvSpPr>
          <p:cNvPr id="41" name="TextBox 40">
            <a:hlinkClick r:id="rId9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3108" y="272457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2928926" y="1285860"/>
            <a:ext cx="5929354" cy="434952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200" b="1" dirty="0" smtClean="0">
                <a:solidFill>
                  <a:srgbClr val="FFC000"/>
                </a:solidFill>
              </a:rPr>
              <a:t>Однозначность </a:t>
            </a:r>
            <a:r>
              <a:rPr lang="ru-RU" sz="2200" b="1" dirty="0" smtClean="0">
                <a:solidFill>
                  <a:schemeClr val="hlink"/>
                </a:solidFill>
              </a:rPr>
              <a:t>  </a:t>
            </a:r>
            <a:r>
              <a:rPr lang="ru-RU" sz="2200" b="1" dirty="0" smtClean="0"/>
              <a:t>(понятность) .  Алгоритм может включать в себя только </a:t>
            </a:r>
            <a:r>
              <a:rPr lang="ru-RU" sz="2200" b="1" dirty="0"/>
              <a:t>команды, входящие в СКИ</a:t>
            </a:r>
            <a:r>
              <a:rPr lang="ru-RU" sz="2200" b="1" dirty="0" smtClean="0"/>
              <a:t>. </a:t>
            </a:r>
            <a:r>
              <a:rPr lang="ru-RU" sz="2200" b="1" i="1" dirty="0" smtClean="0"/>
              <a:t> </a:t>
            </a:r>
            <a:r>
              <a:rPr lang="ru-RU" sz="2200" b="1" dirty="0" smtClean="0"/>
              <a:t>У </a:t>
            </a:r>
            <a:r>
              <a:rPr lang="ru-RU" sz="2200" b="1" dirty="0"/>
              <a:t>каждого исполнителя имеется </a:t>
            </a:r>
            <a:r>
              <a:rPr lang="ru-RU" sz="2200" b="1" dirty="0" smtClean="0"/>
              <a:t>  свой </a:t>
            </a:r>
            <a:r>
              <a:rPr lang="ru-RU" sz="2200" b="1" dirty="0"/>
              <a:t>перечень </a:t>
            </a:r>
            <a:r>
              <a:rPr lang="ru-RU" sz="2200" b="1" dirty="0" smtClean="0"/>
              <a:t>  команд</a:t>
            </a:r>
            <a:r>
              <a:rPr lang="ru-RU" sz="2200" b="1" dirty="0"/>
              <a:t>, которые </a:t>
            </a:r>
            <a:r>
              <a:rPr lang="ru-RU" sz="2200" b="1" dirty="0" smtClean="0"/>
              <a:t> он </a:t>
            </a:r>
            <a:r>
              <a:rPr lang="ru-RU" sz="2200" b="1" dirty="0"/>
              <a:t>может </a:t>
            </a:r>
            <a:r>
              <a:rPr lang="ru-RU" sz="2200" b="1" dirty="0" smtClean="0"/>
              <a:t>исполнить</a:t>
            </a:r>
            <a:r>
              <a:rPr lang="ru-RU" sz="2200" b="1" dirty="0" smtClean="0">
                <a:solidFill>
                  <a:srgbClr val="003399"/>
                </a:solidFill>
              </a:rPr>
              <a:t>                                                    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200" b="1" dirty="0" smtClean="0">
                <a:solidFill>
                  <a:srgbClr val="003399"/>
                </a:solidFill>
              </a:rPr>
              <a:t>             </a:t>
            </a:r>
            <a:r>
              <a:rPr lang="ru-RU" sz="2200" b="1" dirty="0" smtClean="0">
                <a:solidFill>
                  <a:srgbClr val="FFC000"/>
                </a:solidFill>
              </a:rPr>
              <a:t>СКИ </a:t>
            </a:r>
            <a:r>
              <a:rPr lang="ru-RU" sz="2200" b="1" dirty="0">
                <a:solidFill>
                  <a:srgbClr val="FFC000"/>
                </a:solidFill>
              </a:rPr>
              <a:t>– система </a:t>
            </a:r>
            <a:r>
              <a:rPr lang="ru-RU" sz="2200" b="1" dirty="0" smtClean="0">
                <a:solidFill>
                  <a:srgbClr val="FFC000"/>
                </a:solidFill>
              </a:rPr>
              <a:t>команд  исполнителя</a:t>
            </a:r>
            <a:endParaRPr lang="ru-RU" sz="2200" b="1" dirty="0">
              <a:solidFill>
                <a:srgbClr val="FFC000"/>
              </a:solidFill>
            </a:endParaRPr>
          </a:p>
          <a:p>
            <a:pPr marL="342900" indent="-342900">
              <a:spcBef>
                <a:spcPts val="300"/>
              </a:spcBef>
              <a:spcAft>
                <a:spcPts val="300"/>
              </a:spcAft>
            </a:pPr>
            <a:r>
              <a:rPr lang="ru-RU" sz="2200" b="1" dirty="0" smtClean="0">
                <a:solidFill>
                  <a:srgbClr val="FFC000"/>
                </a:solidFill>
              </a:rPr>
              <a:t>Пример</a:t>
            </a:r>
            <a:r>
              <a:rPr lang="en-US" sz="2200" b="1" dirty="0">
                <a:solidFill>
                  <a:srgbClr val="FFC000"/>
                </a:solidFill>
              </a:rPr>
              <a:t>:</a:t>
            </a:r>
            <a:endParaRPr lang="ru-RU" sz="2200" b="1" dirty="0">
              <a:solidFill>
                <a:srgbClr val="FFC000"/>
              </a:solidFill>
            </a:endParaRPr>
          </a:p>
          <a:p>
            <a:pPr algn="just"/>
            <a:r>
              <a:rPr lang="ru-RU" sz="2200" b="1" dirty="0" smtClean="0"/>
              <a:t>Техник по компьютерным сетям может </a:t>
            </a:r>
            <a:r>
              <a:rPr lang="ru-RU" sz="2200" b="1" dirty="0"/>
              <a:t>выполнить</a:t>
            </a:r>
            <a:r>
              <a:rPr lang="en-US" sz="2200" b="1" dirty="0"/>
              <a:t> </a:t>
            </a:r>
            <a:r>
              <a:rPr lang="ru-RU" sz="2200" b="1" dirty="0" smtClean="0"/>
              <a:t>  свою </a:t>
            </a:r>
            <a:r>
              <a:rPr lang="ru-RU" sz="2200" b="1" dirty="0"/>
              <a:t>работу.</a:t>
            </a:r>
            <a:r>
              <a:rPr lang="ru-RU" sz="2200" b="1" dirty="0">
                <a:solidFill>
                  <a:srgbClr val="33CC33"/>
                </a:solidFill>
              </a:rPr>
              <a:t> </a:t>
            </a:r>
            <a:r>
              <a:rPr lang="ru-RU" sz="2200" b="1" dirty="0"/>
              <a:t>Повар </a:t>
            </a:r>
            <a:r>
              <a:rPr lang="ru-RU" sz="2200" b="1" dirty="0" smtClean="0"/>
              <a:t>не может   выполнить </a:t>
            </a:r>
            <a:r>
              <a:rPr lang="ru-RU" sz="2200" b="1" dirty="0"/>
              <a:t>работу </a:t>
            </a:r>
            <a:r>
              <a:rPr lang="ru-RU" sz="2200" b="1" dirty="0" smtClean="0"/>
              <a:t>техника по компьютерным сетям,   даже </a:t>
            </a:r>
            <a:r>
              <a:rPr lang="ru-RU" sz="2200" b="1" dirty="0"/>
              <a:t>если ему дана подробная </a:t>
            </a:r>
            <a:r>
              <a:rPr lang="ru-RU" sz="2200" b="1" dirty="0" smtClean="0"/>
              <a:t>  инструкция</a:t>
            </a:r>
            <a:r>
              <a:rPr lang="ru-RU" sz="2200" b="1" dirty="0"/>
              <a:t>.</a:t>
            </a:r>
            <a:endParaRPr lang="ru-RU" sz="2200" b="1" dirty="0">
              <a:solidFill>
                <a:srgbClr val="33CC33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57158" y="3519074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57158" y="2000240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57158" y="2518942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57158" y="301900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57158" y="5019272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357158" y="4000504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357158" y="4519206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sp>
        <p:nvSpPr>
          <p:cNvPr id="19" name="TextBox 18">
            <a:hlinkClick r:id="rId9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14612" y="214290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489" y="841134"/>
            <a:ext cx="6143667" cy="501675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Определенность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(детерминированность, точность) – </a:t>
            </a:r>
          </a:p>
          <a:p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свойство алгоритма, указывающее на то, что каждый шаг   алгоритма должен быть строго определен и не допускать   различных толкований. Также строго должен быть   определен порядок выполнения отдельных шагов.</a:t>
            </a:r>
            <a:r>
              <a:rPr lang="ru-RU" sz="2000" b="1" dirty="0" smtClean="0">
                <a:solidFill>
                  <a:srgbClr val="FFC000"/>
                </a:solidFill>
              </a:rPr>
              <a:t> 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Пример неточной команды</a:t>
            </a:r>
            <a:r>
              <a:rPr lang="en-US" sz="2000" b="1" dirty="0" smtClean="0">
                <a:solidFill>
                  <a:srgbClr val="FFC000"/>
                </a:solidFill>
              </a:rPr>
              <a:t>: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r>
              <a:rPr lang="ru-RU" sz="2000" b="1" dirty="0" smtClean="0"/>
              <a:t>Неопределенность может возникнуть, если, некоторая команда будет записана не верно, потому что такая команда не будет принадлежать к набору допустимых команд исполнителя.</a:t>
            </a:r>
          </a:p>
          <a:p>
            <a:r>
              <a:rPr lang="ru-RU" sz="2000" b="1" dirty="0" smtClean="0"/>
              <a:t>Для исполнителя техника по компьютерным сетям, команда</a:t>
            </a:r>
            <a:r>
              <a:rPr lang="en-US" sz="2000" b="1" dirty="0" smtClean="0"/>
              <a:t>:</a:t>
            </a:r>
            <a:r>
              <a:rPr lang="ru-RU" sz="2000" b="1" dirty="0" smtClean="0"/>
              <a:t> «Настроить локальную сеть ». Неточность команды: место настройки сети не определено, сколько компьютеров входит в сеть не ясно, тип сети не определен.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5720" y="3171766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85720" y="1652932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85720" y="2171634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85720" y="2671700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85720" y="4671964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285720" y="3653196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285720" y="4171898"/>
            <a:ext cx="2286016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071802" y="6143644"/>
            <a:ext cx="1000132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000"/>
                </a:solidFill>
                <a:hlinkClick r:id="rId3" action="ppaction://hlinksldjump"/>
              </a:rPr>
              <a:t>Назад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1" name="TextBox 40">
            <a:hlinkClick r:id="rId9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357422" y="214290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428860" y="928670"/>
            <a:ext cx="6500858" cy="483209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Формальность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- это свойство указывает на то, что любой   исполнитель, способный воспринимать и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выпол-нять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инструкции алгоритма, действует формально, т.е.   отвлекается от   содержания  поставленной задачи и лишь  строго выполняет инструкции. Рассуждать «что, как  и почему?» должен разработчик алгоритма, а исполнитель  формально (не думая) поочередно исполняет  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предло-женные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команды и получает необходимый результат.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solidFill>
                  <a:srgbClr val="FFC000"/>
                </a:solidFill>
                <a:cs typeface="Arial" pitchFamily="34" charset="0"/>
              </a:rPr>
              <a:t>Пример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cs typeface="Arial" pitchFamily="34" charset="0"/>
              </a:rPr>
              <a:t>1. Настройка телевизионных каналов.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cs typeface="Arial" pitchFamily="34" charset="0"/>
              </a:rPr>
              <a:t>2. Заправка автомобиля.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cs typeface="Arial" pitchFamily="34" charset="0"/>
              </a:rPr>
              <a:t>3. Включить компьютер.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2844" y="2947570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42844" y="1366616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42844" y="188531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142844" y="2447504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142844" y="444776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142844" y="3429000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142844" y="3885582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071802" y="6143644"/>
            <a:ext cx="1000132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000"/>
                </a:solidFill>
                <a:hlinkClick r:id="rId3" action="ppaction://hlinksldjump"/>
              </a:rPr>
              <a:t>Назад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0" name="TextBox 19">
            <a:hlinkClick r:id="rId9" action="ppaction://hlinksldjump"/>
          </p:cNvPr>
          <p:cNvSpPr txBox="1"/>
          <p:nvPr/>
        </p:nvSpPr>
        <p:spPr>
          <a:xfrm>
            <a:off x="5429256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5984" y="272457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357554" y="1214422"/>
            <a:ext cx="5286412" cy="34163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Правильность</a:t>
            </a:r>
            <a:r>
              <a:rPr lang="ru-RU" sz="2400" b="1" i="1" dirty="0" smtClean="0"/>
              <a:t>  </a:t>
            </a:r>
            <a:r>
              <a:rPr lang="ru-RU" sz="2400" b="1" dirty="0" smtClean="0"/>
              <a:t>алгоритма.  Алгоритм правильный, если в результате его исполнения  выполняется  поставленная задача.</a:t>
            </a:r>
          </a:p>
          <a:p>
            <a:r>
              <a:rPr lang="ru-RU" sz="2400" b="1" dirty="0" smtClean="0">
                <a:solidFill>
                  <a:srgbClr val="FFC000"/>
                </a:solidFill>
              </a:rPr>
              <a:t>Например,</a:t>
            </a:r>
            <a:r>
              <a:rPr lang="ru-RU" sz="2400" b="1" dirty="0" smtClean="0"/>
              <a:t>  если алгоритм по сборке компьютера был выполнен точно и правильно, то результат – компьютер работает и выполняет все  команды пользователя.</a:t>
            </a:r>
            <a:endParaRPr lang="ru-RU" sz="2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500034" y="2804694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500034" y="1285859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500034" y="1804561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500034" y="2304628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500034" y="4304892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500034" y="3286124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500034" y="3804825"/>
            <a:ext cx="257176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071802" y="6143644"/>
            <a:ext cx="1000132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000"/>
                </a:solidFill>
                <a:hlinkClick r:id="rId3" action="ppaction://hlinksldjump"/>
              </a:rPr>
              <a:t>Назад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9" name="TextBox 18">
            <a:hlinkClick r:id="rId9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3108" y="214290"/>
            <a:ext cx="4572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Свойства  алгоритма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0" y="6365557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600076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7500958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571737" y="1071546"/>
            <a:ext cx="6357982" cy="212365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Times New Roman" pitchFamily="18" charset="0"/>
                <a:cs typeface="Times New Roman" pitchFamily="18" charset="0"/>
              </a:rPr>
              <a:t>Результативность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свойство, состоящее в том, что   любой алгоритм должен завершаться за конечное   (может быть очень большое) число 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ш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агов.  </a:t>
            </a:r>
            <a:r>
              <a:rPr lang="ru-RU" sz="2200" dirty="0" smtClean="0"/>
              <a:t> </a:t>
            </a:r>
            <a:r>
              <a:rPr lang="ru-RU" sz="2200" b="1" dirty="0" smtClean="0">
                <a:ea typeface="Times New Roman" pitchFamily="18" charset="0"/>
                <a:cs typeface="Times New Roman" pitchFamily="18" charset="0"/>
              </a:rPr>
              <a:t>Алгоритм результативный если он дает результаты, которые могут оказаться как верными, так и неверными.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571736" y="3214686"/>
            <a:ext cx="6357982" cy="261610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 smtClean="0"/>
              <a:t>Бесконечно исполняемый  алгоритм не может привести к   результату.</a:t>
            </a:r>
          </a:p>
          <a:p>
            <a:pPr marL="342900" indent="-342900"/>
            <a:r>
              <a:rPr lang="ru-RU" sz="2000" b="1" dirty="0" smtClean="0">
                <a:solidFill>
                  <a:srgbClr val="FFC000"/>
                </a:solidFill>
              </a:rPr>
              <a:t>Примеры  бесконечной команды</a:t>
            </a:r>
            <a:r>
              <a:rPr lang="en-US" sz="2000" b="1" dirty="0" smtClean="0">
                <a:solidFill>
                  <a:srgbClr val="FFC000"/>
                </a:solidFill>
              </a:rPr>
              <a:t>: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pPr marL="342900" indent="-342900"/>
            <a:r>
              <a:rPr lang="ru-RU" b="1" dirty="0" smtClean="0"/>
              <a:t>1. Маршрут «Кольцо». </a:t>
            </a:r>
          </a:p>
          <a:p>
            <a:r>
              <a:rPr lang="ru-RU" b="1" u="sng" dirty="0" smtClean="0"/>
              <a:t>Команда</a:t>
            </a:r>
            <a:r>
              <a:rPr lang="en-US" b="1" u="sng" dirty="0" smtClean="0"/>
              <a:t>:</a:t>
            </a:r>
            <a:r>
              <a:rPr lang="ru-RU" b="1" u="sng" dirty="0" smtClean="0"/>
              <a:t>  </a:t>
            </a:r>
            <a:r>
              <a:rPr lang="ru-RU" b="1" dirty="0" smtClean="0"/>
              <a:t>«Ехать по кольцевой </a:t>
            </a:r>
          </a:p>
          <a:p>
            <a:r>
              <a:rPr lang="ru-RU" b="1" dirty="0" smtClean="0"/>
              <a:t>дороге,  пока она не закончится». </a:t>
            </a:r>
          </a:p>
          <a:p>
            <a:endParaRPr lang="ru-RU" b="1" dirty="0" smtClean="0"/>
          </a:p>
          <a:p>
            <a:r>
              <a:rPr lang="ru-RU" b="1" dirty="0" smtClean="0"/>
              <a:t>2. Заполнить решето  водой.</a:t>
            </a:r>
          </a:p>
          <a:p>
            <a:r>
              <a:rPr lang="ru-RU" b="1" u="sng" dirty="0" smtClean="0"/>
              <a:t>Команда: </a:t>
            </a:r>
            <a:r>
              <a:rPr lang="ru-RU" b="1" dirty="0" smtClean="0"/>
              <a:t>«Налить  полное  решето  воды» 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6643702" y="3714752"/>
            <a:ext cx="928694" cy="1071570"/>
            <a:chOff x="6143636" y="4500570"/>
            <a:chExt cx="1714512" cy="1214446"/>
          </a:xfrm>
        </p:grpSpPr>
        <p:sp>
          <p:nvSpPr>
            <p:cNvPr id="28" name="Выгнутая вправо стрелка 27"/>
            <p:cNvSpPr/>
            <p:nvPr/>
          </p:nvSpPr>
          <p:spPr>
            <a:xfrm>
              <a:off x="6929454" y="4572008"/>
              <a:ext cx="928694" cy="1143008"/>
            </a:xfrm>
            <a:prstGeom prst="curvedLeftArrow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29" name="Выгнутая влево стрелка 28"/>
            <p:cNvSpPr/>
            <p:nvPr/>
          </p:nvSpPr>
          <p:spPr>
            <a:xfrm flipV="1">
              <a:off x="6143636" y="4500570"/>
              <a:ext cx="785818" cy="1143008"/>
            </a:xfrm>
            <a:prstGeom prst="curvedRightArrow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285720" y="310032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2" action="ppaction://hlinksldjump"/>
              </a:rPr>
              <a:t>Определенность</a:t>
            </a:r>
            <a:endParaRPr lang="ru-RU" sz="20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85720" y="1581492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3" action="ppaction://hlinksldjump"/>
              </a:rPr>
              <a:t>Массовость</a:t>
            </a:r>
            <a:endParaRPr lang="ru-RU" sz="2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85720" y="2100194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4" action="ppaction://hlinksldjump"/>
              </a:rPr>
              <a:t>Дискретность</a:t>
            </a:r>
            <a:endParaRPr lang="ru-RU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285720" y="2600261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5" action="ppaction://hlinksldjump"/>
              </a:rPr>
              <a:t>Однозначность</a:t>
            </a:r>
            <a:endParaRPr lang="ru-RU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285720" y="4600526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6" action="ppaction://hlinksldjump"/>
              </a:rPr>
              <a:t>Результативность</a:t>
            </a:r>
            <a:endParaRPr lang="ru-RU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85720" y="3581757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7" action="ppaction://hlinksldjump"/>
              </a:rPr>
              <a:t>Формальность</a:t>
            </a:r>
            <a:endParaRPr lang="ru-RU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85720" y="4100458"/>
            <a:ext cx="221457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hlinkClick r:id="rId8" action="ppaction://hlinksldjump"/>
              </a:rPr>
              <a:t>Правильность</a:t>
            </a:r>
            <a:endParaRPr lang="ru-RU" sz="2000" b="1" dirty="0"/>
          </a:p>
        </p:txBody>
      </p:sp>
      <p:pic>
        <p:nvPicPr>
          <p:cNvPr id="7170" name="Picture 2" descr="D:\колледж\рисунки\iкенгшщ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75079" y="4687906"/>
            <a:ext cx="1511763" cy="1098548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2428860" y="6143644"/>
            <a:ext cx="1000132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000"/>
                </a:solidFill>
                <a:hlinkClick r:id="rId3" action="ppaction://hlinksldjump"/>
              </a:rPr>
              <a:t>Назад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1" name="TextBox 40">
            <a:hlinkClick r:id="rId10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10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42976" y="71414"/>
            <a:ext cx="700092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Способы описания (виды) алгоритмов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2910" y="2357430"/>
            <a:ext cx="2857520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b="1" dirty="0" smtClean="0">
                <a:hlinkClick r:id="rId2" action="ppaction://hlinksldjump"/>
              </a:rPr>
              <a:t>Формульно-словесный</a:t>
            </a:r>
            <a:endParaRPr lang="ru-RU" sz="2400" b="1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642910" y="3500438"/>
            <a:ext cx="2857520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FFC000"/>
                </a:solidFill>
                <a:ea typeface="Times New Roman" pitchFamily="18" charset="0"/>
                <a:cs typeface="Times New Roman" pitchFamily="18" charset="0"/>
                <a:hlinkClick r:id="rId3" action="ppaction://hlinksldjump"/>
              </a:rPr>
              <a:t>Псевдокод</a:t>
            </a:r>
            <a:r>
              <a:rPr lang="ru-RU" sz="2400" dirty="0" smtClean="0"/>
              <a:t> </a:t>
            </a:r>
          </a:p>
          <a:p>
            <a:pPr marL="342900" indent="-342900"/>
            <a:endParaRPr lang="ru-RU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642910" y="4572008"/>
            <a:ext cx="2857520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b="1" dirty="0" smtClean="0">
                <a:hlinkClick r:id="rId4" action="ppaction://hlinksldjump"/>
              </a:rPr>
              <a:t>Графический</a:t>
            </a:r>
            <a:endParaRPr lang="ru-RU" sz="2400" b="1" dirty="0" smtClean="0"/>
          </a:p>
          <a:p>
            <a:pPr marL="342900" indent="-342900"/>
            <a:endParaRPr lang="ru-RU" sz="2400" b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71406" y="857232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2844" y="1000108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Понятие алгоритма</a:t>
            </a:r>
            <a:endParaRPr lang="ru-RU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1714480" y="1000108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Свойства алгоритма</a:t>
            </a:r>
            <a:endParaRPr lang="ru-RU" sz="1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5643570" y="1000108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7" action="ppaction://hlinksldjump"/>
              </a:rPr>
              <a:t>Способы описания алгоритмов    </a:t>
            </a:r>
            <a:endParaRPr lang="ru-RU" sz="1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7715272" y="1000108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8" action="ppaction://hlinksldjump"/>
              </a:rPr>
              <a:t>Задания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    </a:t>
            </a:r>
            <a:endParaRPr lang="ru-RU" sz="14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428992" y="1000108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9" action="ppaction://hlinksldjump"/>
              </a:rPr>
              <a:t>Алгоритмические структуры</a:t>
            </a:r>
            <a:endParaRPr lang="ru-RU" sz="1400" b="1" dirty="0"/>
          </a:p>
        </p:txBody>
      </p:sp>
      <p:pic>
        <p:nvPicPr>
          <p:cNvPr id="91138" name="Picture 2" descr="&amp;Kcy;&amp;rcy;&amp;acy;&amp;tcy;&amp;kcy;&amp;ocy;&amp;iecy; &amp;vcy;&amp;vcy;&amp;iecy;&amp;dcy;&amp;iecy;&amp;ncy;&amp;icy;&amp;iecy; &amp;vcy; &amp;mcy;&amp;ocy;&amp;dcy;&amp;iecy;&amp;lcy;&amp;icy;&amp;rcy;&amp;ocy;&amp;vcy;&amp;acy;&amp;ncy;&amp;icy;&amp;iecy; &amp;bcy;&amp;icy;&amp;zcy;&amp;ncy;&amp;iecy;&amp;scy;-&amp;pcy;&amp;rcy;&amp;ocy;&amp;tscy;&amp;iecy;&amp;scy;&amp;scy;&amp;ocy;&amp;vcy;. &amp;CHcy;&amp;acy;&amp;scy;&amp;tcy;&amp;softcy; 5. …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00562" y="1785926"/>
            <a:ext cx="4157136" cy="4093181"/>
          </a:xfrm>
          <a:prstGeom prst="rect">
            <a:avLst/>
          </a:prstGeom>
          <a:noFill/>
        </p:spPr>
      </p:pic>
      <p:sp>
        <p:nvSpPr>
          <p:cNvPr id="37" name="Управляющая кнопка: настраиваемая 36">
            <a:hlinkClick r:id="" action="ppaction://hlinkshowjump?jump=endshow" highlightClick="1"/>
          </p:cNvPr>
          <p:cNvSpPr/>
          <p:nvPr/>
        </p:nvSpPr>
        <p:spPr>
          <a:xfrm>
            <a:off x="7358082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38" name="TextBox 37">
            <a:hlinkClick r:id="rId11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11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14282" y="1500174"/>
            <a:ext cx="8715436" cy="424731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b="1" i="0" u="sng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ea typeface="Arial Unicode MS" pitchFamily="34" charset="-128"/>
                <a:cs typeface="Arial" pitchFamily="34" charset="0"/>
              </a:rPr>
              <a:t>Формульно</a:t>
            </a: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ea typeface="Arial Unicode MS" pitchFamily="34" charset="-128"/>
                <a:cs typeface="Arial" pitchFamily="34" charset="0"/>
              </a:rPr>
              <a:t> – с</a:t>
            </a:r>
            <a:r>
              <a:rPr lang="ru-RU" b="1" u="sng" dirty="0" smtClean="0">
                <a:solidFill>
                  <a:srgbClr val="FFC000"/>
                </a:solidFill>
                <a:ea typeface="Arial Unicode MS" pitchFamily="34" charset="-128"/>
                <a:cs typeface="Arial" pitchFamily="34" charset="0"/>
              </a:rPr>
              <a:t>ловесный  способ  </a:t>
            </a:r>
            <a:r>
              <a:rPr lang="ru-RU" b="1" dirty="0" smtClean="0">
                <a:ea typeface="Arial Unicode MS" pitchFamily="34" charset="-128"/>
                <a:cs typeface="Arial" pitchFamily="34" charset="0"/>
              </a:rPr>
              <a:t>- </a:t>
            </a:r>
            <a:r>
              <a:rPr lang="ru-RU" b="1" dirty="0" smtClean="0"/>
              <a:t>описание осуществляется с помощью слов и формул. Содержание  последовательности  этапов выполнения алгоритмов записывается на  естественном профессиональном  языке предметной области в произвольной  форме.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	 Никаких правил составления словесного описания не существует.  Запись алгоритма осуществляется в произвольной форме на естественном  языке.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	Алгоритм строго  не формализуем (под «формальным»   понимается то, что описание абсолютно полное и учитывает все возможные  ситуации, которые могут  возникнуть в ходе решения); допускает неоднозначность толкования при  </a:t>
            </a:r>
            <a:r>
              <a:rPr lang="ru-RU" b="1" dirty="0" err="1" smtClean="0">
                <a:ea typeface="Times New Roman" pitchFamily="18" charset="0"/>
                <a:cs typeface="Times New Roman" pitchFamily="18" charset="0"/>
              </a:rPr>
              <a:t>описа-нии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  некоторых действий;  страдает многословностью.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b="1" dirty="0" smtClean="0">
                <a:solidFill>
                  <a:srgbClr val="FFC000"/>
                </a:solidFill>
                <a:ea typeface="Arial Unicode MS" pitchFamily="34" charset="-128"/>
                <a:cs typeface="Arial" pitchFamily="34" charset="0"/>
              </a:rPr>
              <a:t>Примеры: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b="1" dirty="0" smtClean="0">
                <a:ea typeface="Arial Unicode MS" pitchFamily="34" charset="-128"/>
                <a:cs typeface="Arial" pitchFamily="34" charset="0"/>
              </a:rPr>
              <a:t>1. кулинарный рецепт.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2. прибор  бытовой техники (утюг, электропила, дрель , телевизор и т.п.) имеет  инструкцию  по эксплуатации, т.е.словесное описания  алгоритма, в  соответствии которому данный прибор должен использоваться.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28860" y="6130373"/>
            <a:ext cx="2714644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FFC000"/>
                </a:solidFill>
              </a:rPr>
              <a:t>Способы описания </a:t>
            </a:r>
          </a:p>
          <a:p>
            <a:pPr algn="ctr"/>
            <a:r>
              <a:rPr lang="ru-RU" sz="1600" b="1" u="sng" dirty="0" err="1" smtClean="0">
                <a:solidFill>
                  <a:srgbClr val="FFC000"/>
                </a:solidFill>
              </a:rPr>
              <a:t>алгоритмаов</a:t>
            </a:r>
            <a:endParaRPr lang="ru-RU" sz="1600" b="1" u="sng" dirty="0" smtClean="0">
              <a:solidFill>
                <a:srgbClr val="FFC000"/>
              </a:solidFill>
            </a:endParaRPr>
          </a:p>
        </p:txBody>
      </p:sp>
      <p:sp>
        <p:nvSpPr>
          <p:cNvPr id="8" name="Управляющая кнопка: настраиваемая 7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42852"/>
            <a:ext cx="842968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Способы описания  алгоритмов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1406" y="714356"/>
            <a:ext cx="9001156" cy="57150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4348" y="857232"/>
            <a:ext cx="2643206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Формульно-словесный </a:t>
            </a:r>
            <a:endParaRPr lang="ru-RU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929058" y="857232"/>
            <a:ext cx="1643074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Псевдокод</a:t>
            </a:r>
            <a:endParaRPr lang="ru-RU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143636" y="857232"/>
            <a:ext cx="2143140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Графический</a:t>
            </a:r>
            <a:endParaRPr lang="ru-RU" sz="1400" b="1" dirty="0"/>
          </a:p>
        </p:txBody>
      </p:sp>
      <p:sp>
        <p:nvSpPr>
          <p:cNvPr id="20" name="TextBox 19">
            <a:hlinkClick r:id="rId5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5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Управляющая кнопка: настраиваемая 6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282" y="1500174"/>
            <a:ext cx="8715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 </a:t>
            </a:r>
            <a:endParaRPr lang="ru-RU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14282" y="1500174"/>
            <a:ext cx="5429288" cy="429348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100" b="1" i="1" dirty="0" smtClean="0">
                <a:solidFill>
                  <a:srgbClr val="FFC000"/>
                </a:solidFill>
              </a:rPr>
              <a:t>Псевдокод</a:t>
            </a:r>
            <a:r>
              <a:rPr lang="ru-RU" sz="2100" b="1" dirty="0" smtClean="0">
                <a:solidFill>
                  <a:srgbClr val="FFC000"/>
                </a:solidFill>
              </a:rPr>
              <a:t> </a:t>
            </a:r>
            <a:r>
              <a:rPr lang="ru-RU" sz="2100" dirty="0" smtClean="0"/>
              <a:t>- </a:t>
            </a:r>
            <a:r>
              <a:rPr lang="ru-RU" sz="2100" b="1" dirty="0" smtClean="0"/>
              <a:t>это система обозначений и правил для записи   алгоритмов. </a:t>
            </a:r>
          </a:p>
          <a:p>
            <a:r>
              <a:rPr lang="ru-RU" sz="2100" b="1" dirty="0" smtClean="0">
                <a:solidFill>
                  <a:srgbClr val="FFC000"/>
                </a:solidFill>
              </a:rPr>
              <a:t>Псевдокоды </a:t>
            </a:r>
            <a:r>
              <a:rPr lang="ru-RU" sz="2100" b="1" dirty="0" smtClean="0"/>
              <a:t> - это полуформализованные описания алгоритмов на условном алгоритмическом языке, включающие в себя элементы языка программирования, фразы естественного языка, общепринятые математические обозначения и др.</a:t>
            </a:r>
          </a:p>
          <a:p>
            <a:r>
              <a:rPr lang="ru-RU" sz="2100" b="1" dirty="0" smtClean="0">
                <a:ea typeface="Times New Roman" pitchFamily="18" charset="0"/>
                <a:cs typeface="Times New Roman" pitchFamily="18" charset="0"/>
              </a:rPr>
              <a:t>	Строгих синтаксических правил  для записи псевдокода не существует. Это облегчает запись алгоритма при  проектировании  и позволяет описать алгоритм, используя любой набор команд.</a:t>
            </a:r>
            <a:endParaRPr lang="ru-RU" sz="21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142852"/>
            <a:ext cx="842968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Способы описания  алгоритмов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06" y="714356"/>
            <a:ext cx="9001156" cy="57150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4348" y="857232"/>
            <a:ext cx="2643206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Формульно-словесный </a:t>
            </a:r>
            <a:endParaRPr lang="ru-RU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929058" y="857232"/>
            <a:ext cx="1643074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Псевдокод</a:t>
            </a:r>
            <a:endParaRPr lang="ru-RU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143636" y="857232"/>
            <a:ext cx="2143140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Графический</a:t>
            </a:r>
            <a:endParaRPr lang="ru-RU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715008" y="1782112"/>
            <a:ext cx="3286148" cy="364715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rgbClr val="FFC000"/>
                </a:solidFill>
              </a:rPr>
              <a:t>    Алгоритм Евклида:</a:t>
            </a:r>
          </a:p>
          <a:p>
            <a:r>
              <a:rPr lang="ru-RU" sz="2100" b="1" dirty="0" smtClean="0">
                <a:solidFill>
                  <a:schemeClr val="tx1"/>
                </a:solidFill>
              </a:rPr>
              <a:t>начало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ввод k1, k2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пока k1≠ k2 повторять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   если k1 &gt; k2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     то k1 := k1-k2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      иначе k2 := k2-k1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  всё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</a:t>
            </a:r>
            <a:r>
              <a:rPr lang="ru-RU" sz="2100" b="1" dirty="0" err="1" smtClean="0">
                <a:solidFill>
                  <a:schemeClr val="tx1"/>
                </a:solidFill>
              </a:rPr>
              <a:t>кц</a:t>
            </a:r>
            <a:r>
              <a:rPr lang="ru-RU" sz="2100" b="1" dirty="0" smtClean="0">
                <a:solidFill>
                  <a:schemeClr val="tx1"/>
                </a:solidFill>
              </a:rPr>
              <a:t> (* конец цикла пока *)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вывод k1 </a:t>
            </a:r>
            <a:br>
              <a:rPr lang="ru-RU" sz="2100" b="1" dirty="0" smtClean="0">
                <a:solidFill>
                  <a:schemeClr val="tx1"/>
                </a:solidFill>
              </a:rPr>
            </a:br>
            <a:r>
              <a:rPr lang="ru-RU" sz="2100" b="1" dirty="0" smtClean="0">
                <a:solidFill>
                  <a:schemeClr val="tx1"/>
                </a:solidFill>
              </a:rPr>
              <a:t>  конец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28860" y="6130373"/>
            <a:ext cx="2714644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FFC000"/>
                </a:solidFill>
              </a:rPr>
              <a:t>Способы описания </a:t>
            </a:r>
          </a:p>
          <a:p>
            <a:pPr algn="ctr"/>
            <a:r>
              <a:rPr lang="ru-RU" sz="1600" b="1" u="sng" dirty="0" err="1" smtClean="0">
                <a:solidFill>
                  <a:srgbClr val="FFC000"/>
                </a:solidFill>
              </a:rPr>
              <a:t>алгоритмаов</a:t>
            </a:r>
            <a:endParaRPr lang="ru-RU" sz="1600" b="1" u="sng" dirty="0" smtClean="0">
              <a:solidFill>
                <a:srgbClr val="FFC000"/>
              </a:solidFill>
            </a:endParaRPr>
          </a:p>
        </p:txBody>
      </p:sp>
      <p:sp>
        <p:nvSpPr>
          <p:cNvPr id="24" name="TextBox 23">
            <a:hlinkClick r:id="rId5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5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5720" y="2022827"/>
            <a:ext cx="8572560" cy="34778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C000"/>
                </a:solidFill>
              </a:rPr>
              <a:t>Графический способ </a:t>
            </a:r>
            <a:r>
              <a:rPr lang="ru-RU" sz="2000" b="1" dirty="0" smtClean="0"/>
              <a:t>описания алгоритма получил самое широкое распространение. Для графического описания алгоритмов используются схемы алгоритмов или блочные символы (блоки), которые соединяются между собой линиями связи.</a:t>
            </a:r>
          </a:p>
          <a:p>
            <a:pPr lvl="0"/>
            <a:r>
              <a:rPr lang="ru-RU" sz="2000" b="1" dirty="0" smtClean="0">
                <a:solidFill>
                  <a:srgbClr val="FFC000"/>
                </a:solidFill>
                <a:ea typeface="Times New Roman" pitchFamily="18" charset="0"/>
                <a:cs typeface="Times New Roman" pitchFamily="18" charset="0"/>
              </a:rPr>
              <a:t>Блок-схема </a:t>
            </a:r>
            <a:r>
              <a:rPr lang="ru-RU" sz="2000" b="1" dirty="0" smtClean="0">
                <a:ea typeface="Times New Roman" pitchFamily="18" charset="0"/>
                <a:cs typeface="Times New Roman" pitchFamily="18" charset="0"/>
              </a:rPr>
              <a:t>- описание структуры алгоритма с помощью геометрических фигур  с линиями-связями, показывающими порядок выполнения отдельных  инструкций. Этот способ имеет  ряд  преимуществ.  Благодаря наглядности, он обеспечивает  «читаемость»  алгоритма и явно  отображает порядок   выполнения отдельных  команд. В блок-схеме каждой   формальной конструкции  соответствует определенная  геометрическая фигура  или  связанная линиями совокупность фигур.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Управляющая кнопка: настраиваемая 10">
            <a:hlinkClick r:id="" action="ppaction://hlinkshowjump?jump=endshow" highlightClick="1"/>
          </p:cNvPr>
          <p:cNvSpPr/>
          <p:nvPr/>
        </p:nvSpPr>
        <p:spPr>
          <a:xfrm>
            <a:off x="7643802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42976" y="71414"/>
            <a:ext cx="700092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Способы описания (виды) алгоритмов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1406" y="857232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2844" y="1000108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Понятие алгоритма</a:t>
            </a:r>
            <a:endParaRPr lang="ru-RU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714480" y="1000108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Свойства алгоритма</a:t>
            </a:r>
            <a:endParaRPr lang="ru-RU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643570" y="1000108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Способы описания алгоритмов    </a:t>
            </a:r>
            <a:endParaRPr lang="ru-RU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715272" y="1000108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Задания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    </a:t>
            </a:r>
            <a:endParaRPr lang="ru-RU" sz="1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428992" y="1000108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Алгоритмические структуры</a:t>
            </a:r>
            <a:endParaRPr lang="ru-RU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428860" y="6130373"/>
            <a:ext cx="2714644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FFC000"/>
                </a:solidFill>
              </a:rPr>
              <a:t>Способы описания </a:t>
            </a:r>
          </a:p>
          <a:p>
            <a:pPr algn="ctr"/>
            <a:r>
              <a:rPr lang="ru-RU" sz="1600" b="1" u="sng" dirty="0" err="1" smtClean="0">
                <a:solidFill>
                  <a:srgbClr val="FFC000"/>
                </a:solidFill>
              </a:rPr>
              <a:t>алгоритмаов</a:t>
            </a:r>
            <a:endParaRPr lang="ru-RU" sz="1600" b="1" u="sng" dirty="0" smtClean="0">
              <a:solidFill>
                <a:srgbClr val="FFC000"/>
              </a:solidFill>
            </a:endParaRPr>
          </a:p>
        </p:txBody>
      </p:sp>
      <p:sp>
        <p:nvSpPr>
          <p:cNvPr id="26" name="TextBox 25">
            <a:hlinkClick r:id="rId5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5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2876" y="6093101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0" y="6357958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214414" y="6093101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5" name="Управляющая кнопка: настраиваемая 34">
            <a:hlinkClick r:id="" action="ppaction://hlinkshowjump?jump=endshow" highlightClick="1"/>
          </p:cNvPr>
          <p:cNvSpPr/>
          <p:nvPr/>
        </p:nvSpPr>
        <p:spPr>
          <a:xfrm>
            <a:off x="7572396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7158" y="1500174"/>
            <a:ext cx="9001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FC000"/>
                </a:solidFill>
              </a:rPr>
              <a:t>Типичные действия алгоритма изображаются следующими геометрическими фигурами:</a:t>
            </a:r>
          </a:p>
        </p:txBody>
      </p:sp>
      <p:graphicFrame>
        <p:nvGraphicFramePr>
          <p:cNvPr id="3" name="Содержимое 4"/>
          <p:cNvGraphicFramePr>
            <a:graphicFrameLocks/>
          </p:cNvGraphicFramePr>
          <p:nvPr/>
        </p:nvGraphicFramePr>
        <p:xfrm>
          <a:off x="500034" y="2143116"/>
          <a:ext cx="1643082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142844" y="2786058"/>
          <a:ext cx="2071702" cy="889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5286380" y="1754019"/>
          <a:ext cx="1857388" cy="1103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500034" y="3786190"/>
          <a:ext cx="1500198" cy="642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5357818" y="2928934"/>
          <a:ext cx="1539401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8" name="Содержимое 4"/>
          <p:cNvGraphicFramePr>
            <a:graphicFrameLocks/>
          </p:cNvGraphicFramePr>
          <p:nvPr/>
        </p:nvGraphicFramePr>
        <p:xfrm>
          <a:off x="5357818" y="3857628"/>
          <a:ext cx="1657622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2428860" y="2000240"/>
            <a:ext cx="1785950" cy="83099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Начало алгоритма, вход </a:t>
            </a:r>
            <a:endParaRPr lang="ru-RU" sz="1600" b="1" dirty="0" smtClean="0"/>
          </a:p>
          <a:p>
            <a:pPr algn="ctr"/>
            <a:r>
              <a:rPr lang="ru-RU" sz="1600" b="1" dirty="0" smtClean="0"/>
              <a:t>в </a:t>
            </a:r>
            <a:r>
              <a:rPr lang="ru-RU" sz="1600" b="1" dirty="0"/>
              <a:t>программу</a:t>
            </a:r>
          </a:p>
        </p:txBody>
      </p:sp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2428860" y="2928934"/>
            <a:ext cx="1785950" cy="83099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/>
              <a:t>Ввод исходных данных или вывод </a:t>
            </a:r>
            <a:r>
              <a:rPr lang="ru-RU" sz="1600" b="1" dirty="0" smtClean="0"/>
              <a:t>результата</a:t>
            </a:r>
            <a:endParaRPr lang="ru-RU" sz="1600" b="1" dirty="0"/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2428861" y="3857628"/>
            <a:ext cx="1785950" cy="5847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/>
              <a:t>Выполнение действий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rot="10800000" flipV="1">
            <a:off x="2071670" y="2285992"/>
            <a:ext cx="285752" cy="142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10800000">
            <a:off x="2214546" y="3143248"/>
            <a:ext cx="214314" cy="142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11" idx="1"/>
          </p:cNvCxnSpPr>
          <p:nvPr/>
        </p:nvCxnSpPr>
        <p:spPr>
          <a:xfrm rot="10800000">
            <a:off x="2000233" y="4143380"/>
            <a:ext cx="428628" cy="66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7358082" y="3643314"/>
            <a:ext cx="1643074" cy="107721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/>
              <a:t>Конец алгоритма, выход из программы</a:t>
            </a:r>
          </a:p>
        </p:txBody>
      </p:sp>
      <p:sp>
        <p:nvSpPr>
          <p:cNvPr id="24" name="Text Box 23"/>
          <p:cNvSpPr txBox="1">
            <a:spLocks noChangeArrowheads="1"/>
          </p:cNvSpPr>
          <p:nvPr/>
        </p:nvSpPr>
        <p:spPr bwMode="auto">
          <a:xfrm>
            <a:off x="7286644" y="1968333"/>
            <a:ext cx="1714512" cy="83099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/>
              <a:t>Проверка логического условия</a:t>
            </a: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7358082" y="3000372"/>
            <a:ext cx="1643074" cy="5847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/>
              <a:t>Количество повторов цикла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 rot="10800000" flipV="1">
            <a:off x="6929454" y="2182647"/>
            <a:ext cx="285752" cy="142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0800000">
            <a:off x="7000892" y="4331435"/>
            <a:ext cx="357190" cy="142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0800000">
            <a:off x="6929454" y="3357562"/>
            <a:ext cx="428628" cy="66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Блок-схема: типовой процесс 28"/>
          <p:cNvSpPr/>
          <p:nvPr/>
        </p:nvSpPr>
        <p:spPr>
          <a:xfrm>
            <a:off x="500034" y="4585279"/>
            <a:ext cx="1500198" cy="642942"/>
          </a:xfrm>
          <a:prstGeom prst="flowChartPredefined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2428861" y="4572008"/>
            <a:ext cx="1785950" cy="5847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/>
              <a:t>Вызов подпрограммы </a:t>
            </a:r>
            <a:endParaRPr lang="ru-RU" sz="1600" b="1" dirty="0"/>
          </a:p>
        </p:txBody>
      </p:sp>
      <p:cxnSp>
        <p:nvCxnSpPr>
          <p:cNvPr id="38" name="Прямая со стрелкой 37"/>
          <p:cNvCxnSpPr>
            <a:stCxn id="37" idx="1"/>
          </p:cNvCxnSpPr>
          <p:nvPr/>
        </p:nvCxnSpPr>
        <p:spPr>
          <a:xfrm rot="10800000">
            <a:off x="2000233" y="4857764"/>
            <a:ext cx="428628" cy="66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Блок-схема: узел 38"/>
          <p:cNvSpPr/>
          <p:nvPr/>
        </p:nvSpPr>
        <p:spPr>
          <a:xfrm>
            <a:off x="6000760" y="4714884"/>
            <a:ext cx="500066" cy="50006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 Box 24"/>
          <p:cNvSpPr txBox="1">
            <a:spLocks noChangeArrowheads="1"/>
          </p:cNvSpPr>
          <p:nvPr/>
        </p:nvSpPr>
        <p:spPr bwMode="auto">
          <a:xfrm>
            <a:off x="7358082" y="4786322"/>
            <a:ext cx="1643074" cy="338554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/>
              <a:t>Соединитель</a:t>
            </a:r>
            <a:endParaRPr lang="ru-RU" sz="1600" b="1" dirty="0"/>
          </a:p>
        </p:txBody>
      </p:sp>
      <p:cxnSp>
        <p:nvCxnSpPr>
          <p:cNvPr id="43" name="Прямая со стрелкой 42"/>
          <p:cNvCxnSpPr>
            <a:endCxn id="39" idx="6"/>
          </p:cNvCxnSpPr>
          <p:nvPr/>
        </p:nvCxnSpPr>
        <p:spPr>
          <a:xfrm rot="10800000">
            <a:off x="6500826" y="4964918"/>
            <a:ext cx="785818" cy="4235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 Box 24"/>
          <p:cNvSpPr txBox="1">
            <a:spLocks noChangeArrowheads="1"/>
          </p:cNvSpPr>
          <p:nvPr/>
        </p:nvSpPr>
        <p:spPr bwMode="auto">
          <a:xfrm>
            <a:off x="2428860" y="5286388"/>
            <a:ext cx="2214578" cy="5847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/>
              <a:t>Последовательность выполнения действий</a:t>
            </a:r>
            <a:endParaRPr lang="ru-RU" sz="1600" b="1" dirty="0"/>
          </a:p>
        </p:txBody>
      </p:sp>
      <p:cxnSp>
        <p:nvCxnSpPr>
          <p:cNvPr id="50" name="Прямая со стрелкой 49"/>
          <p:cNvCxnSpPr/>
          <p:nvPr/>
        </p:nvCxnSpPr>
        <p:spPr>
          <a:xfrm rot="10800000">
            <a:off x="1928794" y="5715016"/>
            <a:ext cx="428628" cy="66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ятиугольник 54"/>
          <p:cNvSpPr/>
          <p:nvPr/>
        </p:nvSpPr>
        <p:spPr>
          <a:xfrm rot="5400000">
            <a:off x="5965041" y="5322107"/>
            <a:ext cx="607223" cy="535785"/>
          </a:xfrm>
          <a:prstGeom prst="homePlat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 стрелкой 56"/>
          <p:cNvCxnSpPr/>
          <p:nvPr/>
        </p:nvCxnSpPr>
        <p:spPr>
          <a:xfrm rot="10800000">
            <a:off x="6572262" y="5500700"/>
            <a:ext cx="571506" cy="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7072330" y="5305024"/>
            <a:ext cx="1928826" cy="5847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/>
              <a:t>Межстраничный соединитель</a:t>
            </a:r>
            <a:endParaRPr lang="ru-RU" sz="1600" b="1" dirty="0"/>
          </a:p>
        </p:txBody>
      </p:sp>
      <p:sp>
        <p:nvSpPr>
          <p:cNvPr id="44" name="Rectangle 1"/>
          <p:cNvSpPr>
            <a:spLocks noChangeArrowheads="1"/>
          </p:cNvSpPr>
          <p:nvPr/>
        </p:nvSpPr>
        <p:spPr bwMode="auto">
          <a:xfrm>
            <a:off x="1357290" y="105297"/>
            <a:ext cx="7143800" cy="132343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600" b="1" dirty="0" smtClean="0"/>
              <a:t>Составление алгоритмов графическим способом подчиняется двум </a:t>
            </a:r>
            <a:r>
              <a:rPr lang="ru-RU" sz="1600" b="1" dirty="0" err="1" smtClean="0"/>
              <a:t>ГОСТам</a:t>
            </a:r>
            <a:r>
              <a:rPr lang="ru-RU" sz="1600" b="1" dirty="0" smtClean="0"/>
              <a:t>:</a:t>
            </a:r>
            <a:endParaRPr lang="ru-RU" sz="1600" dirty="0" smtClean="0"/>
          </a:p>
          <a:p>
            <a:pPr lvl="0"/>
            <a:r>
              <a:rPr lang="ru-RU" sz="1600" b="1" i="1" dirty="0" smtClean="0">
                <a:solidFill>
                  <a:srgbClr val="FFC000"/>
                </a:solidFill>
              </a:rPr>
              <a:t>ГОСТ 19.002-80, </a:t>
            </a:r>
            <a:r>
              <a:rPr lang="ru-RU" sz="1600" b="1" i="1" dirty="0" smtClean="0"/>
              <a:t>соответствует международному стандарту ИСО 2636-73. Регламентирует правила составления блок-схем.</a:t>
            </a:r>
          </a:p>
          <a:p>
            <a:pPr lvl="0"/>
            <a:r>
              <a:rPr lang="ru-RU" sz="1600" b="1" i="1" dirty="0" smtClean="0">
                <a:solidFill>
                  <a:srgbClr val="FFC000"/>
                </a:solidFill>
              </a:rPr>
              <a:t>ГОСТ 19.003-80, </a:t>
            </a:r>
            <a:r>
              <a:rPr lang="ru-RU" sz="1600" b="1" i="1" dirty="0" smtClean="0"/>
              <a:t>соответствует международному стандарту ИСО 1028-73. Регламентирует использование графических примитивов.</a:t>
            </a:r>
            <a:endParaRPr lang="ru-RU" sz="1600" i="1" dirty="0"/>
          </a:p>
        </p:txBody>
      </p:sp>
      <p:sp>
        <p:nvSpPr>
          <p:cNvPr id="48" name="TextBox 47"/>
          <p:cNvSpPr txBox="1"/>
          <p:nvPr/>
        </p:nvSpPr>
        <p:spPr>
          <a:xfrm>
            <a:off x="2428860" y="6130373"/>
            <a:ext cx="1857388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FFC000"/>
                </a:solidFill>
              </a:rPr>
              <a:t>Способы описания </a:t>
            </a:r>
          </a:p>
          <a:p>
            <a:pPr algn="ctr"/>
            <a:r>
              <a:rPr lang="ru-RU" sz="1600" b="1" u="sng" dirty="0" err="1" smtClean="0">
                <a:solidFill>
                  <a:srgbClr val="FFC000"/>
                </a:solidFill>
              </a:rPr>
              <a:t>алгоритмаов</a:t>
            </a:r>
            <a:endParaRPr lang="ru-RU" sz="1600" b="1" u="sng" dirty="0" smtClean="0">
              <a:solidFill>
                <a:srgbClr val="FFC000"/>
              </a:solidFill>
            </a:endParaRPr>
          </a:p>
        </p:txBody>
      </p:sp>
      <p:sp>
        <p:nvSpPr>
          <p:cNvPr id="51" name="TextBox 50">
            <a:hlinkClick r:id="rId32" action="ppaction://hlinksldjump"/>
          </p:cNvPr>
          <p:cNvSpPr txBox="1"/>
          <p:nvPr/>
        </p:nvSpPr>
        <p:spPr>
          <a:xfrm>
            <a:off x="5572132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32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rot="5400000">
            <a:off x="500034" y="5572140"/>
            <a:ext cx="428628" cy="158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928662" y="5715016"/>
            <a:ext cx="785818" cy="158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14414" y="142852"/>
            <a:ext cx="6572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Алгоритмические  структуры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28794" y="1689075"/>
            <a:ext cx="5643602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Основные алгоритмические конструкции. </a:t>
            </a:r>
            <a:endParaRPr lang="ru-RU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571868" y="4008127"/>
            <a:ext cx="2000264" cy="49244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hlinkClick r:id="rId2" action="ppaction://hlinksldjump"/>
              </a:rPr>
              <a:t>следование</a:t>
            </a:r>
            <a:r>
              <a:rPr lang="ru-RU" sz="2600" b="1" dirty="0" smtClean="0"/>
              <a:t> </a:t>
            </a:r>
            <a:endParaRPr lang="ru-RU" sz="2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571868" y="4651069"/>
            <a:ext cx="2000264" cy="49244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hlinkClick r:id="rId3" action="ppaction://hlinksldjump"/>
              </a:rPr>
              <a:t> </a:t>
            </a:r>
            <a:r>
              <a:rPr lang="ru-RU" sz="2600" b="1" dirty="0" smtClean="0">
                <a:hlinkClick r:id="rId3" action="ppaction://hlinksldjump"/>
              </a:rPr>
              <a:t>ветвление</a:t>
            </a:r>
            <a:endParaRPr lang="ru-RU" sz="2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571868" y="5294011"/>
            <a:ext cx="2000264" cy="49244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hlinkClick r:id="rId4" action="ppaction://hlinksldjump"/>
              </a:rPr>
              <a:t>цикл</a:t>
            </a:r>
            <a:endParaRPr lang="ru-RU" sz="2600" b="1" dirty="0"/>
          </a:p>
        </p:txBody>
      </p:sp>
      <p:grpSp>
        <p:nvGrpSpPr>
          <p:cNvPr id="36" name="Группа 35"/>
          <p:cNvGrpSpPr/>
          <p:nvPr/>
        </p:nvGrpSpPr>
        <p:grpSpPr>
          <a:xfrm>
            <a:off x="500034" y="3857628"/>
            <a:ext cx="785818" cy="2000264"/>
            <a:chOff x="2857488" y="2000240"/>
            <a:chExt cx="1214446" cy="2357454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2857488" y="2000240"/>
              <a:ext cx="1214446" cy="2357454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5" name="Группа 34"/>
            <p:cNvGrpSpPr/>
            <p:nvPr/>
          </p:nvGrpSpPr>
          <p:grpSpPr>
            <a:xfrm>
              <a:off x="2928926" y="2143116"/>
              <a:ext cx="1000132" cy="2070908"/>
              <a:chOff x="6072198" y="2786852"/>
              <a:chExt cx="1000132" cy="2070908"/>
            </a:xfrm>
          </p:grpSpPr>
          <p:cxnSp>
            <p:nvCxnSpPr>
              <p:cNvPr id="20" name="Прямая со стрелкой 19"/>
              <p:cNvCxnSpPr/>
              <p:nvPr/>
            </p:nvCxnSpPr>
            <p:spPr>
              <a:xfrm rot="5400000">
                <a:off x="6392081" y="2964653"/>
                <a:ext cx="357190" cy="1588"/>
              </a:xfrm>
              <a:prstGeom prst="straightConnector1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Прямоугольник 20"/>
              <p:cNvSpPr/>
              <p:nvPr/>
            </p:nvSpPr>
            <p:spPr>
              <a:xfrm>
                <a:off x="6072198" y="3143248"/>
                <a:ext cx="1000132" cy="500066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6072198" y="4000504"/>
                <a:ext cx="1000132" cy="500066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7" name="Прямая со стрелкой 26"/>
              <p:cNvCxnSpPr/>
              <p:nvPr/>
            </p:nvCxnSpPr>
            <p:spPr>
              <a:xfrm rot="5400000">
                <a:off x="6392875" y="4678371"/>
                <a:ext cx="357190" cy="1588"/>
              </a:xfrm>
              <a:prstGeom prst="straightConnector1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 стрелкой 25"/>
              <p:cNvCxnSpPr/>
              <p:nvPr/>
            </p:nvCxnSpPr>
            <p:spPr>
              <a:xfrm rot="5400000">
                <a:off x="6392875" y="3821115"/>
                <a:ext cx="357190" cy="1588"/>
              </a:xfrm>
              <a:prstGeom prst="straightConnector1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2" name="Группа 61"/>
          <p:cNvGrpSpPr/>
          <p:nvPr/>
        </p:nvGrpSpPr>
        <p:grpSpPr>
          <a:xfrm>
            <a:off x="285720" y="2000240"/>
            <a:ext cx="1928826" cy="1714512"/>
            <a:chOff x="4929190" y="3500438"/>
            <a:chExt cx="3143272" cy="2500330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929190" y="3500438"/>
              <a:ext cx="3143272" cy="250033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0" name="Группа 59"/>
            <p:cNvGrpSpPr/>
            <p:nvPr/>
          </p:nvGrpSpPr>
          <p:grpSpPr>
            <a:xfrm>
              <a:off x="5000628" y="3571876"/>
              <a:ext cx="3000396" cy="2357454"/>
              <a:chOff x="5429256" y="2715414"/>
              <a:chExt cx="3000396" cy="2357454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5429256" y="3929066"/>
                <a:ext cx="857256" cy="50006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7572396" y="3929066"/>
                <a:ext cx="857256" cy="50006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8" name="Прямая со стрелкой 37"/>
              <p:cNvCxnSpPr/>
              <p:nvPr/>
            </p:nvCxnSpPr>
            <p:spPr>
              <a:xfrm rot="5400000">
                <a:off x="6750859" y="2893215"/>
                <a:ext cx="357190" cy="1588"/>
              </a:xfrm>
              <a:prstGeom prst="straightConnector1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3" name="Группа 42"/>
              <p:cNvGrpSpPr/>
              <p:nvPr/>
            </p:nvGrpSpPr>
            <p:grpSpPr>
              <a:xfrm>
                <a:off x="5715008" y="3429000"/>
                <a:ext cx="786612" cy="500860"/>
                <a:chOff x="5499900" y="3286124"/>
                <a:chExt cx="786612" cy="500860"/>
              </a:xfrm>
            </p:grpSpPr>
            <p:cxnSp>
              <p:nvCxnSpPr>
                <p:cNvPr id="40" name="Прямая соединительная линия 39"/>
                <p:cNvCxnSpPr/>
                <p:nvPr/>
              </p:nvCxnSpPr>
              <p:spPr>
                <a:xfrm rot="10800000">
                  <a:off x="5500694" y="3286124"/>
                  <a:ext cx="785818" cy="1588"/>
                </a:xfrm>
                <a:prstGeom prst="line">
                  <a:avLst/>
                </a:prstGeom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Прямая со стрелкой 41"/>
                <p:cNvCxnSpPr/>
                <p:nvPr/>
              </p:nvCxnSpPr>
              <p:spPr>
                <a:xfrm rot="5400000">
                  <a:off x="5250661" y="3536157"/>
                  <a:ext cx="500066" cy="1588"/>
                </a:xfrm>
                <a:prstGeom prst="straightConnector1">
                  <a:avLst/>
                </a:prstGeom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8" name="Группа 47"/>
              <p:cNvGrpSpPr/>
              <p:nvPr/>
            </p:nvGrpSpPr>
            <p:grpSpPr>
              <a:xfrm>
                <a:off x="7429520" y="3429000"/>
                <a:ext cx="572298" cy="500860"/>
                <a:chOff x="7715272" y="3357562"/>
                <a:chExt cx="572298" cy="500860"/>
              </a:xfrm>
            </p:grpSpPr>
            <p:cxnSp>
              <p:nvCxnSpPr>
                <p:cNvPr id="45" name="Прямая со стрелкой 44"/>
                <p:cNvCxnSpPr/>
                <p:nvPr/>
              </p:nvCxnSpPr>
              <p:spPr>
                <a:xfrm rot="5400000">
                  <a:off x="8036743" y="3607595"/>
                  <a:ext cx="500066" cy="1588"/>
                </a:xfrm>
                <a:prstGeom prst="straightConnector1">
                  <a:avLst/>
                </a:prstGeom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Прямая соединительная линия 46"/>
                <p:cNvCxnSpPr/>
                <p:nvPr/>
              </p:nvCxnSpPr>
              <p:spPr>
                <a:xfrm rot="10800000">
                  <a:off x="7715272" y="3357562"/>
                  <a:ext cx="571504" cy="1588"/>
                </a:xfrm>
                <a:prstGeom prst="line">
                  <a:avLst/>
                </a:prstGeom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9" name="Блок-схема: решение 48"/>
              <p:cNvSpPr/>
              <p:nvPr/>
            </p:nvSpPr>
            <p:spPr>
              <a:xfrm>
                <a:off x="6500826" y="3071810"/>
                <a:ext cx="928694" cy="642942"/>
              </a:xfrm>
              <a:prstGeom prst="flowChartDecision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51" name="Прямая соединительная линия 50"/>
              <p:cNvCxnSpPr/>
              <p:nvPr/>
            </p:nvCxnSpPr>
            <p:spPr>
              <a:xfrm rot="5400000">
                <a:off x="5572926" y="4572008"/>
                <a:ext cx="285752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>
                <a:stCxn id="24" idx="2"/>
              </p:cNvCxnSpPr>
              <p:nvPr/>
            </p:nvCxnSpPr>
            <p:spPr>
              <a:xfrm rot="5400000">
                <a:off x="7858148" y="4572008"/>
                <a:ext cx="285752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5715008" y="4714884"/>
                <a:ext cx="228601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 стрелкой 56"/>
              <p:cNvCxnSpPr/>
              <p:nvPr/>
            </p:nvCxnSpPr>
            <p:spPr>
              <a:xfrm rot="5400000">
                <a:off x="6750859" y="4893479"/>
                <a:ext cx="357190" cy="1588"/>
              </a:xfrm>
              <a:prstGeom prst="straightConnector1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4" name="Группа 133"/>
          <p:cNvGrpSpPr/>
          <p:nvPr/>
        </p:nvGrpSpPr>
        <p:grpSpPr>
          <a:xfrm>
            <a:off x="1571604" y="3500438"/>
            <a:ext cx="1785950" cy="1714512"/>
            <a:chOff x="1571604" y="3500438"/>
            <a:chExt cx="1928826" cy="1714512"/>
          </a:xfrm>
        </p:grpSpPr>
        <p:sp>
          <p:nvSpPr>
            <p:cNvPr id="102" name="Прямоугольник 101"/>
            <p:cNvSpPr/>
            <p:nvPr/>
          </p:nvSpPr>
          <p:spPr>
            <a:xfrm>
              <a:off x="1571604" y="3500438"/>
              <a:ext cx="1928826" cy="1714512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00" name="Группа 99"/>
            <p:cNvGrpSpPr/>
            <p:nvPr/>
          </p:nvGrpSpPr>
          <p:grpSpPr>
            <a:xfrm>
              <a:off x="1643042" y="3500438"/>
              <a:ext cx="1787538" cy="1714512"/>
              <a:chOff x="855636" y="4071942"/>
              <a:chExt cx="1787538" cy="1714512"/>
            </a:xfrm>
          </p:grpSpPr>
          <p:sp>
            <p:nvSpPr>
              <p:cNvPr id="63" name="Прямоугольник 62"/>
              <p:cNvSpPr/>
              <p:nvPr/>
            </p:nvSpPr>
            <p:spPr>
              <a:xfrm>
                <a:off x="1214414" y="4429132"/>
                <a:ext cx="928694" cy="21431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Блок-схема: решение 63"/>
              <p:cNvSpPr/>
              <p:nvPr/>
            </p:nvSpPr>
            <p:spPr>
              <a:xfrm>
                <a:off x="1214414" y="4857760"/>
                <a:ext cx="928694" cy="428628"/>
              </a:xfrm>
              <a:prstGeom prst="flowChartDecision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72" name="Группа 71"/>
              <p:cNvGrpSpPr/>
              <p:nvPr/>
            </p:nvGrpSpPr>
            <p:grpSpPr>
              <a:xfrm>
                <a:off x="855636" y="4143380"/>
                <a:ext cx="858844" cy="1358910"/>
                <a:chOff x="857224" y="4214818"/>
                <a:chExt cx="858844" cy="1358910"/>
              </a:xfrm>
              <a:solidFill>
                <a:schemeClr val="accent2">
                  <a:lumMod val="20000"/>
                  <a:lumOff val="80000"/>
                </a:schemeClr>
              </a:solidFill>
            </p:grpSpPr>
            <p:cxnSp>
              <p:nvCxnSpPr>
                <p:cNvPr id="66" name="Прямая соединительная линия 65"/>
                <p:cNvCxnSpPr/>
                <p:nvPr/>
              </p:nvCxnSpPr>
              <p:spPr>
                <a:xfrm rot="5400000">
                  <a:off x="179357" y="4892685"/>
                  <a:ext cx="1357322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Прямая соединительная линия 67"/>
                <p:cNvCxnSpPr/>
                <p:nvPr/>
              </p:nvCxnSpPr>
              <p:spPr>
                <a:xfrm>
                  <a:off x="857224" y="5572140"/>
                  <a:ext cx="85725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Прямая соединительная линия 70"/>
                <p:cNvCxnSpPr/>
                <p:nvPr/>
              </p:nvCxnSpPr>
              <p:spPr>
                <a:xfrm rot="5400000">
                  <a:off x="1643836" y="5500702"/>
                  <a:ext cx="14287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7" name="Группа 86"/>
              <p:cNvGrpSpPr/>
              <p:nvPr/>
            </p:nvGrpSpPr>
            <p:grpSpPr>
              <a:xfrm>
                <a:off x="2143108" y="5070486"/>
                <a:ext cx="500066" cy="573092"/>
                <a:chOff x="2285984" y="4929198"/>
                <a:chExt cx="573092" cy="715968"/>
              </a:xfrm>
              <a:solidFill>
                <a:schemeClr val="accent2">
                  <a:lumMod val="20000"/>
                  <a:lumOff val="80000"/>
                </a:schemeClr>
              </a:solidFill>
            </p:grpSpPr>
            <p:cxnSp>
              <p:nvCxnSpPr>
                <p:cNvPr id="81" name="Прямая соединительная линия 80"/>
                <p:cNvCxnSpPr/>
                <p:nvPr/>
              </p:nvCxnSpPr>
              <p:spPr>
                <a:xfrm>
                  <a:off x="2285984" y="4929198"/>
                  <a:ext cx="571504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Прямая соединительная линия 81"/>
                <p:cNvCxnSpPr/>
                <p:nvPr/>
              </p:nvCxnSpPr>
              <p:spPr>
                <a:xfrm rot="5400000">
                  <a:off x="2501092" y="5285594"/>
                  <a:ext cx="714380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Прямая соединительная линия 84"/>
                <p:cNvCxnSpPr/>
                <p:nvPr/>
              </p:nvCxnSpPr>
              <p:spPr>
                <a:xfrm>
                  <a:off x="2357422" y="5643578"/>
                  <a:ext cx="50006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1" name="Прямая соединительная линия 90"/>
              <p:cNvCxnSpPr/>
              <p:nvPr/>
            </p:nvCxnSpPr>
            <p:spPr>
              <a:xfrm rot="5400000">
                <a:off x="1535728" y="4249901"/>
                <a:ext cx="357505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Прямая соединительная линия 92"/>
              <p:cNvCxnSpPr/>
              <p:nvPr/>
            </p:nvCxnSpPr>
            <p:spPr>
              <a:xfrm>
                <a:off x="857224" y="4143380"/>
                <a:ext cx="85725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Прямая соединительная линия 94"/>
              <p:cNvCxnSpPr/>
              <p:nvPr/>
            </p:nvCxnSpPr>
            <p:spPr>
              <a:xfrm rot="5400000">
                <a:off x="2142314" y="5714222"/>
                <a:ext cx="14287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Прямая соединительная линия 98"/>
              <p:cNvCxnSpPr/>
              <p:nvPr/>
            </p:nvCxnSpPr>
            <p:spPr>
              <a:xfrm rot="5400000">
                <a:off x="1536522" y="4678529"/>
                <a:ext cx="357505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3" name="Группа 152"/>
          <p:cNvGrpSpPr/>
          <p:nvPr/>
        </p:nvGrpSpPr>
        <p:grpSpPr>
          <a:xfrm>
            <a:off x="7286580" y="4000504"/>
            <a:ext cx="1571700" cy="1571636"/>
            <a:chOff x="6000760" y="1857364"/>
            <a:chExt cx="2214578" cy="1857388"/>
          </a:xfrm>
        </p:grpSpPr>
        <p:sp>
          <p:nvSpPr>
            <p:cNvPr id="136" name="Прямоугольник 135"/>
            <p:cNvSpPr/>
            <p:nvPr/>
          </p:nvSpPr>
          <p:spPr>
            <a:xfrm>
              <a:off x="6000760" y="1857364"/>
              <a:ext cx="2214578" cy="1857388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52" name="Группа 151"/>
            <p:cNvGrpSpPr/>
            <p:nvPr/>
          </p:nvGrpSpPr>
          <p:grpSpPr>
            <a:xfrm>
              <a:off x="6072198" y="1928802"/>
              <a:ext cx="2071702" cy="1714512"/>
              <a:chOff x="6500826" y="3786190"/>
              <a:chExt cx="2071702" cy="1714512"/>
            </a:xfrm>
          </p:grpSpPr>
          <p:sp>
            <p:nvSpPr>
              <p:cNvPr id="138" name="Прямоугольник 137"/>
              <p:cNvSpPr/>
              <p:nvPr/>
            </p:nvSpPr>
            <p:spPr>
              <a:xfrm>
                <a:off x="6929454" y="4857760"/>
                <a:ext cx="928694" cy="21431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9" name="Блок-схема: решение 138"/>
              <p:cNvSpPr/>
              <p:nvPr/>
            </p:nvSpPr>
            <p:spPr>
              <a:xfrm>
                <a:off x="6929454" y="4143380"/>
                <a:ext cx="928694" cy="428628"/>
              </a:xfrm>
              <a:prstGeom prst="flowChartDecision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40" name="Группа 71"/>
              <p:cNvGrpSpPr/>
              <p:nvPr/>
            </p:nvGrpSpPr>
            <p:grpSpPr>
              <a:xfrm>
                <a:off x="6500826" y="3857628"/>
                <a:ext cx="858844" cy="1358910"/>
                <a:chOff x="857224" y="4214818"/>
                <a:chExt cx="858844" cy="1358910"/>
              </a:xfrm>
              <a:solidFill>
                <a:schemeClr val="accent2">
                  <a:lumMod val="20000"/>
                  <a:lumOff val="80000"/>
                </a:schemeClr>
              </a:solidFill>
            </p:grpSpPr>
            <p:cxnSp>
              <p:nvCxnSpPr>
                <p:cNvPr id="149" name="Прямая соединительная линия 148"/>
                <p:cNvCxnSpPr/>
                <p:nvPr/>
              </p:nvCxnSpPr>
              <p:spPr>
                <a:xfrm rot="5400000">
                  <a:off x="179357" y="4892685"/>
                  <a:ext cx="1357322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Прямая соединительная линия 149"/>
                <p:cNvCxnSpPr/>
                <p:nvPr/>
              </p:nvCxnSpPr>
              <p:spPr>
                <a:xfrm>
                  <a:off x="857224" y="5572140"/>
                  <a:ext cx="85725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Прямая соединительная линия 150"/>
                <p:cNvCxnSpPr/>
                <p:nvPr/>
              </p:nvCxnSpPr>
              <p:spPr>
                <a:xfrm rot="5400000">
                  <a:off x="1643836" y="5500702"/>
                  <a:ext cx="14287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1" name="Группа 86"/>
              <p:cNvGrpSpPr/>
              <p:nvPr/>
            </p:nvGrpSpPr>
            <p:grpSpPr>
              <a:xfrm>
                <a:off x="7858148" y="4357694"/>
                <a:ext cx="714380" cy="1000132"/>
                <a:chOff x="2285984" y="4929198"/>
                <a:chExt cx="573092" cy="715968"/>
              </a:xfrm>
              <a:solidFill>
                <a:schemeClr val="accent2">
                  <a:lumMod val="20000"/>
                  <a:lumOff val="80000"/>
                </a:schemeClr>
              </a:solidFill>
            </p:grpSpPr>
            <p:cxnSp>
              <p:nvCxnSpPr>
                <p:cNvPr id="146" name="Прямая соединительная линия 145"/>
                <p:cNvCxnSpPr/>
                <p:nvPr/>
              </p:nvCxnSpPr>
              <p:spPr>
                <a:xfrm>
                  <a:off x="2285984" y="4929198"/>
                  <a:ext cx="571504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Прямая соединительная линия 146"/>
                <p:cNvCxnSpPr/>
                <p:nvPr/>
              </p:nvCxnSpPr>
              <p:spPr>
                <a:xfrm rot="5400000">
                  <a:off x="2501092" y="5285594"/>
                  <a:ext cx="714380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Прямая соединительная линия 147"/>
                <p:cNvCxnSpPr/>
                <p:nvPr/>
              </p:nvCxnSpPr>
              <p:spPr>
                <a:xfrm>
                  <a:off x="2357422" y="5643578"/>
                  <a:ext cx="50006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2" name="Прямая соединительная линия 141"/>
              <p:cNvCxnSpPr/>
              <p:nvPr/>
            </p:nvCxnSpPr>
            <p:spPr>
              <a:xfrm rot="5400000">
                <a:off x="7180918" y="3964149"/>
                <a:ext cx="357505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Прямая соединительная линия 142"/>
              <p:cNvCxnSpPr/>
              <p:nvPr/>
            </p:nvCxnSpPr>
            <p:spPr>
              <a:xfrm>
                <a:off x="6502414" y="3857628"/>
                <a:ext cx="85725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Прямая соединительная линия 143"/>
              <p:cNvCxnSpPr/>
              <p:nvPr/>
            </p:nvCxnSpPr>
            <p:spPr>
              <a:xfrm rot="5400000">
                <a:off x="7857353" y="5428470"/>
                <a:ext cx="14287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Прямая соединительная линия 144"/>
              <p:cNvCxnSpPr/>
              <p:nvPr/>
            </p:nvCxnSpPr>
            <p:spPr>
              <a:xfrm rot="5400000">
                <a:off x="7180123" y="4678529"/>
                <a:ext cx="357505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5" name="Группа 174"/>
          <p:cNvGrpSpPr/>
          <p:nvPr/>
        </p:nvGrpSpPr>
        <p:grpSpPr>
          <a:xfrm>
            <a:off x="5715008" y="3143248"/>
            <a:ext cx="1571636" cy="1594088"/>
            <a:chOff x="6500826" y="1977788"/>
            <a:chExt cx="1785950" cy="1736964"/>
          </a:xfrm>
        </p:grpSpPr>
        <p:sp>
          <p:nvSpPr>
            <p:cNvPr id="155" name="Прямоугольник 154"/>
            <p:cNvSpPr/>
            <p:nvPr/>
          </p:nvSpPr>
          <p:spPr>
            <a:xfrm>
              <a:off x="6500826" y="2000240"/>
              <a:ext cx="1785950" cy="1714512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56" name="Группа 59"/>
            <p:cNvGrpSpPr/>
            <p:nvPr/>
          </p:nvGrpSpPr>
          <p:grpSpPr>
            <a:xfrm>
              <a:off x="6565770" y="1977788"/>
              <a:ext cx="1578926" cy="1616540"/>
              <a:chOff x="5429256" y="2715414"/>
              <a:chExt cx="2573063" cy="2357454"/>
            </a:xfrm>
          </p:grpSpPr>
          <p:sp>
            <p:nvSpPr>
              <p:cNvPr id="157" name="Прямоугольник 156"/>
              <p:cNvSpPr/>
              <p:nvPr/>
            </p:nvSpPr>
            <p:spPr>
              <a:xfrm>
                <a:off x="5429256" y="3929066"/>
                <a:ext cx="857256" cy="50006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59" name="Прямая со стрелкой 158"/>
              <p:cNvCxnSpPr/>
              <p:nvPr/>
            </p:nvCxnSpPr>
            <p:spPr>
              <a:xfrm rot="5400000">
                <a:off x="6750859" y="2893215"/>
                <a:ext cx="357190" cy="1588"/>
              </a:xfrm>
              <a:prstGeom prst="straightConnector1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0" name="Группа 42"/>
              <p:cNvGrpSpPr/>
              <p:nvPr/>
            </p:nvGrpSpPr>
            <p:grpSpPr>
              <a:xfrm>
                <a:off x="5715008" y="3429000"/>
                <a:ext cx="786612" cy="500860"/>
                <a:chOff x="5499900" y="3286124"/>
                <a:chExt cx="786612" cy="500860"/>
              </a:xfrm>
            </p:grpSpPr>
            <p:cxnSp>
              <p:nvCxnSpPr>
                <p:cNvPr id="169" name="Прямая соединительная линия 168"/>
                <p:cNvCxnSpPr/>
                <p:nvPr/>
              </p:nvCxnSpPr>
              <p:spPr>
                <a:xfrm rot="10800000">
                  <a:off x="5500694" y="3286124"/>
                  <a:ext cx="785818" cy="1588"/>
                </a:xfrm>
                <a:prstGeom prst="line">
                  <a:avLst/>
                </a:prstGeom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0" name="Прямая со стрелкой 169"/>
                <p:cNvCxnSpPr/>
                <p:nvPr/>
              </p:nvCxnSpPr>
              <p:spPr>
                <a:xfrm rot="5400000">
                  <a:off x="5250661" y="3536157"/>
                  <a:ext cx="500066" cy="1588"/>
                </a:xfrm>
                <a:prstGeom prst="straightConnector1">
                  <a:avLst/>
                </a:prstGeom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8" name="Прямая соединительная линия 167"/>
              <p:cNvCxnSpPr/>
              <p:nvPr/>
            </p:nvCxnSpPr>
            <p:spPr>
              <a:xfrm rot="10800000">
                <a:off x="7429518" y="3429000"/>
                <a:ext cx="571504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2" name="Блок-схема: решение 161"/>
              <p:cNvSpPr/>
              <p:nvPr/>
            </p:nvSpPr>
            <p:spPr>
              <a:xfrm>
                <a:off x="6500826" y="3071810"/>
                <a:ext cx="928694" cy="642942"/>
              </a:xfrm>
              <a:prstGeom prst="flowChartDecision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63" name="Прямая соединительная линия 162"/>
              <p:cNvCxnSpPr/>
              <p:nvPr/>
            </p:nvCxnSpPr>
            <p:spPr>
              <a:xfrm rot="5400000">
                <a:off x="5572926" y="4572008"/>
                <a:ext cx="285752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Прямая соединительная линия 163"/>
              <p:cNvCxnSpPr/>
              <p:nvPr/>
            </p:nvCxnSpPr>
            <p:spPr>
              <a:xfrm rot="5400000">
                <a:off x="7375942" y="4102369"/>
                <a:ext cx="1250165" cy="2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Прямая соединительная линия 164"/>
              <p:cNvCxnSpPr/>
              <p:nvPr/>
            </p:nvCxnSpPr>
            <p:spPr>
              <a:xfrm>
                <a:off x="5715008" y="4714884"/>
                <a:ext cx="228601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Прямая со стрелкой 165"/>
              <p:cNvCxnSpPr/>
              <p:nvPr/>
            </p:nvCxnSpPr>
            <p:spPr>
              <a:xfrm rot="5400000">
                <a:off x="6750859" y="4893479"/>
                <a:ext cx="357190" cy="1588"/>
              </a:xfrm>
              <a:prstGeom prst="straightConnector1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6" name="Группа 175"/>
          <p:cNvGrpSpPr/>
          <p:nvPr/>
        </p:nvGrpSpPr>
        <p:grpSpPr>
          <a:xfrm>
            <a:off x="7000892" y="1928802"/>
            <a:ext cx="1928826" cy="1643074"/>
            <a:chOff x="6000760" y="1857364"/>
            <a:chExt cx="2214578" cy="1857388"/>
          </a:xfrm>
        </p:grpSpPr>
        <p:sp>
          <p:nvSpPr>
            <p:cNvPr id="177" name="Прямоугольник 176"/>
            <p:cNvSpPr/>
            <p:nvPr/>
          </p:nvSpPr>
          <p:spPr>
            <a:xfrm>
              <a:off x="6000760" y="1857364"/>
              <a:ext cx="2214578" cy="1857388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78" name="Группа 151"/>
            <p:cNvGrpSpPr/>
            <p:nvPr/>
          </p:nvGrpSpPr>
          <p:grpSpPr>
            <a:xfrm>
              <a:off x="6071404" y="1999924"/>
              <a:ext cx="2072501" cy="1643390"/>
              <a:chOff x="6500032" y="3857312"/>
              <a:chExt cx="2072501" cy="1643390"/>
            </a:xfrm>
          </p:grpSpPr>
          <p:sp>
            <p:nvSpPr>
              <p:cNvPr id="179" name="Прямоугольник 178"/>
              <p:cNvSpPr/>
              <p:nvPr/>
            </p:nvSpPr>
            <p:spPr>
              <a:xfrm>
                <a:off x="6929454" y="4857760"/>
                <a:ext cx="928694" cy="21431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0" name="Шестиугольник 179"/>
              <p:cNvSpPr/>
              <p:nvPr/>
            </p:nvSpPr>
            <p:spPr>
              <a:xfrm>
                <a:off x="6929454" y="4214818"/>
                <a:ext cx="928694" cy="285752"/>
              </a:xfrm>
              <a:prstGeom prst="hexagon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81" name="Группа 71"/>
              <p:cNvGrpSpPr/>
              <p:nvPr/>
            </p:nvGrpSpPr>
            <p:grpSpPr>
              <a:xfrm>
                <a:off x="6500032" y="4358488"/>
                <a:ext cx="859638" cy="858050"/>
                <a:chOff x="856430" y="4715678"/>
                <a:chExt cx="859638" cy="858050"/>
              </a:xfrm>
              <a:solidFill>
                <a:schemeClr val="accent2">
                  <a:lumMod val="20000"/>
                  <a:lumOff val="80000"/>
                </a:schemeClr>
              </a:solidFill>
            </p:grpSpPr>
            <p:cxnSp>
              <p:nvCxnSpPr>
                <p:cNvPr id="190" name="Прямая соединительная линия 189"/>
                <p:cNvCxnSpPr/>
                <p:nvPr/>
              </p:nvCxnSpPr>
              <p:spPr>
                <a:xfrm rot="5400000">
                  <a:off x="428596" y="5143512"/>
                  <a:ext cx="85725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1" name="Прямая соединительная линия 190"/>
                <p:cNvCxnSpPr/>
                <p:nvPr/>
              </p:nvCxnSpPr>
              <p:spPr>
                <a:xfrm>
                  <a:off x="857224" y="5572140"/>
                  <a:ext cx="85725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Прямая соединительная линия 191"/>
                <p:cNvCxnSpPr/>
                <p:nvPr/>
              </p:nvCxnSpPr>
              <p:spPr>
                <a:xfrm rot="5400000">
                  <a:off x="1643836" y="5500702"/>
                  <a:ext cx="14287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2" name="Группа 86"/>
              <p:cNvGrpSpPr/>
              <p:nvPr/>
            </p:nvGrpSpPr>
            <p:grpSpPr>
              <a:xfrm>
                <a:off x="7858152" y="4356861"/>
                <a:ext cx="714381" cy="1000011"/>
                <a:chOff x="2285984" y="4929198"/>
                <a:chExt cx="573092" cy="715968"/>
              </a:xfrm>
              <a:solidFill>
                <a:schemeClr val="accent2">
                  <a:lumMod val="20000"/>
                  <a:lumOff val="80000"/>
                </a:schemeClr>
              </a:solidFill>
            </p:grpSpPr>
            <p:cxnSp>
              <p:nvCxnSpPr>
                <p:cNvPr id="187" name="Прямая соединительная линия 186"/>
                <p:cNvCxnSpPr/>
                <p:nvPr/>
              </p:nvCxnSpPr>
              <p:spPr>
                <a:xfrm>
                  <a:off x="2285984" y="4929198"/>
                  <a:ext cx="571504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8" name="Прямая соединительная линия 187"/>
                <p:cNvCxnSpPr/>
                <p:nvPr/>
              </p:nvCxnSpPr>
              <p:spPr>
                <a:xfrm rot="5400000">
                  <a:off x="2501092" y="5285594"/>
                  <a:ext cx="714380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9" name="Прямая соединительная линия 188"/>
                <p:cNvCxnSpPr/>
                <p:nvPr/>
              </p:nvCxnSpPr>
              <p:spPr>
                <a:xfrm>
                  <a:off x="2357422" y="5643578"/>
                  <a:ext cx="500066" cy="1588"/>
                </a:xfrm>
                <a:prstGeom prst="line">
                  <a:avLst/>
                </a:prstGeom>
                <a:grp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3" name="Прямая соединительная линия 182"/>
              <p:cNvCxnSpPr/>
              <p:nvPr/>
            </p:nvCxnSpPr>
            <p:spPr>
              <a:xfrm rot="5400000">
                <a:off x="7180918" y="4035271"/>
                <a:ext cx="357505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Прямая соединительная линия 183"/>
              <p:cNvCxnSpPr/>
              <p:nvPr/>
            </p:nvCxnSpPr>
            <p:spPr>
              <a:xfrm>
                <a:off x="6500826" y="4357694"/>
                <a:ext cx="428628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Прямая соединительная линия 184"/>
              <p:cNvCxnSpPr/>
              <p:nvPr/>
            </p:nvCxnSpPr>
            <p:spPr>
              <a:xfrm rot="5400000">
                <a:off x="7857353" y="5428470"/>
                <a:ext cx="142876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Прямая соединительная линия 185"/>
              <p:cNvCxnSpPr/>
              <p:nvPr/>
            </p:nvCxnSpPr>
            <p:spPr>
              <a:xfrm rot="5400000">
                <a:off x="7180123" y="4678529"/>
                <a:ext cx="357505" cy="158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4" name="Прямоугольник 103"/>
          <p:cNvSpPr/>
          <p:nvPr/>
        </p:nvSpPr>
        <p:spPr>
          <a:xfrm>
            <a:off x="71406" y="857232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142844" y="1000108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Понятие алгоритма</a:t>
            </a:r>
            <a:endParaRPr lang="ru-RU" sz="1400" b="1" dirty="0"/>
          </a:p>
        </p:txBody>
      </p:sp>
      <p:sp>
        <p:nvSpPr>
          <p:cNvPr id="106" name="TextBox 105"/>
          <p:cNvSpPr txBox="1"/>
          <p:nvPr/>
        </p:nvSpPr>
        <p:spPr>
          <a:xfrm>
            <a:off x="1714480" y="1000108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Свойства алгоритма</a:t>
            </a:r>
            <a:endParaRPr lang="ru-RU" sz="1400" b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5643570" y="1000108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7" action="ppaction://hlinksldjump"/>
              </a:rPr>
              <a:t>Способы описания алгоритмов    </a:t>
            </a:r>
            <a:endParaRPr lang="ru-RU" sz="1400" b="1" dirty="0"/>
          </a:p>
        </p:txBody>
      </p:sp>
      <p:sp>
        <p:nvSpPr>
          <p:cNvPr id="108" name="TextBox 107"/>
          <p:cNvSpPr txBox="1"/>
          <p:nvPr/>
        </p:nvSpPr>
        <p:spPr>
          <a:xfrm>
            <a:off x="7715272" y="1000108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Задания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    </a:t>
            </a:r>
            <a:endParaRPr lang="ru-RU" sz="1400" b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3428992" y="1000108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7" action="ppaction://hlinksldjump"/>
              </a:rPr>
              <a:t>Алгоритмические структуры</a:t>
            </a:r>
            <a:endParaRPr lang="ru-RU" sz="14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3571868" y="2714620"/>
            <a:ext cx="2000264" cy="89255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hlinkClick r:id="rId8" action="ppaction://hlinksldjump"/>
              </a:rPr>
              <a:t>Команды алгоритмов </a:t>
            </a:r>
            <a:endParaRPr lang="ru-RU" sz="2600" b="1" dirty="0"/>
          </a:p>
        </p:txBody>
      </p:sp>
      <p:sp>
        <p:nvSpPr>
          <p:cNvPr id="111" name="Управляющая кнопка: настраиваемая 110">
            <a:hlinkClick r:id="" action="ppaction://hlinkshowjump?jump=endshow" highlightClick="1"/>
          </p:cNvPr>
          <p:cNvSpPr/>
          <p:nvPr/>
        </p:nvSpPr>
        <p:spPr>
          <a:xfrm>
            <a:off x="7358082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12" name="TextBox 111">
            <a:hlinkClick r:id="rId9" action="ppaction://hlinksldjump"/>
          </p:cNvPr>
          <p:cNvSpPr txBox="1"/>
          <p:nvPr/>
        </p:nvSpPr>
        <p:spPr>
          <a:xfrm>
            <a:off x="5286380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9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2876" y="6093101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0" y="6357958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14414" y="6093101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Управляющая кнопка: настраиваемая 23">
            <a:hlinkClick r:id="" action="ppaction://hlinkshowjump?jump=endshow" highlightClick="1"/>
          </p:cNvPr>
          <p:cNvSpPr/>
          <p:nvPr/>
        </p:nvSpPr>
        <p:spPr>
          <a:xfrm>
            <a:off x="7215206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785918" y="252691"/>
            <a:ext cx="564360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Алгоритмические  структуры</a:t>
            </a:r>
            <a:endParaRPr lang="ru-RU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0" y="1714488"/>
            <a:ext cx="6715172" cy="33855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 smtClean="0"/>
              <a:t>Все команды в алгоритмах делятся на две группы: простые и составные.</a:t>
            </a:r>
            <a:endParaRPr lang="ru-RU" sz="1600" b="1" dirty="0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2" name="Группа 51"/>
          <p:cNvGrpSpPr/>
          <p:nvPr/>
        </p:nvGrpSpPr>
        <p:grpSpPr>
          <a:xfrm>
            <a:off x="214282" y="2090314"/>
            <a:ext cx="5857916" cy="3696140"/>
            <a:chOff x="714348" y="1643050"/>
            <a:chExt cx="5857916" cy="3696140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1857357" y="2143117"/>
              <a:ext cx="4572031" cy="2682892"/>
              <a:chOff x="1778000" y="4521201"/>
              <a:chExt cx="4572031" cy="2682892"/>
            </a:xfrm>
          </p:grpSpPr>
          <p:sp>
            <p:nvSpPr>
              <p:cNvPr id="2062" name="Line 14"/>
              <p:cNvSpPr>
                <a:spLocks noChangeShapeType="1"/>
              </p:cNvSpPr>
              <p:nvPr/>
            </p:nvSpPr>
            <p:spPr bwMode="auto">
              <a:xfrm flipH="1">
                <a:off x="3063883" y="4521201"/>
                <a:ext cx="458775" cy="142875"/>
              </a:xfrm>
              <a:prstGeom prst="line">
                <a:avLst/>
              </a:prstGeom>
              <a:noFill/>
              <a:ln w="57150">
                <a:solidFill>
                  <a:srgbClr val="FFC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3" name="Line 15"/>
              <p:cNvSpPr>
                <a:spLocks noChangeShapeType="1"/>
              </p:cNvSpPr>
              <p:nvPr/>
            </p:nvSpPr>
            <p:spPr bwMode="auto">
              <a:xfrm>
                <a:off x="3889373" y="4521201"/>
                <a:ext cx="460395" cy="214313"/>
              </a:xfrm>
              <a:prstGeom prst="line">
                <a:avLst/>
              </a:prstGeom>
              <a:noFill/>
              <a:ln w="57150">
                <a:solidFill>
                  <a:srgbClr val="FFC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4" name="Line 16"/>
              <p:cNvSpPr>
                <a:spLocks noChangeShapeType="1"/>
              </p:cNvSpPr>
              <p:nvPr/>
            </p:nvSpPr>
            <p:spPr bwMode="auto">
              <a:xfrm flipH="1">
                <a:off x="4206891" y="5207008"/>
                <a:ext cx="357188" cy="314324"/>
              </a:xfrm>
              <a:prstGeom prst="line">
                <a:avLst/>
              </a:prstGeom>
              <a:noFill/>
              <a:ln w="57150">
                <a:solidFill>
                  <a:srgbClr val="FFC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5" name="Line 17"/>
              <p:cNvSpPr>
                <a:spLocks noChangeShapeType="1"/>
              </p:cNvSpPr>
              <p:nvPr/>
            </p:nvSpPr>
            <p:spPr bwMode="auto">
              <a:xfrm>
                <a:off x="4849833" y="5207008"/>
                <a:ext cx="395316" cy="314324"/>
              </a:xfrm>
              <a:prstGeom prst="line">
                <a:avLst/>
              </a:prstGeom>
              <a:noFill/>
              <a:ln w="57150">
                <a:solidFill>
                  <a:srgbClr val="FFC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6" name="AutoShape 18"/>
              <p:cNvSpPr>
                <a:spLocks/>
              </p:cNvSpPr>
              <p:nvPr/>
            </p:nvSpPr>
            <p:spPr bwMode="auto">
              <a:xfrm rot="16200000">
                <a:off x="2438400" y="5861063"/>
                <a:ext cx="152400" cy="1187450"/>
              </a:xfrm>
              <a:prstGeom prst="leftBrace">
                <a:avLst>
                  <a:gd name="adj1" fmla="val 64931"/>
                  <a:gd name="adj2" fmla="val 50000"/>
                </a:avLst>
              </a:prstGeom>
              <a:noFill/>
              <a:ln w="57150">
                <a:solidFill>
                  <a:srgbClr val="FFC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7" name="AutoShape 19"/>
              <p:cNvSpPr>
                <a:spLocks/>
              </p:cNvSpPr>
              <p:nvPr/>
            </p:nvSpPr>
            <p:spPr bwMode="auto">
              <a:xfrm rot="16200000">
                <a:off x="5618987" y="5738032"/>
                <a:ext cx="90487" cy="1371600"/>
              </a:xfrm>
              <a:prstGeom prst="leftBrace">
                <a:avLst>
                  <a:gd name="adj1" fmla="val 126316"/>
                  <a:gd name="adj2" fmla="val 50000"/>
                </a:avLst>
              </a:prstGeom>
              <a:noFill/>
              <a:ln w="57150">
                <a:solidFill>
                  <a:srgbClr val="FFC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8" name="AutoShape 20"/>
              <p:cNvSpPr>
                <a:spLocks/>
              </p:cNvSpPr>
              <p:nvPr/>
            </p:nvSpPr>
            <p:spPr bwMode="auto">
              <a:xfrm rot="16200000">
                <a:off x="4027508" y="5646751"/>
                <a:ext cx="90487" cy="1554162"/>
              </a:xfrm>
              <a:prstGeom prst="leftBrace">
                <a:avLst>
                  <a:gd name="adj1" fmla="val 143129"/>
                  <a:gd name="adj2" fmla="val 50000"/>
                </a:avLst>
              </a:prstGeom>
              <a:noFill/>
              <a:ln w="57150">
                <a:solidFill>
                  <a:srgbClr val="FFC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69" name="AutoShape 21"/>
              <p:cNvSpPr>
                <a:spLocks/>
              </p:cNvSpPr>
              <p:nvPr/>
            </p:nvSpPr>
            <p:spPr bwMode="auto">
              <a:xfrm rot="16200000">
                <a:off x="3972718" y="4826812"/>
                <a:ext cx="182563" cy="4572000"/>
              </a:xfrm>
              <a:prstGeom prst="leftBrace">
                <a:avLst>
                  <a:gd name="adj1" fmla="val 208695"/>
                  <a:gd name="adj2" fmla="val 50000"/>
                </a:avLst>
              </a:prstGeom>
              <a:noFill/>
              <a:ln w="57150">
                <a:solidFill>
                  <a:srgbClr val="FFC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3214678" y="1643050"/>
              <a:ext cx="1285884" cy="3385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Команды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928794" y="2428868"/>
              <a:ext cx="1285884" cy="3385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Простые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071934" y="2428868"/>
              <a:ext cx="1285884" cy="3385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Составные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428992" y="3214686"/>
              <a:ext cx="1285884" cy="5847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Команда ветвления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072066" y="3214686"/>
              <a:ext cx="1285884" cy="5847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Команда цикла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14348" y="4000504"/>
              <a:ext cx="1143008" cy="5847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Типы алгоритма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928794" y="4155522"/>
              <a:ext cx="1143008" cy="34504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Линейные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143504" y="4155522"/>
              <a:ext cx="1428760" cy="3385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Циклические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214678" y="4155522"/>
              <a:ext cx="1857388" cy="3385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Разветвляющиеся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786050" y="5000636"/>
              <a:ext cx="2857520" cy="3385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FFC000"/>
                  </a:solidFill>
                </a:rPr>
                <a:t>Комбинированные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6357950" y="2451738"/>
            <a:ext cx="2428860" cy="147732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FFC000"/>
                </a:solidFill>
              </a:rPr>
              <a:t>Составные</a:t>
            </a:r>
            <a:r>
              <a:rPr lang="ru-RU" b="1" dirty="0" smtClean="0">
                <a:solidFill>
                  <a:srgbClr val="FFC000"/>
                </a:solidFill>
              </a:rPr>
              <a:t> </a:t>
            </a:r>
            <a:r>
              <a:rPr lang="ru-RU" b="1" dirty="0" smtClean="0"/>
              <a:t>- это команды, для выполнения которых   требуется проверка  условия.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357950" y="4309126"/>
            <a:ext cx="2428892" cy="147732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FFC000"/>
                </a:solidFill>
              </a:rPr>
              <a:t>Комбинированные</a:t>
            </a:r>
            <a:endParaRPr lang="ru-RU" b="1" dirty="0" smtClean="0">
              <a:solidFill>
                <a:srgbClr val="FFC000"/>
              </a:solidFill>
            </a:endParaRPr>
          </a:p>
          <a:p>
            <a:r>
              <a:rPr lang="ru-RU" b="1" dirty="0" smtClean="0"/>
              <a:t>Алгоритмы, в которых используются различные составные команды.</a:t>
            </a:r>
            <a:endParaRPr lang="ru-RU" b="1" dirty="0" smtClean="0">
              <a:solidFill>
                <a:srgbClr val="FFC00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1406" y="857232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2910" y="1000108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357422" y="1000108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572264" y="1000108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4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4214810" y="1000108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Ветвление (разветвляющийся)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28596" y="2143116"/>
            <a:ext cx="4000528" cy="257176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lang="ru-RU" sz="2600" b="1" dirty="0" smtClean="0"/>
              <a:t>А</a:t>
            </a: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алгоритм,  все этапы  которого выполняются однократно, в строгой  последовательности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857224" y="-142900"/>
            <a:ext cx="7429552" cy="857256"/>
          </a:xfrm>
          <a:prstGeom prst="rect">
            <a:avLst/>
          </a:prstGeom>
          <a:noFill/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Линейный алгоритм (следование)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grpSp>
        <p:nvGrpSpPr>
          <p:cNvPr id="9" name="Group 44"/>
          <p:cNvGrpSpPr>
            <a:grpSpLocks noGrp="1"/>
          </p:cNvGrpSpPr>
          <p:nvPr/>
        </p:nvGrpSpPr>
        <p:grpSpPr bwMode="auto">
          <a:xfrm>
            <a:off x="5715009" y="857232"/>
            <a:ext cx="3286148" cy="4843478"/>
            <a:chOff x="688" y="170"/>
            <a:chExt cx="5112" cy="3935"/>
          </a:xfrm>
        </p:grpSpPr>
        <p:grpSp>
          <p:nvGrpSpPr>
            <p:cNvPr id="10" name="Group 39"/>
            <p:cNvGrpSpPr>
              <a:grpSpLocks/>
            </p:cNvGrpSpPr>
            <p:nvPr/>
          </p:nvGrpSpPr>
          <p:grpSpPr bwMode="auto">
            <a:xfrm>
              <a:off x="718" y="682"/>
              <a:ext cx="4111" cy="471"/>
              <a:chOff x="718" y="682"/>
              <a:chExt cx="4111" cy="471"/>
            </a:xfrm>
          </p:grpSpPr>
          <p:sp>
            <p:nvSpPr>
              <p:cNvPr id="30" name="AutoShape 12"/>
              <p:cNvSpPr>
                <a:spLocks noChangeArrowheads="1"/>
              </p:cNvSpPr>
              <p:nvPr/>
            </p:nvSpPr>
            <p:spPr bwMode="auto">
              <a:xfrm>
                <a:off x="718" y="686"/>
                <a:ext cx="4111" cy="467"/>
              </a:xfrm>
              <a:prstGeom prst="flowChartInputOutput">
                <a:avLst/>
              </a:prstGeom>
              <a:solidFill>
                <a:schemeClr val="accent2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0" hangingPunct="0"/>
                <a:endParaRPr lang="ru-RU" sz="1800" dirty="0"/>
              </a:p>
            </p:txBody>
          </p:sp>
          <p:sp>
            <p:nvSpPr>
              <p:cNvPr id="31" name="Text Box 13"/>
              <p:cNvSpPr txBox="1">
                <a:spLocks noChangeArrowheads="1"/>
              </p:cNvSpPr>
              <p:nvPr/>
            </p:nvSpPr>
            <p:spPr bwMode="auto">
              <a:xfrm>
                <a:off x="1312" y="682"/>
                <a:ext cx="2884" cy="3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ru-RU" sz="1800" b="1" dirty="0"/>
                  <a:t>ввод исходных данных</a:t>
                </a:r>
              </a:p>
            </p:txBody>
          </p:sp>
        </p:grpSp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915" y="170"/>
              <a:ext cx="4106" cy="361"/>
              <a:chOff x="489" y="1071"/>
              <a:chExt cx="1224" cy="227"/>
            </a:xfrm>
          </p:grpSpPr>
          <p:sp>
            <p:nvSpPr>
              <p:cNvPr id="28" name="AutoShape 9"/>
              <p:cNvSpPr>
                <a:spLocks noChangeArrowheads="1"/>
              </p:cNvSpPr>
              <p:nvPr/>
            </p:nvSpPr>
            <p:spPr bwMode="auto">
              <a:xfrm>
                <a:off x="489" y="1071"/>
                <a:ext cx="1224" cy="227"/>
              </a:xfrm>
              <a:prstGeom prst="flowChartTerminator">
                <a:avLst/>
              </a:prstGeom>
              <a:solidFill>
                <a:schemeClr val="accent2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0" hangingPunct="0"/>
                <a:endParaRPr lang="ru-RU" sz="1800" dirty="0"/>
              </a:p>
            </p:txBody>
          </p:sp>
          <p:sp>
            <p:nvSpPr>
              <p:cNvPr id="29" name="Text Box 10"/>
              <p:cNvSpPr txBox="1">
                <a:spLocks noChangeArrowheads="1"/>
              </p:cNvSpPr>
              <p:nvPr/>
            </p:nvSpPr>
            <p:spPr bwMode="auto">
              <a:xfrm>
                <a:off x="567" y="1071"/>
                <a:ext cx="907" cy="2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ru-RU" sz="2800" b="1" dirty="0"/>
                  <a:t>начало</a:t>
                </a:r>
              </a:p>
            </p:txBody>
          </p:sp>
        </p:grpSp>
        <p:grpSp>
          <p:nvGrpSpPr>
            <p:cNvPr id="12" name="Group 14"/>
            <p:cNvGrpSpPr>
              <a:grpSpLocks/>
            </p:cNvGrpSpPr>
            <p:nvPr/>
          </p:nvGrpSpPr>
          <p:grpSpPr bwMode="auto">
            <a:xfrm>
              <a:off x="712" y="3203"/>
              <a:ext cx="4130" cy="369"/>
              <a:chOff x="657" y="3294"/>
              <a:chExt cx="1224" cy="272"/>
            </a:xfrm>
          </p:grpSpPr>
          <p:sp>
            <p:nvSpPr>
              <p:cNvPr id="26" name="AutoShape 15"/>
              <p:cNvSpPr>
                <a:spLocks noChangeArrowheads="1"/>
              </p:cNvSpPr>
              <p:nvPr/>
            </p:nvSpPr>
            <p:spPr bwMode="auto">
              <a:xfrm>
                <a:off x="657" y="3294"/>
                <a:ext cx="1224" cy="272"/>
              </a:xfrm>
              <a:prstGeom prst="flowChartInputOutput">
                <a:avLst/>
              </a:prstGeom>
              <a:solidFill>
                <a:schemeClr val="accent2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0" hangingPunct="0"/>
                <a:endParaRPr lang="ru-RU" sz="1800" dirty="0"/>
              </a:p>
            </p:txBody>
          </p:sp>
          <p:sp>
            <p:nvSpPr>
              <p:cNvPr id="27" name="Text Box 16"/>
              <p:cNvSpPr txBox="1">
                <a:spLocks noChangeArrowheads="1"/>
              </p:cNvSpPr>
              <p:nvPr/>
            </p:nvSpPr>
            <p:spPr bwMode="auto">
              <a:xfrm>
                <a:off x="839" y="3309"/>
                <a:ext cx="952" cy="1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ru-RU" sz="1800" b="1" dirty="0"/>
                  <a:t>вывод результата</a:t>
                </a:r>
              </a:p>
            </p:txBody>
          </p:sp>
        </p:grpSp>
        <p:grpSp>
          <p:nvGrpSpPr>
            <p:cNvPr id="13" name="Group 17"/>
            <p:cNvGrpSpPr>
              <a:grpSpLocks/>
            </p:cNvGrpSpPr>
            <p:nvPr/>
          </p:nvGrpSpPr>
          <p:grpSpPr bwMode="auto">
            <a:xfrm>
              <a:off x="709" y="3758"/>
              <a:ext cx="4128" cy="347"/>
              <a:chOff x="340" y="3430"/>
              <a:chExt cx="1224" cy="227"/>
            </a:xfrm>
          </p:grpSpPr>
          <p:sp>
            <p:nvSpPr>
              <p:cNvPr id="24" name="AutoShape 18"/>
              <p:cNvSpPr>
                <a:spLocks noChangeArrowheads="1"/>
              </p:cNvSpPr>
              <p:nvPr/>
            </p:nvSpPr>
            <p:spPr bwMode="auto">
              <a:xfrm>
                <a:off x="340" y="3430"/>
                <a:ext cx="1224" cy="227"/>
              </a:xfrm>
              <a:prstGeom prst="flowChartTerminator">
                <a:avLst/>
              </a:prstGeom>
              <a:solidFill>
                <a:schemeClr val="accent2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0" hangingPunct="0"/>
                <a:endParaRPr lang="ru-RU" sz="1800" dirty="0"/>
              </a:p>
            </p:txBody>
          </p:sp>
          <p:sp>
            <p:nvSpPr>
              <p:cNvPr id="25" name="Text Box 19"/>
              <p:cNvSpPr txBox="1">
                <a:spLocks noChangeArrowheads="1"/>
              </p:cNvSpPr>
              <p:nvPr/>
            </p:nvSpPr>
            <p:spPr bwMode="auto">
              <a:xfrm>
                <a:off x="612" y="3430"/>
                <a:ext cx="680" cy="2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ru-RU" sz="2800" b="1" dirty="0"/>
                  <a:t>конец</a:t>
                </a:r>
              </a:p>
            </p:txBody>
          </p:sp>
        </p:grpSp>
        <p:sp>
          <p:nvSpPr>
            <p:cNvPr id="14" name="AutoShape 23"/>
            <p:cNvSpPr>
              <a:spLocks noChangeArrowheads="1"/>
            </p:cNvSpPr>
            <p:nvPr/>
          </p:nvSpPr>
          <p:spPr bwMode="auto">
            <a:xfrm>
              <a:off x="688" y="2559"/>
              <a:ext cx="4143" cy="460"/>
            </a:xfrm>
            <a:prstGeom prst="flowChartProcess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/>
              <a:r>
                <a:rPr lang="ru-RU" sz="1800" b="1" dirty="0"/>
                <a:t>действие</a:t>
              </a:r>
            </a:p>
          </p:txBody>
        </p:sp>
        <p:sp>
          <p:nvSpPr>
            <p:cNvPr id="15" name="Line 25"/>
            <p:cNvSpPr>
              <a:spLocks noChangeShapeType="1"/>
            </p:cNvSpPr>
            <p:nvPr/>
          </p:nvSpPr>
          <p:spPr bwMode="auto">
            <a:xfrm>
              <a:off x="2873" y="524"/>
              <a:ext cx="0" cy="1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>
              <a:off x="2866" y="1151"/>
              <a:ext cx="0" cy="1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" name="Line 27"/>
            <p:cNvSpPr>
              <a:spLocks noChangeShapeType="1"/>
            </p:cNvSpPr>
            <p:nvPr/>
          </p:nvSpPr>
          <p:spPr bwMode="auto">
            <a:xfrm>
              <a:off x="2876" y="3016"/>
              <a:ext cx="0" cy="1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" name="Line 28"/>
            <p:cNvSpPr>
              <a:spLocks noChangeShapeType="1"/>
            </p:cNvSpPr>
            <p:nvPr/>
          </p:nvSpPr>
          <p:spPr bwMode="auto">
            <a:xfrm>
              <a:off x="2878" y="2387"/>
              <a:ext cx="0" cy="1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" name="Line 29"/>
            <p:cNvSpPr>
              <a:spLocks noChangeShapeType="1"/>
            </p:cNvSpPr>
            <p:nvPr/>
          </p:nvSpPr>
          <p:spPr bwMode="auto">
            <a:xfrm>
              <a:off x="2876" y="3572"/>
              <a:ext cx="0" cy="1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20" name="AutoShape 31"/>
            <p:cNvSpPr>
              <a:spLocks noChangeArrowheads="1"/>
            </p:cNvSpPr>
            <p:nvPr/>
          </p:nvSpPr>
          <p:spPr bwMode="auto">
            <a:xfrm>
              <a:off x="699" y="1340"/>
              <a:ext cx="4131" cy="460"/>
            </a:xfrm>
            <a:prstGeom prst="flowChartProcess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/>
              <a:r>
                <a:rPr lang="ru-RU" sz="1800" b="1" dirty="0"/>
                <a:t>действие </a:t>
              </a:r>
            </a:p>
          </p:txBody>
        </p:sp>
        <p:sp>
          <p:nvSpPr>
            <p:cNvPr id="21" name="Text Box 41"/>
            <p:cNvSpPr txBox="1">
              <a:spLocks noChangeArrowheads="1"/>
            </p:cNvSpPr>
            <p:nvPr/>
          </p:nvSpPr>
          <p:spPr bwMode="auto">
            <a:xfrm>
              <a:off x="1829" y="1746"/>
              <a:ext cx="2007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ru-RU" sz="5400" b="1" dirty="0"/>
                <a:t>. . .</a:t>
              </a:r>
            </a:p>
          </p:txBody>
        </p:sp>
        <p:sp>
          <p:nvSpPr>
            <p:cNvPr id="22" name="AutoShape 42"/>
            <p:cNvSpPr>
              <a:spLocks/>
            </p:cNvSpPr>
            <p:nvPr/>
          </p:nvSpPr>
          <p:spPr bwMode="auto">
            <a:xfrm>
              <a:off x="4881" y="1164"/>
              <a:ext cx="250" cy="1977"/>
            </a:xfrm>
            <a:prstGeom prst="rightBrace">
              <a:avLst>
                <a:gd name="adj1" fmla="val 65900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hangingPunct="0"/>
              <a:endParaRPr lang="ru-RU" sz="1800" dirty="0"/>
            </a:p>
          </p:txBody>
        </p:sp>
        <p:sp>
          <p:nvSpPr>
            <p:cNvPr id="23" name="Text Box 43"/>
            <p:cNvSpPr txBox="1">
              <a:spLocks noChangeArrowheads="1"/>
            </p:cNvSpPr>
            <p:nvPr/>
          </p:nvSpPr>
          <p:spPr bwMode="auto">
            <a:xfrm>
              <a:off x="5171" y="1092"/>
              <a:ext cx="629" cy="2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С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Е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Р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И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Я</a:t>
              </a:r>
            </a:p>
            <a:p>
              <a:pPr eaLnBrk="0" hangingPunct="0">
                <a:spcBef>
                  <a:spcPct val="50000"/>
                </a:spcBef>
              </a:pPr>
              <a:endParaRPr lang="ru-RU" sz="1100" b="1" dirty="0"/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К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О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М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А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Н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ru-RU" sz="1100" b="1" dirty="0"/>
                <a:t>Д</a:t>
              </a:r>
            </a:p>
            <a:p>
              <a:pPr eaLnBrk="0" hangingPunct="0">
                <a:spcBef>
                  <a:spcPct val="50000"/>
                </a:spcBef>
              </a:pPr>
              <a:endParaRPr lang="ru-RU" sz="1600" b="1" dirty="0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286248" y="6143644"/>
            <a:ext cx="135732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C000"/>
                </a:solidFill>
                <a:hlinkClick r:id="rId2" action="ppaction://hlinksldjump"/>
              </a:rPr>
              <a:t>Пример 1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29322" y="6143644"/>
            <a:ext cx="135732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C000"/>
                </a:solidFill>
                <a:hlinkClick r:id="rId3" action="ppaction://hlinksldjump"/>
              </a:rPr>
              <a:t>Пример 2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1406" y="714356"/>
            <a:ext cx="5786478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2844" y="857232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1357290" y="857232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4429124" y="857232"/>
            <a:ext cx="1357322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6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571736" y="857232"/>
            <a:ext cx="178595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7" action="ppaction://hlinksldjump"/>
              </a:rPr>
              <a:t>Ветвление (разветвляющийся)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7" name="Заголовок 3"/>
          <p:cNvSpPr txBox="1">
            <a:spLocks/>
          </p:cNvSpPr>
          <p:nvPr/>
        </p:nvSpPr>
        <p:spPr>
          <a:xfrm>
            <a:off x="214282" y="1214422"/>
            <a:ext cx="1928826" cy="428628"/>
          </a:xfrm>
          <a:prstGeom prst="rect">
            <a:avLst/>
          </a:prstGeom>
          <a:noFill/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spc="0" normalizeH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ea typeface="+mj-ea"/>
                <a:cs typeface="+mj-cs"/>
              </a:rPr>
              <a:t>Пример</a:t>
            </a:r>
            <a:endParaRPr kumimoji="0" lang="ru-RU" sz="2800" b="1" i="0" u="none" strike="noStrike" kern="1200" spc="0" normalizeH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5643570" y="1571612"/>
            <a:ext cx="2944038" cy="4000528"/>
            <a:chOff x="5643570" y="857232"/>
            <a:chExt cx="2944038" cy="4000528"/>
          </a:xfrm>
        </p:grpSpPr>
        <p:sp>
          <p:nvSpPr>
            <p:cNvPr id="8" name="AutoShape 9"/>
            <p:cNvSpPr>
              <a:spLocks noChangeArrowheads="1"/>
            </p:cNvSpPr>
            <p:nvPr/>
          </p:nvSpPr>
          <p:spPr bwMode="auto">
            <a:xfrm>
              <a:off x="6000760" y="857232"/>
              <a:ext cx="2091770" cy="428628"/>
            </a:xfrm>
            <a:prstGeom prst="flowChartTerminator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/>
              <a:r>
                <a:rPr lang="ru-RU" sz="2000" b="1" dirty="0" smtClean="0"/>
                <a:t>Начало</a:t>
              </a:r>
              <a:endParaRPr lang="ru-RU" sz="2000" b="1" dirty="0"/>
            </a:p>
          </p:txBody>
        </p:sp>
        <p:sp>
          <p:nvSpPr>
            <p:cNvPr id="9" name="AutoShape 31"/>
            <p:cNvSpPr>
              <a:spLocks noChangeArrowheads="1"/>
            </p:cNvSpPr>
            <p:nvPr/>
          </p:nvSpPr>
          <p:spPr bwMode="auto">
            <a:xfrm>
              <a:off x="5643570" y="1642256"/>
              <a:ext cx="2944038" cy="571504"/>
            </a:xfrm>
            <a:prstGeom prst="flowChartProcess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57200" lvl="0" indent="-45720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ea typeface="Calibri" pitchFamily="34" charset="0"/>
                  <a:cs typeface="Times New Roman" pitchFamily="18" charset="0"/>
                </a:rPr>
                <a:t>Берём хлеб</a:t>
              </a:r>
              <a:endParaRPr lang="ru-RU" sz="2000" b="1" dirty="0" smtClean="0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10" name="AutoShape 31"/>
            <p:cNvSpPr>
              <a:spLocks noChangeArrowheads="1"/>
            </p:cNvSpPr>
            <p:nvPr/>
          </p:nvSpPr>
          <p:spPr bwMode="auto">
            <a:xfrm>
              <a:off x="5643570" y="2570950"/>
              <a:ext cx="2944038" cy="500066"/>
            </a:xfrm>
            <a:prstGeom prst="flowChartProcess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57200" lvl="0" indent="-45720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ea typeface="Calibri" pitchFamily="34" charset="0"/>
                  <a:cs typeface="Times New Roman" pitchFamily="18" charset="0"/>
                </a:rPr>
                <a:t>Намазываем  масло</a:t>
              </a:r>
            </a:p>
          </p:txBody>
        </p:sp>
        <p:sp>
          <p:nvSpPr>
            <p:cNvPr id="11" name="AutoShape 31"/>
            <p:cNvSpPr>
              <a:spLocks noChangeArrowheads="1"/>
            </p:cNvSpPr>
            <p:nvPr/>
          </p:nvSpPr>
          <p:spPr bwMode="auto">
            <a:xfrm>
              <a:off x="5643570" y="3499644"/>
              <a:ext cx="2944038" cy="500066"/>
            </a:xfrm>
            <a:prstGeom prst="flowChartProcess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hangingPunct="0"/>
              <a:endParaRPr lang="ru-RU" sz="2000" b="1" dirty="0" smtClean="0">
                <a:ea typeface="Calibri" pitchFamily="34" charset="0"/>
                <a:cs typeface="Times New Roman" pitchFamily="18" charset="0"/>
              </a:endParaRPr>
            </a:p>
            <a:p>
              <a:pPr lvl="0" algn="ctr" eaLnBrk="0" hangingPunct="0"/>
              <a:r>
                <a:rPr lang="ru-RU" sz="2000" b="1" dirty="0" smtClean="0">
                  <a:ea typeface="Calibri" pitchFamily="34" charset="0"/>
                  <a:cs typeface="Times New Roman" pitchFamily="18" charset="0"/>
                </a:rPr>
                <a:t>Кладём   сверху  колбасу</a:t>
              </a:r>
              <a:endParaRPr lang="ru-RU" sz="2000" b="1" dirty="0" smtClean="0">
                <a:cs typeface="Arial" pitchFamily="34" charset="0"/>
              </a:endParaRPr>
            </a:p>
            <a:p>
              <a:pPr algn="ctr" eaLnBrk="0" hangingPunct="0"/>
              <a:r>
                <a:rPr lang="ru-RU" sz="2000" b="1" dirty="0" smtClean="0"/>
                <a:t>. </a:t>
              </a:r>
              <a:endParaRPr lang="ru-RU" sz="2000" b="1" dirty="0"/>
            </a:p>
          </p:txBody>
        </p:sp>
        <p:cxnSp>
          <p:nvCxnSpPr>
            <p:cNvPr id="14" name="Прямая со стрелкой 13"/>
            <p:cNvCxnSpPr/>
            <p:nvPr/>
          </p:nvCxnSpPr>
          <p:spPr>
            <a:xfrm rot="5400000">
              <a:off x="6750859" y="1463661"/>
              <a:ext cx="357190" cy="1588"/>
            </a:xfrm>
            <a:prstGeom prst="straightConnector1">
              <a:avLst/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rot="5400000">
              <a:off x="6894529" y="3320255"/>
              <a:ext cx="357190" cy="1588"/>
            </a:xfrm>
            <a:prstGeom prst="straightConnector1">
              <a:avLst/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rot="5400000">
              <a:off x="6823091" y="2391561"/>
              <a:ext cx="357190" cy="1588"/>
            </a:xfrm>
            <a:prstGeom prst="straightConnector1">
              <a:avLst/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AutoShape 9"/>
            <p:cNvSpPr>
              <a:spLocks noChangeArrowheads="1"/>
            </p:cNvSpPr>
            <p:nvPr/>
          </p:nvSpPr>
          <p:spPr bwMode="auto">
            <a:xfrm>
              <a:off x="6215074" y="4429132"/>
              <a:ext cx="2091770" cy="428628"/>
            </a:xfrm>
            <a:prstGeom prst="flowChartTerminator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/>
              <a:r>
                <a:rPr lang="ru-RU" sz="2000" b="1" dirty="0" smtClean="0"/>
                <a:t>Конец</a:t>
              </a:r>
              <a:endParaRPr lang="ru-RU" sz="2000" b="1" dirty="0"/>
            </a:p>
          </p:txBody>
        </p:sp>
        <p:cxnSp>
          <p:nvCxnSpPr>
            <p:cNvPr id="20" name="Прямая со стрелкой 19"/>
            <p:cNvCxnSpPr/>
            <p:nvPr/>
          </p:nvCxnSpPr>
          <p:spPr>
            <a:xfrm rot="5400000">
              <a:off x="6965967" y="4249743"/>
              <a:ext cx="357190" cy="1588"/>
            </a:xfrm>
            <a:prstGeom prst="straightConnector1">
              <a:avLst/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2034123"/>
            <a:ext cx="4714908" cy="132343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Алгоритм	создания бутерброда:</a:t>
            </a:r>
          </a:p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Берём хлеб</a:t>
            </a:r>
            <a:endParaRPr lang="ru-RU" sz="2000" b="1" dirty="0" smtClean="0">
              <a:ea typeface="Calibri" pitchFamily="34" charset="0"/>
              <a:cs typeface="Arial" pitchFamily="34" charset="0"/>
            </a:endParaRPr>
          </a:p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Намазываем  масло</a:t>
            </a:r>
          </a:p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dirty="0" smtClean="0">
                <a:ea typeface="Calibri" pitchFamily="34" charset="0"/>
                <a:cs typeface="Times New Roman" pitchFamily="18" charset="0"/>
              </a:rPr>
              <a:t>Кл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адём   сверху  колбасу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23" name="Picture 4" descr="D:\колледж\рисунки\images_1429_fe7cd2fd7a912da08be820c4fd6df04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571875"/>
            <a:ext cx="1863368" cy="2304011"/>
          </a:xfrm>
          <a:prstGeom prst="rect">
            <a:avLst/>
          </a:prstGeom>
          <a:noFill/>
        </p:spPr>
      </p:pic>
      <p:pic>
        <p:nvPicPr>
          <p:cNvPr id="4098" name="Picture 2" descr="D:\колледж\рисунки\iмасло сливочное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4286256"/>
            <a:ext cx="1143008" cy="1039098"/>
          </a:xfrm>
          <a:prstGeom prst="rect">
            <a:avLst/>
          </a:prstGeom>
          <a:noFill/>
        </p:spPr>
      </p:pic>
      <p:pic>
        <p:nvPicPr>
          <p:cNvPr id="24" name="Picture 2" descr="D:\колледж\рисунки\iколбаса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3786190"/>
            <a:ext cx="2928958" cy="2524964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3786182" y="6143644"/>
            <a:ext cx="135732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C000"/>
                </a:solidFill>
                <a:hlinkClick r:id="rId5" action="ppaction://hlinksldjump"/>
              </a:rPr>
              <a:t>Пример 2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1406" y="285728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2910" y="428604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357422" y="428604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7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572264" y="428604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8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8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214810" y="428604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9" action="ppaction://hlinksldjump"/>
              </a:rPr>
              <a:t>Ветвление (разветвляющийся)</a:t>
            </a:r>
            <a:endParaRPr lang="ru-RU" sz="1400" b="1" dirty="0"/>
          </a:p>
        </p:txBody>
      </p:sp>
      <p:sp>
        <p:nvSpPr>
          <p:cNvPr id="33" name="TextBox 32">
            <a:hlinkClick r:id="rId10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10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7" name="Заголовок 3"/>
          <p:cNvSpPr txBox="1">
            <a:spLocks/>
          </p:cNvSpPr>
          <p:nvPr/>
        </p:nvSpPr>
        <p:spPr>
          <a:xfrm>
            <a:off x="285720" y="1285860"/>
            <a:ext cx="1928826" cy="428628"/>
          </a:xfrm>
          <a:prstGeom prst="rect">
            <a:avLst/>
          </a:prstGeom>
          <a:noFill/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spc="0" normalizeH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ea typeface="+mj-ea"/>
                <a:cs typeface="+mj-cs"/>
              </a:rPr>
              <a:t>Пример</a:t>
            </a:r>
            <a:endParaRPr kumimoji="0" lang="ru-RU" sz="2800" b="1" i="0" u="none" strike="noStrike" kern="1200" spc="0" normalizeH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6000760" y="214290"/>
            <a:ext cx="2091770" cy="428628"/>
          </a:xfrm>
          <a:prstGeom prst="flowChartTerminator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2000" b="1" dirty="0" smtClean="0"/>
              <a:t>Начало</a:t>
            </a:r>
            <a:endParaRPr lang="ru-RU" sz="2000" b="1" dirty="0"/>
          </a:p>
        </p:txBody>
      </p:sp>
      <p:sp>
        <p:nvSpPr>
          <p:cNvPr id="10" name="AutoShape 31"/>
          <p:cNvSpPr>
            <a:spLocks noChangeArrowheads="1"/>
          </p:cNvSpPr>
          <p:nvPr/>
        </p:nvSpPr>
        <p:spPr bwMode="auto">
          <a:xfrm>
            <a:off x="5643570" y="999314"/>
            <a:ext cx="2944038" cy="571504"/>
          </a:xfrm>
          <a:prstGeom prst="flowChartProcess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1400" b="1" dirty="0" smtClean="0"/>
              <a:t>Высыпать в емкость</a:t>
            </a:r>
          </a:p>
          <a:p>
            <a:pPr algn="ctr" eaLnBrk="0" hangingPunct="0"/>
            <a:r>
              <a:rPr lang="ru-RU" sz="1400" b="1" dirty="0" smtClean="0"/>
              <a:t> содержимое пакетика. </a:t>
            </a:r>
            <a:endParaRPr lang="ru-RU" sz="1400" b="1" dirty="0"/>
          </a:p>
        </p:txBody>
      </p:sp>
      <p:sp>
        <p:nvSpPr>
          <p:cNvPr id="15" name="AutoShape 31"/>
          <p:cNvSpPr>
            <a:spLocks noChangeArrowheads="1"/>
          </p:cNvSpPr>
          <p:nvPr/>
        </p:nvSpPr>
        <p:spPr bwMode="auto">
          <a:xfrm>
            <a:off x="5643570" y="1928008"/>
            <a:ext cx="2944038" cy="500066"/>
          </a:xfrm>
          <a:prstGeom prst="flowChartProcess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1400" b="1" dirty="0" smtClean="0"/>
              <a:t>Налить в емкость </a:t>
            </a:r>
          </a:p>
          <a:p>
            <a:pPr algn="ctr" eaLnBrk="0" hangingPunct="0"/>
            <a:r>
              <a:rPr lang="ru-RU" sz="1400" b="1" dirty="0" smtClean="0"/>
              <a:t>200 мл горячей воды</a:t>
            </a:r>
            <a:endParaRPr lang="ru-RU" sz="1400" b="1" dirty="0"/>
          </a:p>
        </p:txBody>
      </p:sp>
      <p:sp>
        <p:nvSpPr>
          <p:cNvPr id="16" name="AutoShape 31"/>
          <p:cNvSpPr>
            <a:spLocks noChangeArrowheads="1"/>
          </p:cNvSpPr>
          <p:nvPr/>
        </p:nvSpPr>
        <p:spPr bwMode="auto">
          <a:xfrm>
            <a:off x="5643570" y="2856702"/>
            <a:ext cx="2944038" cy="500066"/>
          </a:xfrm>
          <a:prstGeom prst="flowChartProcess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1400" b="1" dirty="0" smtClean="0"/>
              <a:t>Тщательно перемешать. </a:t>
            </a:r>
            <a:endParaRPr lang="ru-RU" sz="1400" b="1" dirty="0"/>
          </a:p>
        </p:txBody>
      </p:sp>
      <p:sp>
        <p:nvSpPr>
          <p:cNvPr id="17" name="AutoShape 31"/>
          <p:cNvSpPr>
            <a:spLocks noChangeArrowheads="1"/>
          </p:cNvSpPr>
          <p:nvPr/>
        </p:nvSpPr>
        <p:spPr bwMode="auto">
          <a:xfrm>
            <a:off x="5643570" y="4571214"/>
            <a:ext cx="2944038" cy="428628"/>
          </a:xfrm>
          <a:prstGeom prst="flowChartProcess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1400" b="1" dirty="0" smtClean="0"/>
              <a:t>Ждать 5 минут. </a:t>
            </a:r>
            <a:endParaRPr lang="ru-RU" sz="1400" b="1" dirty="0"/>
          </a:p>
        </p:txBody>
      </p:sp>
      <p:sp>
        <p:nvSpPr>
          <p:cNvPr id="18" name="AutoShape 31"/>
          <p:cNvSpPr>
            <a:spLocks noChangeArrowheads="1"/>
          </p:cNvSpPr>
          <p:nvPr/>
        </p:nvSpPr>
        <p:spPr bwMode="auto">
          <a:xfrm>
            <a:off x="5643570" y="3713958"/>
            <a:ext cx="2944038" cy="500066"/>
          </a:xfrm>
          <a:prstGeom prst="flowChartProcess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1400" b="1" dirty="0" smtClean="0"/>
              <a:t>Закрыть емкость крышкой.</a:t>
            </a:r>
            <a:endParaRPr lang="ru-RU" sz="14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57158" y="2066876"/>
            <a:ext cx="4786346" cy="286232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/>
            <a:r>
              <a:rPr lang="ru-RU" sz="2000" b="1" dirty="0" smtClean="0"/>
              <a:t>Алгоритм приготовления блюда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smtClean="0"/>
              <a:t>быстрого питания:</a:t>
            </a:r>
          </a:p>
          <a:p>
            <a:pPr marL="457200" indent="-457200">
              <a:buAutoNum type="arabicPeriod"/>
            </a:pPr>
            <a:r>
              <a:rPr lang="ru-RU" sz="2000" b="1" dirty="0" smtClean="0"/>
              <a:t>Высыпать в емкость содержимое пакетика.</a:t>
            </a:r>
          </a:p>
          <a:p>
            <a:pPr marL="457200" indent="-457200">
              <a:buAutoNum type="arabicPeriod"/>
            </a:pPr>
            <a:r>
              <a:rPr lang="ru-RU" sz="2000" b="1" dirty="0" smtClean="0"/>
              <a:t>Налить в емкость 200 мл горячей воды.</a:t>
            </a:r>
          </a:p>
          <a:p>
            <a:pPr marL="457200" indent="-457200">
              <a:buAutoNum type="arabicPeriod" startAt="3"/>
            </a:pPr>
            <a:r>
              <a:rPr lang="ru-RU" sz="2000" b="1" dirty="0" smtClean="0"/>
              <a:t>Тщательно перемешать.</a:t>
            </a:r>
          </a:p>
          <a:p>
            <a:pPr marL="457200" indent="-457200">
              <a:buAutoNum type="arabicPeriod" startAt="3"/>
            </a:pPr>
            <a:r>
              <a:rPr lang="ru-RU" sz="2000" b="1" dirty="0" smtClean="0"/>
              <a:t>Закрыть емкость крышкой.</a:t>
            </a:r>
          </a:p>
          <a:p>
            <a:pPr marL="342900" indent="-342900"/>
            <a:r>
              <a:rPr lang="ru-RU" sz="2000" b="1" dirty="0" smtClean="0"/>
              <a:t>5.    Ждать 5 минут.</a:t>
            </a:r>
            <a:endParaRPr lang="ru-RU" sz="20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rot="5400000">
            <a:off x="6750859" y="820719"/>
            <a:ext cx="357190" cy="15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>
            <a:off x="6965967" y="4391825"/>
            <a:ext cx="357190" cy="15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>
            <a:off x="6894529" y="3534569"/>
            <a:ext cx="357190" cy="15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5400000">
            <a:off x="6894529" y="2677313"/>
            <a:ext cx="357190" cy="15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5400000">
            <a:off x="6823091" y="1748619"/>
            <a:ext cx="357190" cy="15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utoShape 9"/>
          <p:cNvSpPr>
            <a:spLocks noChangeArrowheads="1"/>
          </p:cNvSpPr>
          <p:nvPr/>
        </p:nvSpPr>
        <p:spPr bwMode="auto">
          <a:xfrm>
            <a:off x="6215074" y="5357826"/>
            <a:ext cx="2091770" cy="428628"/>
          </a:xfrm>
          <a:prstGeom prst="flowChartTerminator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ru-RU" sz="2000" b="1" dirty="0" smtClean="0"/>
              <a:t>Конец</a:t>
            </a:r>
            <a:endParaRPr lang="ru-RU" sz="20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rot="5400000">
            <a:off x="6965967" y="5178437"/>
            <a:ext cx="357190" cy="15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571868" y="6143644"/>
            <a:ext cx="135732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C000"/>
                </a:solidFill>
                <a:hlinkClick r:id="rId2" action="ppaction://hlinksldjump"/>
              </a:rPr>
              <a:t>Пример 1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1406" y="214290"/>
            <a:ext cx="5786478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2844" y="357166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357290" y="357166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4429124" y="357166"/>
            <a:ext cx="1357322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5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571736" y="357166"/>
            <a:ext cx="178595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Ветвление (разветвляющийся)</a:t>
            </a:r>
            <a:endParaRPr lang="ru-RU" sz="1400" b="1" dirty="0"/>
          </a:p>
        </p:txBody>
      </p:sp>
      <p:pic>
        <p:nvPicPr>
          <p:cNvPr id="13315" name="Picture 3" descr="D:\колледж\рисунки\розы\бабочки\i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4214818"/>
            <a:ext cx="2000264" cy="1600211"/>
          </a:xfrm>
          <a:prstGeom prst="rect">
            <a:avLst/>
          </a:prstGeom>
          <a:noFill/>
        </p:spPr>
      </p:pic>
      <p:sp>
        <p:nvSpPr>
          <p:cNvPr id="36" name="TextBox 35">
            <a:hlinkClick r:id="rId8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8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357158" y="1714488"/>
            <a:ext cx="5000660" cy="20002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anchor="ctr">
            <a:noAutofit/>
          </a:bodyPr>
          <a:lstStyle/>
          <a:p>
            <a:r>
              <a:rPr lang="ru-RU" b="1" dirty="0" smtClean="0"/>
              <a:t>Алгоритм, в котором в зависимости от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FFC000"/>
                </a:solidFill>
              </a:rPr>
              <a:t>условия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/>
              <a:t>выполняется либо одна, либо другая последовательность действий. </a:t>
            </a:r>
            <a:r>
              <a:rPr lang="ru-RU" b="1" dirty="0" smtClean="0">
                <a:solidFill>
                  <a:srgbClr val="FFC000"/>
                </a:solidFill>
              </a:rPr>
              <a:t>Условие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/>
              <a:t>– это высказывание которое может быть либо истинно, либо ложно.</a:t>
            </a:r>
          </a:p>
          <a:p>
            <a:r>
              <a:rPr lang="ru-RU" b="1" dirty="0" smtClean="0"/>
              <a:t>Алгоритмы, построенные на основе команды ветвления, называются </a:t>
            </a:r>
            <a:r>
              <a:rPr lang="ru-RU" b="1" dirty="0" smtClean="0">
                <a:solidFill>
                  <a:srgbClr val="FFC000"/>
                </a:solidFill>
              </a:rPr>
              <a:t>разветвляющимися.</a:t>
            </a:r>
            <a:endParaRPr lang="ru-RU" b="1" dirty="0" smtClean="0"/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357158" y="-142900"/>
            <a:ext cx="7358114" cy="857256"/>
          </a:xfrm>
          <a:prstGeom prst="rect">
            <a:avLst/>
          </a:prstGeom>
          <a:noFill/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Разветвляющийся алгоритм (ветвление)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grpSp>
        <p:nvGrpSpPr>
          <p:cNvPr id="37" name="Группа 36"/>
          <p:cNvGrpSpPr/>
          <p:nvPr/>
        </p:nvGrpSpPr>
        <p:grpSpPr>
          <a:xfrm>
            <a:off x="5929322" y="785794"/>
            <a:ext cx="3000396" cy="4786346"/>
            <a:chOff x="5500694" y="214290"/>
            <a:chExt cx="3429024" cy="5357850"/>
          </a:xfrm>
        </p:grpSpPr>
        <p:cxnSp>
          <p:nvCxnSpPr>
            <p:cNvPr id="44" name="Прямая соединительная линия 43"/>
            <p:cNvCxnSpPr/>
            <p:nvPr/>
          </p:nvCxnSpPr>
          <p:spPr>
            <a:xfrm rot="5400000">
              <a:off x="8143899" y="3643315"/>
              <a:ext cx="285754" cy="1588"/>
            </a:xfrm>
            <a:prstGeom prst="line">
              <a:avLst/>
            </a:prstGeom>
            <a:no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5400000">
              <a:off x="5999965" y="3642521"/>
              <a:ext cx="285754" cy="1588"/>
            </a:xfrm>
            <a:prstGeom prst="line">
              <a:avLst/>
            </a:prstGeom>
            <a:no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/>
            <p:cNvGrpSpPr/>
            <p:nvPr/>
          </p:nvGrpSpPr>
          <p:grpSpPr>
            <a:xfrm>
              <a:off x="5500694" y="214290"/>
              <a:ext cx="3429024" cy="5357850"/>
              <a:chOff x="5500694" y="214290"/>
              <a:chExt cx="3429024" cy="5357850"/>
            </a:xfrm>
          </p:grpSpPr>
          <p:grpSp>
            <p:nvGrpSpPr>
              <p:cNvPr id="48" name="Группа 47"/>
              <p:cNvGrpSpPr/>
              <p:nvPr/>
            </p:nvGrpSpPr>
            <p:grpSpPr>
              <a:xfrm>
                <a:off x="5500694" y="214290"/>
                <a:ext cx="3357587" cy="5357850"/>
                <a:chOff x="5500694" y="214290"/>
                <a:chExt cx="3357587" cy="5357850"/>
              </a:xfrm>
            </p:grpSpPr>
            <p:grpSp>
              <p:nvGrpSpPr>
                <p:cNvPr id="12" name="Группа 59"/>
                <p:cNvGrpSpPr/>
                <p:nvPr/>
              </p:nvGrpSpPr>
              <p:grpSpPr>
                <a:xfrm>
                  <a:off x="5500694" y="1520591"/>
                  <a:ext cx="3357587" cy="2694227"/>
                  <a:chOff x="5057852" y="2866230"/>
                  <a:chExt cx="3517050" cy="2206638"/>
                </a:xfrm>
                <a:noFill/>
              </p:grpSpPr>
              <p:sp>
                <p:nvSpPr>
                  <p:cNvPr id="13" name="Прямоугольник 12"/>
                  <p:cNvSpPr/>
                  <p:nvPr/>
                </p:nvSpPr>
                <p:spPr>
                  <a:xfrm>
                    <a:off x="5057852" y="3929071"/>
                    <a:ext cx="1227908" cy="558702"/>
                  </a:xfrm>
                  <a:prstGeom prst="rect">
                    <a:avLst/>
                  </a:prstGeom>
                  <a:solidFill>
                    <a:schemeClr val="accent2">
                      <a:lumMod val="75000"/>
                    </a:schemeClr>
                  </a:solidFill>
                  <a:ln>
                    <a:solidFill>
                      <a:schemeClr val="accent4">
                        <a:lumMod val="20000"/>
                        <a:lumOff val="8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ru-RU" sz="1600" dirty="0" smtClean="0"/>
                      <a:t>Серия 1</a:t>
                    </a:r>
                    <a:endParaRPr lang="ru-RU" sz="1600" dirty="0"/>
                  </a:p>
                </p:txBody>
              </p:sp>
              <p:sp>
                <p:nvSpPr>
                  <p:cNvPr id="14" name="Прямоугольник 13"/>
                  <p:cNvSpPr/>
                  <p:nvPr/>
                </p:nvSpPr>
                <p:spPr>
                  <a:xfrm>
                    <a:off x="7302778" y="3929071"/>
                    <a:ext cx="1272124" cy="558702"/>
                  </a:xfrm>
                  <a:prstGeom prst="rect">
                    <a:avLst/>
                  </a:prstGeom>
                  <a:solidFill>
                    <a:schemeClr val="accent2">
                      <a:lumMod val="75000"/>
                    </a:schemeClr>
                  </a:solidFill>
                  <a:ln>
                    <a:solidFill>
                      <a:schemeClr val="accent4">
                        <a:lumMod val="20000"/>
                        <a:lumOff val="8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ru-RU" sz="1600" dirty="0" smtClean="0"/>
                      <a:t>Серия 2</a:t>
                    </a:r>
                    <a:endParaRPr lang="ru-RU" sz="1600" dirty="0"/>
                  </a:p>
                </p:txBody>
              </p:sp>
              <p:cxnSp>
                <p:nvCxnSpPr>
                  <p:cNvPr id="15" name="Прямая со стрелкой 14"/>
                  <p:cNvCxnSpPr/>
                  <p:nvPr/>
                </p:nvCxnSpPr>
                <p:spPr>
                  <a:xfrm rot="5400000">
                    <a:off x="6825039" y="2969022"/>
                    <a:ext cx="206377" cy="794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accent4">
                        <a:lumMod val="20000"/>
                        <a:lumOff val="80000"/>
                      </a:schemeClr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16" name="Группа 42"/>
                  <p:cNvGrpSpPr/>
                  <p:nvPr/>
                </p:nvGrpSpPr>
                <p:grpSpPr>
                  <a:xfrm>
                    <a:off x="5581674" y="3429005"/>
                    <a:ext cx="823138" cy="500861"/>
                    <a:chOff x="5367232" y="3286124"/>
                    <a:chExt cx="823236" cy="500860"/>
                  </a:xfrm>
                  <a:grpFill/>
                </p:grpSpPr>
                <p:cxnSp>
                  <p:nvCxnSpPr>
                    <p:cNvPr id="25" name="Прямая соединительная линия 24"/>
                    <p:cNvCxnSpPr/>
                    <p:nvPr/>
                  </p:nvCxnSpPr>
                  <p:spPr>
                    <a:xfrm rot="10800000">
                      <a:off x="5404650" y="3286124"/>
                      <a:ext cx="785818" cy="1588"/>
                    </a:xfrm>
                    <a:prstGeom prst="line">
                      <a:avLst/>
                    </a:prstGeom>
                    <a:grpFill/>
                    <a:ln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6" name="Прямая со стрелкой 25"/>
                    <p:cNvCxnSpPr/>
                    <p:nvPr/>
                  </p:nvCxnSpPr>
                  <p:spPr>
                    <a:xfrm rot="5400000">
                      <a:off x="5117993" y="3536157"/>
                      <a:ext cx="500066" cy="1588"/>
                    </a:xfrm>
                    <a:prstGeom prst="straightConnector1">
                      <a:avLst/>
                    </a:prstGeom>
                    <a:grpFill/>
                    <a:ln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7" name="Группа 47"/>
                  <p:cNvGrpSpPr/>
                  <p:nvPr/>
                </p:nvGrpSpPr>
                <p:grpSpPr>
                  <a:xfrm>
                    <a:off x="7629314" y="3429005"/>
                    <a:ext cx="571435" cy="500861"/>
                    <a:chOff x="7915981" y="3357562"/>
                    <a:chExt cx="571504" cy="500860"/>
                  </a:xfrm>
                  <a:grpFill/>
                </p:grpSpPr>
                <p:cxnSp>
                  <p:nvCxnSpPr>
                    <p:cNvPr id="23" name="Прямая со стрелкой 22"/>
                    <p:cNvCxnSpPr/>
                    <p:nvPr/>
                  </p:nvCxnSpPr>
                  <p:spPr>
                    <a:xfrm rot="5400000">
                      <a:off x="8236654" y="3607595"/>
                      <a:ext cx="500066" cy="1588"/>
                    </a:xfrm>
                    <a:prstGeom prst="straightConnector1">
                      <a:avLst/>
                    </a:prstGeom>
                    <a:grpFill/>
                    <a:ln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4" name="Прямая соединительная линия 23"/>
                    <p:cNvCxnSpPr/>
                    <p:nvPr/>
                  </p:nvCxnSpPr>
                  <p:spPr>
                    <a:xfrm rot="10800000">
                      <a:off x="7915981" y="3357562"/>
                      <a:ext cx="571504" cy="1588"/>
                    </a:xfrm>
                    <a:prstGeom prst="line">
                      <a:avLst/>
                    </a:prstGeom>
                    <a:grpFill/>
                    <a:ln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18" name="Блок-схема: решение 17"/>
                  <p:cNvSpPr/>
                  <p:nvPr/>
                </p:nvSpPr>
                <p:spPr>
                  <a:xfrm>
                    <a:off x="5742019" y="3142716"/>
                    <a:ext cx="2234237" cy="642943"/>
                  </a:xfrm>
                  <a:prstGeom prst="flowChartDecision">
                    <a:avLst/>
                  </a:prstGeom>
                  <a:solidFill>
                    <a:schemeClr val="accent2">
                      <a:lumMod val="75000"/>
                    </a:schemeClr>
                  </a:solidFill>
                  <a:ln>
                    <a:solidFill>
                      <a:schemeClr val="accent4">
                        <a:lumMod val="20000"/>
                        <a:lumOff val="8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ru-RU" sz="1600" dirty="0" smtClean="0"/>
                      <a:t>условие</a:t>
                    </a:r>
                    <a:endParaRPr lang="ru-RU" sz="1600" dirty="0"/>
                  </a:p>
                </p:txBody>
              </p:sp>
              <p:cxnSp>
                <p:nvCxnSpPr>
                  <p:cNvPr id="21" name="Прямая соединительная линия 20"/>
                  <p:cNvCxnSpPr/>
                  <p:nvPr/>
                </p:nvCxnSpPr>
                <p:spPr>
                  <a:xfrm>
                    <a:off x="5714322" y="4714887"/>
                    <a:ext cx="2285742" cy="1588"/>
                  </a:xfrm>
                  <a:prstGeom prst="line">
                    <a:avLst/>
                  </a:prstGeom>
                  <a:grpFill/>
                  <a:ln>
                    <a:solidFill>
                      <a:schemeClr val="accent4">
                        <a:lumMod val="20000"/>
                        <a:lumOff val="8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Прямая со стрелкой 21"/>
                  <p:cNvCxnSpPr/>
                  <p:nvPr/>
                </p:nvCxnSpPr>
                <p:spPr>
                  <a:xfrm rot="5400000">
                    <a:off x="6750859" y="4893479"/>
                    <a:ext cx="357190" cy="1588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accent4">
                        <a:lumMod val="20000"/>
                        <a:lumOff val="80000"/>
                      </a:schemeClr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9" name="Овал 28"/>
                <p:cNvSpPr/>
                <p:nvPr/>
              </p:nvSpPr>
              <p:spPr>
                <a:xfrm>
                  <a:off x="6643702" y="214290"/>
                  <a:ext cx="1285884" cy="500066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600" dirty="0" smtClean="0"/>
                    <a:t>начало</a:t>
                  </a:r>
                  <a:endParaRPr lang="ru-RU" sz="1600" dirty="0"/>
                </a:p>
              </p:txBody>
            </p:sp>
            <p:sp>
              <p:nvSpPr>
                <p:cNvPr id="30" name="Овал 29"/>
                <p:cNvSpPr/>
                <p:nvPr/>
              </p:nvSpPr>
              <p:spPr>
                <a:xfrm>
                  <a:off x="6643702" y="5000636"/>
                  <a:ext cx="1285884" cy="571504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600" dirty="0" smtClean="0"/>
                    <a:t>конец</a:t>
                  </a:r>
                  <a:endParaRPr lang="ru-RU" sz="1600" dirty="0"/>
                </a:p>
              </p:txBody>
            </p:sp>
            <p:sp>
              <p:nvSpPr>
                <p:cNvPr id="31" name="Блок-схема: данные 30"/>
                <p:cNvSpPr/>
                <p:nvPr/>
              </p:nvSpPr>
              <p:spPr>
                <a:xfrm>
                  <a:off x="6429388" y="928670"/>
                  <a:ext cx="1785950" cy="571504"/>
                </a:xfrm>
                <a:prstGeom prst="flowChartInputOutpu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600" dirty="0" smtClean="0"/>
                    <a:t>Ввод данных</a:t>
                  </a:r>
                  <a:endParaRPr lang="ru-RU" sz="1600" dirty="0"/>
                </a:p>
              </p:txBody>
            </p:sp>
            <p:sp>
              <p:nvSpPr>
                <p:cNvPr id="32" name="Блок-схема: данные 31"/>
                <p:cNvSpPr/>
                <p:nvPr/>
              </p:nvSpPr>
              <p:spPr>
                <a:xfrm>
                  <a:off x="6500826" y="4214818"/>
                  <a:ext cx="1714512" cy="500066"/>
                </a:xfrm>
                <a:prstGeom prst="flowChartInputOutpu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1600" dirty="0" smtClean="0"/>
                    <a:t>Вывод</a:t>
                  </a:r>
                  <a:endParaRPr lang="ru-RU" sz="1600" dirty="0"/>
                </a:p>
              </p:txBody>
            </p:sp>
            <p:cxnSp>
              <p:nvCxnSpPr>
                <p:cNvPr id="34" name="Прямая со стрелкой 33"/>
                <p:cNvCxnSpPr/>
                <p:nvPr/>
              </p:nvCxnSpPr>
              <p:spPr>
                <a:xfrm rot="5400000">
                  <a:off x="7057780" y="4800872"/>
                  <a:ext cx="459244" cy="1516"/>
                </a:xfrm>
                <a:prstGeom prst="straightConnector1">
                  <a:avLst/>
                </a:prstGeom>
                <a:no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Прямая со стрелкой 38"/>
                <p:cNvCxnSpPr/>
                <p:nvPr/>
              </p:nvCxnSpPr>
              <p:spPr>
                <a:xfrm rot="5400000">
                  <a:off x="7154353" y="775210"/>
                  <a:ext cx="265341" cy="758"/>
                </a:xfrm>
                <a:prstGeom prst="straightConnector1">
                  <a:avLst/>
                </a:prstGeom>
                <a:noFill/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0" name="TextBox 49"/>
              <p:cNvSpPr txBox="1"/>
              <p:nvPr/>
            </p:nvSpPr>
            <p:spPr>
              <a:xfrm>
                <a:off x="5715008" y="1785926"/>
                <a:ext cx="642942" cy="378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 smtClean="0"/>
                  <a:t>да</a:t>
                </a:r>
                <a:endParaRPr lang="ru-RU" sz="1600" dirty="0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8286776" y="1785926"/>
                <a:ext cx="642942" cy="378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 smtClean="0"/>
                  <a:t>нет</a:t>
                </a:r>
                <a:endParaRPr lang="ru-RU" sz="1600" dirty="0"/>
              </a:p>
            </p:txBody>
          </p:sp>
        </p:grpSp>
      </p:grpSp>
      <p:sp>
        <p:nvSpPr>
          <p:cNvPr id="53" name="TextBox 52"/>
          <p:cNvSpPr txBox="1"/>
          <p:nvPr/>
        </p:nvSpPr>
        <p:spPr>
          <a:xfrm>
            <a:off x="6429388" y="5500702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Полная форма</a:t>
            </a:r>
            <a:endParaRPr lang="ru-RU" sz="2400" b="1" dirty="0">
              <a:solidFill>
                <a:srgbClr val="FFC000"/>
              </a:solidFill>
            </a:endParaRPr>
          </a:p>
        </p:txBody>
      </p:sp>
      <p:sp>
        <p:nvSpPr>
          <p:cNvPr id="38" name="Управляющая кнопка: далее 37">
            <a:hlinkClick r:id="" action="ppaction://hlinkshowjump?jump=nextslide" highlightClick="1"/>
          </p:cNvPr>
          <p:cNvSpPr/>
          <p:nvPr/>
        </p:nvSpPr>
        <p:spPr>
          <a:xfrm>
            <a:off x="4143372" y="6143644"/>
            <a:ext cx="1143008" cy="42862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0" name="Группа 59"/>
          <p:cNvGrpSpPr/>
          <p:nvPr/>
        </p:nvGrpSpPr>
        <p:grpSpPr>
          <a:xfrm>
            <a:off x="357158" y="3714752"/>
            <a:ext cx="2357454" cy="2286016"/>
            <a:chOff x="5429256" y="2715414"/>
            <a:chExt cx="2340896" cy="2357454"/>
          </a:xfrm>
          <a:noFill/>
        </p:grpSpPr>
        <p:sp>
          <p:nvSpPr>
            <p:cNvPr id="41" name="Прямоугольник 40"/>
            <p:cNvSpPr/>
            <p:nvPr/>
          </p:nvSpPr>
          <p:spPr>
            <a:xfrm>
              <a:off x="5429256" y="3929066"/>
              <a:ext cx="857256" cy="5000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серия</a:t>
              </a:r>
              <a:endParaRPr lang="ru-RU" dirty="0"/>
            </a:p>
          </p:txBody>
        </p:sp>
        <p:cxnSp>
          <p:nvCxnSpPr>
            <p:cNvPr id="42" name="Прямая со стрелкой 41"/>
            <p:cNvCxnSpPr/>
            <p:nvPr/>
          </p:nvCxnSpPr>
          <p:spPr>
            <a:xfrm rot="5400000">
              <a:off x="6650741" y="2893215"/>
              <a:ext cx="357190" cy="1588"/>
            </a:xfrm>
            <a:prstGeom prst="straightConnector1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Группа 42"/>
            <p:cNvGrpSpPr/>
            <p:nvPr/>
          </p:nvGrpSpPr>
          <p:grpSpPr>
            <a:xfrm>
              <a:off x="5715008" y="3429001"/>
              <a:ext cx="526646" cy="500859"/>
              <a:chOff x="5499900" y="3286125"/>
              <a:chExt cx="526646" cy="500859"/>
            </a:xfrm>
            <a:grpFill/>
          </p:grpSpPr>
          <p:cxnSp>
            <p:nvCxnSpPr>
              <p:cNvPr id="57" name="Прямая соединительная линия 56"/>
              <p:cNvCxnSpPr/>
              <p:nvPr/>
            </p:nvCxnSpPr>
            <p:spPr>
              <a:xfrm rot="10800000">
                <a:off x="5500695" y="3286125"/>
                <a:ext cx="525851" cy="16101"/>
              </a:xfrm>
              <a:prstGeom prst="line">
                <a:avLst/>
              </a:prstGeom>
              <a:grpFill/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Прямая со стрелкой 57"/>
              <p:cNvCxnSpPr/>
              <p:nvPr/>
            </p:nvCxnSpPr>
            <p:spPr>
              <a:xfrm rot="5400000">
                <a:off x="5250661" y="3536157"/>
                <a:ext cx="500066" cy="1588"/>
              </a:xfrm>
              <a:prstGeom prst="straightConnector1">
                <a:avLst/>
              </a:prstGeom>
              <a:grpFill/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Прямая соединительная линия 44"/>
            <p:cNvCxnSpPr/>
            <p:nvPr/>
          </p:nvCxnSpPr>
          <p:spPr>
            <a:xfrm rot="10800000">
              <a:off x="7429518" y="3429001"/>
              <a:ext cx="338045" cy="16101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Блок-схема: решение 45"/>
            <p:cNvSpPr/>
            <p:nvPr/>
          </p:nvSpPr>
          <p:spPr>
            <a:xfrm>
              <a:off x="5996754" y="3071810"/>
              <a:ext cx="1597855" cy="710070"/>
            </a:xfrm>
            <a:prstGeom prst="flowChartDecision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условие</a:t>
              </a:r>
              <a:endParaRPr lang="ru-RU" sz="1400" dirty="0"/>
            </a:p>
          </p:txBody>
        </p:sp>
        <p:cxnSp>
          <p:nvCxnSpPr>
            <p:cNvPr id="49" name="Прямая соединительная линия 48"/>
            <p:cNvCxnSpPr/>
            <p:nvPr/>
          </p:nvCxnSpPr>
          <p:spPr>
            <a:xfrm rot="5400000">
              <a:off x="5572926" y="4572008"/>
              <a:ext cx="285752" cy="1588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 rot="5400000">
              <a:off x="7143775" y="4102369"/>
              <a:ext cx="1250165" cy="2588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>
              <a:off x="5715008" y="4714884"/>
              <a:ext cx="2052556" cy="21204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 стрелкой 55"/>
            <p:cNvCxnSpPr/>
            <p:nvPr/>
          </p:nvCxnSpPr>
          <p:spPr>
            <a:xfrm rot="5400000">
              <a:off x="6750859" y="4893479"/>
              <a:ext cx="357190" cy="1588"/>
            </a:xfrm>
            <a:prstGeom prst="straightConnector1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Группа 59"/>
          <p:cNvGrpSpPr/>
          <p:nvPr/>
        </p:nvGrpSpPr>
        <p:grpSpPr>
          <a:xfrm flipH="1">
            <a:off x="3143240" y="3714752"/>
            <a:ext cx="2500330" cy="2286016"/>
            <a:chOff x="5429256" y="2715414"/>
            <a:chExt cx="2340896" cy="2357454"/>
          </a:xfrm>
          <a:noFill/>
        </p:grpSpPr>
        <p:sp>
          <p:nvSpPr>
            <p:cNvPr id="60" name="Прямоугольник 59"/>
            <p:cNvSpPr/>
            <p:nvPr/>
          </p:nvSpPr>
          <p:spPr>
            <a:xfrm>
              <a:off x="5429256" y="3929066"/>
              <a:ext cx="857256" cy="5000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серия</a:t>
              </a:r>
              <a:endParaRPr lang="ru-RU" dirty="0"/>
            </a:p>
          </p:txBody>
        </p:sp>
        <p:cxnSp>
          <p:nvCxnSpPr>
            <p:cNvPr id="61" name="Прямая со стрелкой 60"/>
            <p:cNvCxnSpPr/>
            <p:nvPr/>
          </p:nvCxnSpPr>
          <p:spPr>
            <a:xfrm rot="5400000">
              <a:off x="6650741" y="2893215"/>
              <a:ext cx="357190" cy="1588"/>
            </a:xfrm>
            <a:prstGeom prst="straightConnector1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2" name="Группа 42"/>
            <p:cNvGrpSpPr/>
            <p:nvPr/>
          </p:nvGrpSpPr>
          <p:grpSpPr>
            <a:xfrm>
              <a:off x="5715008" y="3429001"/>
              <a:ext cx="526646" cy="500859"/>
              <a:chOff x="5499900" y="3286125"/>
              <a:chExt cx="526646" cy="500859"/>
            </a:xfrm>
            <a:grpFill/>
          </p:grpSpPr>
          <p:cxnSp>
            <p:nvCxnSpPr>
              <p:cNvPr id="69" name="Прямая соединительная линия 68"/>
              <p:cNvCxnSpPr/>
              <p:nvPr/>
            </p:nvCxnSpPr>
            <p:spPr>
              <a:xfrm rot="10800000">
                <a:off x="5500695" y="3286125"/>
                <a:ext cx="525851" cy="16101"/>
              </a:xfrm>
              <a:prstGeom prst="line">
                <a:avLst/>
              </a:prstGeom>
              <a:grpFill/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Прямая со стрелкой 69"/>
              <p:cNvCxnSpPr/>
              <p:nvPr/>
            </p:nvCxnSpPr>
            <p:spPr>
              <a:xfrm rot="5400000">
                <a:off x="5250661" y="3536157"/>
                <a:ext cx="500066" cy="1588"/>
              </a:xfrm>
              <a:prstGeom prst="straightConnector1">
                <a:avLst/>
              </a:prstGeom>
              <a:grpFill/>
              <a:ln>
                <a:solidFill>
                  <a:schemeClr val="accent4">
                    <a:lumMod val="20000"/>
                    <a:lumOff val="8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Прямая соединительная линия 62"/>
            <p:cNvCxnSpPr/>
            <p:nvPr/>
          </p:nvCxnSpPr>
          <p:spPr>
            <a:xfrm rot="10800000">
              <a:off x="7429518" y="3429001"/>
              <a:ext cx="338045" cy="16101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Блок-схема: решение 63"/>
            <p:cNvSpPr/>
            <p:nvPr/>
          </p:nvSpPr>
          <p:spPr>
            <a:xfrm>
              <a:off x="6048906" y="3071810"/>
              <a:ext cx="1445847" cy="710070"/>
            </a:xfrm>
            <a:prstGeom prst="flowChartDecision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00" dirty="0" smtClean="0"/>
                <a:t>условие</a:t>
              </a:r>
              <a:endParaRPr lang="ru-RU" sz="1300" dirty="0"/>
            </a:p>
          </p:txBody>
        </p:sp>
        <p:cxnSp>
          <p:nvCxnSpPr>
            <p:cNvPr id="65" name="Прямая соединительная линия 64"/>
            <p:cNvCxnSpPr/>
            <p:nvPr/>
          </p:nvCxnSpPr>
          <p:spPr>
            <a:xfrm rot="5400000">
              <a:off x="5572926" y="4572008"/>
              <a:ext cx="285752" cy="1588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 rot="5400000">
              <a:off x="7143775" y="4102369"/>
              <a:ext cx="1250165" cy="2588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>
              <a:off x="5715008" y="4714884"/>
              <a:ext cx="2052556" cy="21204"/>
            </a:xfrm>
            <a:prstGeom prst="line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 стрелкой 67"/>
            <p:cNvCxnSpPr/>
            <p:nvPr/>
          </p:nvCxnSpPr>
          <p:spPr>
            <a:xfrm rot="5400000">
              <a:off x="6750859" y="4893479"/>
              <a:ext cx="357190" cy="1588"/>
            </a:xfrm>
            <a:prstGeom prst="straightConnector1">
              <a:avLst/>
            </a:prstGeom>
            <a:grpFill/>
            <a:ln>
              <a:solidFill>
                <a:schemeClr val="accent4">
                  <a:lumMod val="20000"/>
                  <a:lumOff val="8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TextBox 70"/>
          <p:cNvSpPr txBox="1"/>
          <p:nvPr/>
        </p:nvSpPr>
        <p:spPr>
          <a:xfrm>
            <a:off x="1500166" y="5072074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Сокращенная форма</a:t>
            </a:r>
            <a:endParaRPr lang="ru-RU" sz="2400" b="1" dirty="0">
              <a:solidFill>
                <a:srgbClr val="FFC000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85720" y="714356"/>
            <a:ext cx="5786478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57158" y="857232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1571604" y="857232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75" name="TextBox 74"/>
          <p:cNvSpPr txBox="1"/>
          <p:nvPr/>
        </p:nvSpPr>
        <p:spPr>
          <a:xfrm>
            <a:off x="4643438" y="857232"/>
            <a:ext cx="1357322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4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76" name="TextBox 75"/>
          <p:cNvSpPr txBox="1"/>
          <p:nvPr/>
        </p:nvSpPr>
        <p:spPr>
          <a:xfrm>
            <a:off x="2786050" y="857232"/>
            <a:ext cx="178595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Ветвление (разветвляющийся)</a:t>
            </a:r>
            <a:endParaRPr lang="ru-RU" sz="1400" b="1" dirty="0"/>
          </a:p>
        </p:txBody>
      </p:sp>
      <p:sp>
        <p:nvSpPr>
          <p:cNvPr id="78" name="TextBox 77">
            <a:hlinkClick r:id="rId6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6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53" grpId="0"/>
      <p:bldP spid="7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14282" y="2424066"/>
            <a:ext cx="3786214" cy="28623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Составить алгоритм нахождения наибольшего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из двух   чисел (а и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b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).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/>
              <a:t> </a:t>
            </a:r>
            <a:r>
              <a:rPr lang="en-US" sz="2000" b="1" dirty="0" smtClean="0">
                <a:solidFill>
                  <a:srgbClr val="FFC000"/>
                </a:solidFill>
                <a:ea typeface="Times New Roman" pitchFamily="18" charset="0"/>
                <a:cs typeface="Arial" pitchFamily="34" charset="0"/>
              </a:rPr>
              <a:t>a</a:t>
            </a:r>
            <a:r>
              <a:rPr lang="en-US" sz="2000" b="1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b="1" dirty="0" smtClean="0">
                <a:ea typeface="Times New Roman" pitchFamily="18" charset="0"/>
                <a:cs typeface="Arial" pitchFamily="34" charset="0"/>
              </a:rPr>
              <a:t>и  </a:t>
            </a:r>
            <a:r>
              <a:rPr lang="en-US" sz="2000" b="1" dirty="0" smtClean="0">
                <a:solidFill>
                  <a:srgbClr val="FFC000"/>
                </a:solidFill>
                <a:ea typeface="Times New Roman" pitchFamily="18" charset="0"/>
                <a:cs typeface="Arial" pitchFamily="34" charset="0"/>
              </a:rPr>
              <a:t>b</a:t>
            </a:r>
            <a:r>
              <a:rPr lang="ru-RU" sz="2000" b="1" dirty="0" smtClean="0">
                <a:ea typeface="Times New Roman" pitchFamily="18" charset="0"/>
                <a:cs typeface="Arial" pitchFamily="34" charset="0"/>
              </a:rPr>
              <a:t>  - исходные данные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ea typeface="Times New Roman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FFC000"/>
                </a:solidFill>
                <a:ea typeface="Times New Roman" pitchFamily="18" charset="0"/>
                <a:cs typeface="Arial" pitchFamily="34" charset="0"/>
              </a:rPr>
              <a:t>max</a:t>
            </a:r>
            <a:r>
              <a:rPr lang="en-US" sz="2000" b="1" dirty="0" smtClean="0">
                <a:ea typeface="Times New Roman" pitchFamily="18" charset="0"/>
                <a:cs typeface="Arial" pitchFamily="34" charset="0"/>
              </a:rPr>
              <a:t>   -</a:t>
            </a:r>
            <a:r>
              <a:rPr lang="ru-RU" sz="2000" b="1" dirty="0" smtClean="0">
                <a:ea typeface="Times New Roman" pitchFamily="18" charset="0"/>
                <a:cs typeface="Arial" pitchFamily="34" charset="0"/>
              </a:rPr>
              <a:t>результат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ea typeface="Times New Roman" pitchFamily="18" charset="0"/>
              <a:cs typeface="Arial" pitchFamily="34" charset="0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1500174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</a:rPr>
              <a:t>Пример </a:t>
            </a:r>
            <a:endParaRPr lang="ru-RU" sz="2800" b="1" dirty="0">
              <a:solidFill>
                <a:srgbClr val="FFC000"/>
              </a:solidFill>
            </a:endParaRP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-428628" y="-142900"/>
            <a:ext cx="9858412" cy="857256"/>
          </a:xfrm>
          <a:prstGeom prst="rect">
            <a:avLst/>
          </a:prstGeom>
          <a:noFill/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Разветвляющийся алгоритм  (ветвление)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428596" y="42860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89" name="Прямая со стрелкой 88"/>
          <p:cNvCxnSpPr/>
          <p:nvPr/>
        </p:nvCxnSpPr>
        <p:spPr>
          <a:xfrm rot="5400000">
            <a:off x="4572397" y="4142983"/>
            <a:ext cx="285752" cy="794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Группа 33"/>
          <p:cNvGrpSpPr/>
          <p:nvPr/>
        </p:nvGrpSpPr>
        <p:grpSpPr>
          <a:xfrm>
            <a:off x="4143372" y="928670"/>
            <a:ext cx="4786346" cy="4929222"/>
            <a:chOff x="4143372" y="928670"/>
            <a:chExt cx="4786346" cy="4929222"/>
          </a:xfrm>
        </p:grpSpPr>
        <p:sp>
          <p:nvSpPr>
            <p:cNvPr id="35" name="Овал 34"/>
            <p:cNvSpPr/>
            <p:nvPr/>
          </p:nvSpPr>
          <p:spPr>
            <a:xfrm>
              <a:off x="5929322" y="928670"/>
              <a:ext cx="1357322" cy="500066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начало</a:t>
              </a:r>
              <a:endParaRPr lang="ru-RU" dirty="0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6000760" y="5357826"/>
              <a:ext cx="1214446" cy="500066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конец</a:t>
              </a:r>
              <a:endParaRPr lang="ru-RU" dirty="0"/>
            </a:p>
          </p:txBody>
        </p:sp>
        <p:sp>
          <p:nvSpPr>
            <p:cNvPr id="67" name="Блок-схема: данные 66"/>
            <p:cNvSpPr/>
            <p:nvPr/>
          </p:nvSpPr>
          <p:spPr>
            <a:xfrm>
              <a:off x="5715008" y="1857364"/>
              <a:ext cx="2000264" cy="500066"/>
            </a:xfrm>
            <a:prstGeom prst="flowChartInputOutpu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dirty="0" smtClean="0"/>
                <a:t>Ввод  </a:t>
              </a:r>
              <a:r>
                <a:rPr lang="en-US" sz="1600" b="1" dirty="0" smtClean="0">
                  <a:solidFill>
                    <a:srgbClr val="FFC000"/>
                  </a:solidFill>
                </a:rPr>
                <a:t>a</a:t>
              </a:r>
              <a:r>
                <a:rPr lang="en-US" sz="1600" dirty="0" smtClean="0"/>
                <a:t> </a:t>
              </a:r>
              <a:r>
                <a:rPr lang="ru-RU" sz="1600" dirty="0" smtClean="0"/>
                <a:t>и </a:t>
              </a:r>
              <a:r>
                <a:rPr lang="en-US" sz="1600" b="1" dirty="0" smtClean="0">
                  <a:solidFill>
                    <a:srgbClr val="FFC000"/>
                  </a:solidFill>
                </a:rPr>
                <a:t>b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71" name="Блок-схема: решение 70"/>
            <p:cNvSpPr/>
            <p:nvPr/>
          </p:nvSpPr>
          <p:spPr>
            <a:xfrm>
              <a:off x="5786446" y="2643182"/>
              <a:ext cx="1643074" cy="1000132"/>
            </a:xfrm>
            <a:prstGeom prst="flowChartDecision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FFC000"/>
                  </a:solidFill>
                </a:rPr>
                <a:t> a &gt; b</a:t>
              </a:r>
              <a:endParaRPr lang="ru-RU" b="1" dirty="0">
                <a:solidFill>
                  <a:srgbClr val="FFC000"/>
                </a:solidFill>
              </a:endParaRPr>
            </a:p>
          </p:txBody>
        </p:sp>
        <p:sp>
          <p:nvSpPr>
            <p:cNvPr id="72" name="Блок-схема: данные 71"/>
            <p:cNvSpPr/>
            <p:nvPr/>
          </p:nvSpPr>
          <p:spPr>
            <a:xfrm>
              <a:off x="5500694" y="4500570"/>
              <a:ext cx="2143140" cy="500066"/>
            </a:xfrm>
            <a:prstGeom prst="flowChartInputOutpu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dirty="0" smtClean="0"/>
                <a:t>Вывод  </a:t>
              </a:r>
              <a:r>
                <a:rPr lang="en-US" sz="1600" b="1" dirty="0" smtClean="0">
                  <a:solidFill>
                    <a:srgbClr val="FFC000"/>
                  </a:solidFill>
                </a:rPr>
                <a:t> max</a:t>
              </a:r>
              <a:endParaRPr lang="ru-RU" sz="1600" b="1" dirty="0">
                <a:solidFill>
                  <a:srgbClr val="FFC000"/>
                </a:solidFill>
              </a:endParaRPr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4143372" y="3500438"/>
              <a:ext cx="1214446" cy="5000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max: = </a:t>
              </a:r>
              <a:r>
                <a:rPr lang="en-US" b="1" dirty="0" smtClean="0">
                  <a:solidFill>
                    <a:srgbClr val="FFC000"/>
                  </a:solidFill>
                </a:rPr>
                <a:t>a</a:t>
              </a:r>
              <a:endParaRPr lang="ru-RU" b="1" dirty="0">
                <a:solidFill>
                  <a:srgbClr val="FFC000"/>
                </a:solidFill>
              </a:endParaRPr>
            </a:p>
          </p:txBody>
        </p:sp>
        <p:sp>
          <p:nvSpPr>
            <p:cNvPr id="75" name="Прямоугольник 74"/>
            <p:cNvSpPr/>
            <p:nvPr/>
          </p:nvSpPr>
          <p:spPr>
            <a:xfrm>
              <a:off x="7715272" y="3500438"/>
              <a:ext cx="1214446" cy="5000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max: = </a:t>
              </a:r>
              <a:r>
                <a:rPr lang="en-US" b="1" dirty="0" smtClean="0">
                  <a:solidFill>
                    <a:srgbClr val="FFC000"/>
                  </a:solidFill>
                </a:rPr>
                <a:t>b</a:t>
              </a:r>
              <a:endParaRPr lang="ru-RU" b="1" dirty="0">
                <a:solidFill>
                  <a:srgbClr val="FFC000"/>
                </a:solidFill>
              </a:endParaRPr>
            </a:p>
          </p:txBody>
        </p:sp>
        <p:cxnSp>
          <p:nvCxnSpPr>
            <p:cNvPr id="82" name="Прямая со стрелкой 81"/>
            <p:cNvCxnSpPr/>
            <p:nvPr/>
          </p:nvCxnSpPr>
          <p:spPr>
            <a:xfrm rot="5400000">
              <a:off x="6429388" y="1643050"/>
              <a:ext cx="429422" cy="79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я со стрелкой 83"/>
            <p:cNvCxnSpPr/>
            <p:nvPr/>
          </p:nvCxnSpPr>
          <p:spPr>
            <a:xfrm rot="5400000">
              <a:off x="6430182" y="5214156"/>
              <a:ext cx="28575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я со стрелкой 84"/>
            <p:cNvCxnSpPr/>
            <p:nvPr/>
          </p:nvCxnSpPr>
          <p:spPr>
            <a:xfrm rot="5400000">
              <a:off x="8035552" y="3322240"/>
              <a:ext cx="358778" cy="79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Прямая со стрелкой 85"/>
            <p:cNvCxnSpPr/>
            <p:nvPr/>
          </p:nvCxnSpPr>
          <p:spPr>
            <a:xfrm rot="5400000">
              <a:off x="6500429" y="2499115"/>
              <a:ext cx="28654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 стрелкой 86"/>
            <p:cNvCxnSpPr>
              <a:endCxn id="72" idx="1"/>
            </p:cNvCxnSpPr>
            <p:nvPr/>
          </p:nvCxnSpPr>
          <p:spPr>
            <a:xfrm rot="5400000">
              <a:off x="6465107" y="4393413"/>
              <a:ext cx="21431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 стрелкой 87"/>
            <p:cNvCxnSpPr/>
            <p:nvPr/>
          </p:nvCxnSpPr>
          <p:spPr>
            <a:xfrm rot="5400000">
              <a:off x="4464446" y="3322240"/>
              <a:ext cx="35798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Прямая соединительная линия 93"/>
            <p:cNvCxnSpPr>
              <a:stCxn id="71" idx="1"/>
            </p:cNvCxnSpPr>
            <p:nvPr/>
          </p:nvCxnSpPr>
          <p:spPr>
            <a:xfrm rot="10800000">
              <a:off x="4643438" y="3143248"/>
              <a:ext cx="114300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Прямая соединительная линия 95"/>
            <p:cNvCxnSpPr>
              <a:stCxn id="71" idx="3"/>
            </p:cNvCxnSpPr>
            <p:nvPr/>
          </p:nvCxnSpPr>
          <p:spPr>
            <a:xfrm>
              <a:off x="7429520" y="3143248"/>
              <a:ext cx="78581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Прямая соединительная линия 103"/>
            <p:cNvCxnSpPr/>
            <p:nvPr/>
          </p:nvCxnSpPr>
          <p:spPr>
            <a:xfrm>
              <a:off x="4714876" y="4286256"/>
              <a:ext cx="3643338" cy="1588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Прямая со стрелкой 107"/>
            <p:cNvCxnSpPr/>
            <p:nvPr/>
          </p:nvCxnSpPr>
          <p:spPr>
            <a:xfrm rot="5400000">
              <a:off x="8215735" y="4142983"/>
              <a:ext cx="285752" cy="794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/>
            <p:cNvSpPr txBox="1"/>
            <p:nvPr/>
          </p:nvSpPr>
          <p:spPr>
            <a:xfrm>
              <a:off x="4786314" y="2714620"/>
              <a:ext cx="7143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да</a:t>
              </a:r>
              <a:endParaRPr lang="ru-RU" dirty="0"/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7572396" y="2786058"/>
              <a:ext cx="7143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нет</a:t>
              </a:r>
              <a:endParaRPr lang="ru-RU" dirty="0"/>
            </a:p>
          </p:txBody>
        </p:sp>
      </p:grpSp>
      <p:sp>
        <p:nvSpPr>
          <p:cNvPr id="36" name="Прямоугольник 35"/>
          <p:cNvSpPr/>
          <p:nvPr/>
        </p:nvSpPr>
        <p:spPr>
          <a:xfrm>
            <a:off x="71406" y="714356"/>
            <a:ext cx="5786478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2844" y="857232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357290" y="857232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4429124" y="857232"/>
            <a:ext cx="1357322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4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571736" y="857232"/>
            <a:ext cx="178595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Ветвление (разветвляющийся)</a:t>
            </a:r>
            <a:endParaRPr lang="ru-RU" sz="1400" b="1" dirty="0"/>
          </a:p>
        </p:txBody>
      </p:sp>
      <p:sp>
        <p:nvSpPr>
          <p:cNvPr id="42" name="TextBox 41">
            <a:hlinkClick r:id="rId6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6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sp>
        <p:nvSpPr>
          <p:cNvPr id="43" name="Управляющая кнопка: назад 42">
            <a:hlinkClick r:id="" action="ppaction://hlinkshowjump?jump=previousslide" highlightClick="1"/>
          </p:cNvPr>
          <p:cNvSpPr/>
          <p:nvPr/>
        </p:nvSpPr>
        <p:spPr>
          <a:xfrm>
            <a:off x="3357554" y="6215082"/>
            <a:ext cx="1143008" cy="357190"/>
          </a:xfrm>
          <a:prstGeom prst="actionButtonBackPrevious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7" name="Заголовок 3"/>
          <p:cNvSpPr txBox="1">
            <a:spLocks/>
          </p:cNvSpPr>
          <p:nvPr/>
        </p:nvSpPr>
        <p:spPr>
          <a:xfrm>
            <a:off x="642910" y="-142900"/>
            <a:ext cx="7643866" cy="857256"/>
          </a:xfrm>
          <a:prstGeom prst="rect">
            <a:avLst/>
          </a:prstGeom>
          <a:noFill/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Циклический  алгоритм (цикл)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285720" y="1702908"/>
            <a:ext cx="8572560" cy="415498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Циклический алгоритм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– описание  действий, которые должны повторяться  указанное число раз или пока не выполнено заданное условие.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Перечень повторяющихся действий  называют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телом цикла.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Важно:  </a:t>
            </a: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При составлении циклических алгоритмов - цикл должен  быть   конечным.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Ситуация, при которой выполнение цикла  никогда  не заканчивается, называется  </a:t>
            </a:r>
            <a:r>
              <a:rPr lang="ru-RU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зацикливанием</a:t>
            </a: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2714612" y="6143644"/>
            <a:ext cx="1143008" cy="42862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hlinkClick r:id="rId2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2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1406" y="785794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2910" y="928670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357422" y="928670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572264" y="928670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5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214810" y="928670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Ветвление (разветвляющийся)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71670" y="928670"/>
            <a:ext cx="4441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Циклический алгоритм 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428596" y="1401063"/>
            <a:ext cx="8501122" cy="4456829"/>
            <a:chOff x="428596" y="857232"/>
            <a:chExt cx="8501122" cy="4456829"/>
          </a:xfrm>
        </p:grpSpPr>
        <p:cxnSp>
          <p:nvCxnSpPr>
            <p:cNvPr id="8" name="Прямая со стрелкой 7"/>
            <p:cNvCxnSpPr/>
            <p:nvPr/>
          </p:nvCxnSpPr>
          <p:spPr>
            <a:xfrm rot="5400000">
              <a:off x="2428860" y="956343"/>
              <a:ext cx="571504" cy="428628"/>
            </a:xfrm>
            <a:prstGeom prst="straightConnector1">
              <a:avLst/>
            </a:prstGeom>
            <a:ln w="762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 стрелкой 8"/>
            <p:cNvCxnSpPr/>
            <p:nvPr/>
          </p:nvCxnSpPr>
          <p:spPr>
            <a:xfrm rot="16200000" flipH="1">
              <a:off x="5322099" y="964389"/>
              <a:ext cx="571504" cy="357190"/>
            </a:xfrm>
            <a:prstGeom prst="straightConnector1">
              <a:avLst/>
            </a:prstGeom>
            <a:ln w="762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>
              <a:off x="428596" y="1500174"/>
              <a:ext cx="3929090" cy="163121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ru-RU" sz="2800" b="1" i="1" dirty="0">
                  <a:solidFill>
                    <a:srgbClr val="FFC000"/>
                  </a:solidFill>
                </a:rPr>
                <a:t>Циклы со </a:t>
              </a:r>
              <a:r>
                <a:rPr lang="ru-RU" sz="2800" b="1" i="1" dirty="0" smtClean="0">
                  <a:solidFill>
                    <a:srgbClr val="FFC000"/>
                  </a:solidFill>
                </a:rPr>
                <a:t>счетчиком</a:t>
              </a:r>
              <a:r>
                <a:rPr lang="ru-RU" dirty="0" smtClean="0"/>
                <a:t>, </a:t>
              </a:r>
            </a:p>
            <a:p>
              <a:r>
                <a:rPr lang="ru-RU" sz="2400" b="1" dirty="0" smtClean="0"/>
                <a:t>в </a:t>
              </a:r>
              <a:r>
                <a:rPr lang="ru-RU" sz="2400" b="1" dirty="0"/>
                <a:t>которых какие-то действия выполняются определенное число раз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500562" y="1512032"/>
              <a:ext cx="4286280" cy="163121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ru-RU" sz="2800" b="1" i="1" dirty="0">
                  <a:solidFill>
                    <a:srgbClr val="FFC000"/>
                  </a:solidFill>
                </a:rPr>
                <a:t>Циклы с условием</a:t>
              </a:r>
              <a:r>
                <a:rPr lang="ru-RU" i="1" dirty="0">
                  <a:solidFill>
                    <a:srgbClr val="FFC000"/>
                  </a:solidFill>
                </a:rPr>
                <a:t>,</a:t>
              </a:r>
              <a:r>
                <a:rPr lang="ru-RU" dirty="0">
                  <a:solidFill>
                    <a:srgbClr val="FFC000"/>
                  </a:solidFill>
                </a:rPr>
                <a:t> </a:t>
              </a:r>
              <a:endParaRPr lang="ru-RU" dirty="0" smtClean="0">
                <a:solidFill>
                  <a:srgbClr val="FFC000"/>
                </a:solidFill>
              </a:endParaRPr>
            </a:p>
            <a:p>
              <a:r>
                <a:rPr lang="ru-RU" sz="2400" b="1" dirty="0"/>
                <a:t>в которых тело цикла выполняется, в зависимости от какого-либо условия. </a:t>
              </a:r>
            </a:p>
          </p:txBody>
        </p:sp>
        <p:cxnSp>
          <p:nvCxnSpPr>
            <p:cNvPr id="12" name="Прямая со стрелкой 11"/>
            <p:cNvCxnSpPr/>
            <p:nvPr/>
          </p:nvCxnSpPr>
          <p:spPr>
            <a:xfrm rot="16200000" flipH="1">
              <a:off x="6572264" y="3357560"/>
              <a:ext cx="642944" cy="500067"/>
            </a:xfrm>
            <a:prstGeom prst="straightConnector1">
              <a:avLst/>
            </a:prstGeom>
            <a:ln w="762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/>
            <p:cNvCxnSpPr/>
            <p:nvPr/>
          </p:nvCxnSpPr>
          <p:spPr>
            <a:xfrm rot="5400000">
              <a:off x="4643438" y="3214686"/>
              <a:ext cx="642942" cy="642942"/>
            </a:xfrm>
            <a:prstGeom prst="straightConnector1">
              <a:avLst/>
            </a:prstGeom>
            <a:ln w="762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рямоугольник 13"/>
            <p:cNvSpPr/>
            <p:nvPr/>
          </p:nvSpPr>
          <p:spPr>
            <a:xfrm>
              <a:off x="1643042" y="3929066"/>
              <a:ext cx="3643338" cy="1384995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ru-RU" sz="2400" b="1" i="1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циклы с </a:t>
              </a:r>
              <a:r>
                <a:rPr lang="ru-RU" sz="2400" b="1" i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предусловием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ea typeface="Times New Roman" pitchFamily="18" charset="0"/>
                  <a:cs typeface="Times New Roman" pitchFamily="18" charset="0"/>
                </a:rPr>
                <a:t>сначала проверяется условие, а затем, возможно, выполняется тело цикла</a:t>
              </a:r>
              <a:r>
                <a:rPr lang="ru-RU" sz="2000" b="1" i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endParaRPr lang="ru-RU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5369312" y="3929066"/>
              <a:ext cx="3560406" cy="1384995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ru-RU" sz="2400" b="1" i="1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циклы с </a:t>
              </a:r>
              <a:r>
                <a:rPr lang="ru-RU" sz="2400" b="1" i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постусловием</a:t>
              </a:r>
            </a:p>
            <a:p>
              <a:r>
                <a:rPr lang="ru-RU" sz="2000" b="1" dirty="0" smtClean="0">
                  <a:ea typeface="Times New Roman" pitchFamily="18" charset="0"/>
                  <a:cs typeface="Times New Roman" pitchFamily="18" charset="0"/>
                </a:rPr>
                <a:t>условие проверяется после первого выполнения  тела цикла</a:t>
              </a:r>
              <a:endParaRPr lang="ru-RU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2714612" y="6143644"/>
            <a:ext cx="1000132" cy="428628"/>
          </a:xfrm>
          <a:prstGeom prst="actionButtonBackPrevio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4143372" y="6143644"/>
            <a:ext cx="1071570" cy="42862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>
            <a:hlinkClick r:id="rId2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2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1406" y="214290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42910" y="357166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357422" y="357166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572264" y="357166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5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214810" y="357166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Ветвление (разветвляющийся)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7158" y="1929364"/>
            <a:ext cx="4572032" cy="378565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Циклы со счетчиком используют когда заранее известно какое число повторений тела цикла необходимо выполнить. </a:t>
            </a:r>
          </a:p>
          <a:p>
            <a:endParaRPr lang="ru-RU" sz="24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</a:t>
            </a:r>
            <a:r>
              <a:rPr lang="ru-RU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счетчика 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</a:t>
            </a:r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начального  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значения до </a:t>
            </a:r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конечного значения </a:t>
            </a:r>
            <a:r>
              <a:rPr lang="ru-RU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выполнить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действие.</a:t>
            </a:r>
          </a:p>
          <a:p>
            <a:endParaRPr lang="ru-RU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1" name="Группа 50"/>
          <p:cNvGrpSpPr/>
          <p:nvPr/>
        </p:nvGrpSpPr>
        <p:grpSpPr>
          <a:xfrm>
            <a:off x="5357818" y="1071546"/>
            <a:ext cx="3429818" cy="4786346"/>
            <a:chOff x="5286380" y="1214422"/>
            <a:chExt cx="3358380" cy="4643470"/>
          </a:xfrm>
        </p:grpSpPr>
        <p:sp>
          <p:nvSpPr>
            <p:cNvPr id="18" name="Овал 17"/>
            <p:cNvSpPr/>
            <p:nvPr/>
          </p:nvSpPr>
          <p:spPr>
            <a:xfrm>
              <a:off x="6286512" y="1214422"/>
              <a:ext cx="1428760" cy="71438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начало</a:t>
              </a:r>
              <a:endParaRPr lang="ru-RU" sz="2000" b="1" dirty="0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6429388" y="5143512"/>
              <a:ext cx="1428760" cy="71438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конец</a:t>
              </a:r>
              <a:endParaRPr lang="ru-RU" sz="2000" b="1" dirty="0"/>
            </a:p>
          </p:txBody>
        </p:sp>
        <p:cxnSp>
          <p:nvCxnSpPr>
            <p:cNvPr id="21" name="Прямая со стрелкой 20"/>
            <p:cNvCxnSpPr>
              <a:stCxn id="18" idx="4"/>
            </p:cNvCxnSpPr>
            <p:nvPr/>
          </p:nvCxnSpPr>
          <p:spPr>
            <a:xfrm rot="5400000">
              <a:off x="6786578" y="2143116"/>
              <a:ext cx="428628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1"/>
            <p:cNvCxnSpPr/>
            <p:nvPr/>
          </p:nvCxnSpPr>
          <p:spPr>
            <a:xfrm rot="5400000">
              <a:off x="4644232" y="3428206"/>
              <a:ext cx="1285884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 rot="5400000">
              <a:off x="6715934" y="3428206"/>
              <a:ext cx="571504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/>
            <p:nvPr/>
          </p:nvCxnSpPr>
          <p:spPr>
            <a:xfrm>
              <a:off x="5286380" y="2786058"/>
              <a:ext cx="855668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>
            <a:xfrm rot="5400000">
              <a:off x="6823091" y="4892685"/>
              <a:ext cx="500066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Шестиугольник 25"/>
            <p:cNvSpPr/>
            <p:nvPr/>
          </p:nvSpPr>
          <p:spPr>
            <a:xfrm>
              <a:off x="6143636" y="2357430"/>
              <a:ext cx="1857388" cy="785818"/>
            </a:xfrm>
            <a:prstGeom prst="hexagon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счетчик</a:t>
              </a:r>
              <a:endParaRPr lang="ru-RU" sz="2000" b="1" dirty="0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6357950" y="3714752"/>
              <a:ext cx="1643074" cy="642942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тело цикла</a:t>
              </a:r>
              <a:endParaRPr lang="ru-RU" sz="2000" b="1" dirty="0"/>
            </a:p>
          </p:txBody>
        </p:sp>
        <p:cxnSp>
          <p:nvCxnSpPr>
            <p:cNvPr id="33" name="Прямая со стрелкой 32"/>
            <p:cNvCxnSpPr>
              <a:endCxn id="27" idx="1"/>
            </p:cNvCxnSpPr>
            <p:nvPr/>
          </p:nvCxnSpPr>
          <p:spPr>
            <a:xfrm flipV="1">
              <a:off x="5286380" y="4036223"/>
              <a:ext cx="1071570" cy="35719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Группа 37"/>
            <p:cNvGrpSpPr/>
            <p:nvPr/>
          </p:nvGrpSpPr>
          <p:grpSpPr>
            <a:xfrm flipH="1">
              <a:off x="7072330" y="2786851"/>
              <a:ext cx="1572430" cy="1892315"/>
              <a:chOff x="7571570" y="2608256"/>
              <a:chExt cx="1572430" cy="1892315"/>
            </a:xfrm>
          </p:grpSpPr>
          <p:cxnSp>
            <p:nvCxnSpPr>
              <p:cNvPr id="36" name="Прямая со стрелкой 35"/>
              <p:cNvCxnSpPr/>
              <p:nvPr/>
            </p:nvCxnSpPr>
            <p:spPr>
              <a:xfrm rot="16200000" flipH="1">
                <a:off x="6643669" y="3536157"/>
                <a:ext cx="1857389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 стрелкой 36"/>
              <p:cNvCxnSpPr/>
              <p:nvPr/>
            </p:nvCxnSpPr>
            <p:spPr>
              <a:xfrm rot="10800000" flipH="1" flipV="1">
                <a:off x="7572364" y="4464851"/>
                <a:ext cx="1571636" cy="35720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2" name="Прямая со стрелкой 41"/>
            <p:cNvCxnSpPr/>
            <p:nvPr/>
          </p:nvCxnSpPr>
          <p:spPr>
            <a:xfrm flipV="1">
              <a:off x="8001024" y="2786058"/>
              <a:ext cx="642942" cy="2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Прямоугольник 51"/>
          <p:cNvSpPr/>
          <p:nvPr/>
        </p:nvSpPr>
        <p:spPr>
          <a:xfrm>
            <a:off x="1714480" y="214290"/>
            <a:ext cx="4441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Циклический алгоритм </a:t>
            </a:r>
          </a:p>
        </p:txBody>
      </p:sp>
      <p:sp>
        <p:nvSpPr>
          <p:cNvPr id="28" name="Управляющая кнопка: далее 27">
            <a:hlinkClick r:id="" action="ppaction://hlinkshowjump?jump=nextslide" highlightClick="1"/>
          </p:cNvPr>
          <p:cNvSpPr/>
          <p:nvPr/>
        </p:nvSpPr>
        <p:spPr>
          <a:xfrm>
            <a:off x="4143372" y="6215082"/>
            <a:ext cx="1214446" cy="42862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Управляющая кнопка: назад 28">
            <a:hlinkClick r:id="" action="ppaction://hlinkshowjump?jump=previousslide" highlightClick="1"/>
          </p:cNvPr>
          <p:cNvSpPr/>
          <p:nvPr/>
        </p:nvSpPr>
        <p:spPr>
          <a:xfrm>
            <a:off x="2643174" y="6215082"/>
            <a:ext cx="1071570" cy="428628"/>
          </a:xfrm>
          <a:prstGeom prst="actionButtonBackPrevio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71406" y="785794"/>
            <a:ext cx="5786478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2844" y="928670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357290" y="928670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4429124" y="928670"/>
            <a:ext cx="1357322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4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571736" y="928670"/>
            <a:ext cx="178595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Ветвление (разветвляющийся)</a:t>
            </a:r>
            <a:endParaRPr lang="ru-RU" sz="1400" b="1" dirty="0"/>
          </a:p>
        </p:txBody>
      </p:sp>
      <p:sp>
        <p:nvSpPr>
          <p:cNvPr id="40" name="TextBox 39">
            <a:hlinkClick r:id="rId6" action="ppaction://hlinksldjump"/>
          </p:cNvPr>
          <p:cNvSpPr txBox="1"/>
          <p:nvPr/>
        </p:nvSpPr>
        <p:spPr>
          <a:xfrm>
            <a:off x="5429256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6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357158" y="2684688"/>
            <a:ext cx="442915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уроке физкультуры необходимо пробежать некоторое количество кругов вокруг стадиона.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5143504" y="928670"/>
            <a:ext cx="3644132" cy="4929222"/>
            <a:chOff x="5286380" y="1214422"/>
            <a:chExt cx="3358380" cy="4643470"/>
          </a:xfrm>
        </p:grpSpPr>
        <p:sp>
          <p:nvSpPr>
            <p:cNvPr id="24" name="Овал 23"/>
            <p:cNvSpPr/>
            <p:nvPr/>
          </p:nvSpPr>
          <p:spPr>
            <a:xfrm>
              <a:off x="6286512" y="1214422"/>
              <a:ext cx="1428760" cy="71438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начало</a:t>
              </a:r>
              <a:endParaRPr lang="ru-RU" sz="2000" b="1" dirty="0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6429388" y="5143512"/>
              <a:ext cx="1428760" cy="71438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конец</a:t>
              </a:r>
              <a:endParaRPr lang="ru-RU" sz="2000" b="1" dirty="0"/>
            </a:p>
          </p:txBody>
        </p:sp>
        <p:cxnSp>
          <p:nvCxnSpPr>
            <p:cNvPr id="26" name="Прямая со стрелкой 25"/>
            <p:cNvCxnSpPr>
              <a:stCxn id="24" idx="4"/>
            </p:cNvCxnSpPr>
            <p:nvPr/>
          </p:nvCxnSpPr>
          <p:spPr>
            <a:xfrm rot="5400000">
              <a:off x="6786578" y="2143116"/>
              <a:ext cx="428628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/>
            <p:cNvCxnSpPr/>
            <p:nvPr/>
          </p:nvCxnSpPr>
          <p:spPr>
            <a:xfrm rot="5400000">
              <a:off x="4644232" y="3428206"/>
              <a:ext cx="1285884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/>
            <p:cNvCxnSpPr/>
            <p:nvPr/>
          </p:nvCxnSpPr>
          <p:spPr>
            <a:xfrm rot="5400000">
              <a:off x="6715934" y="3428206"/>
              <a:ext cx="571504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 стрелкой 28"/>
            <p:cNvCxnSpPr/>
            <p:nvPr/>
          </p:nvCxnSpPr>
          <p:spPr>
            <a:xfrm>
              <a:off x="5286380" y="2786058"/>
              <a:ext cx="855668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 стрелкой 29"/>
            <p:cNvCxnSpPr/>
            <p:nvPr/>
          </p:nvCxnSpPr>
          <p:spPr>
            <a:xfrm rot="5400000">
              <a:off x="6823091" y="4892685"/>
              <a:ext cx="500066" cy="1588"/>
            </a:xfrm>
            <a:prstGeom prst="straightConnector1">
              <a:avLst/>
            </a:prstGeom>
            <a:ln w="571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Шестиугольник 30"/>
            <p:cNvSpPr/>
            <p:nvPr/>
          </p:nvSpPr>
          <p:spPr>
            <a:xfrm>
              <a:off x="6143636" y="2357430"/>
              <a:ext cx="1857388" cy="785818"/>
            </a:xfrm>
            <a:prstGeom prst="hexagon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счетчик кругов</a:t>
              </a:r>
              <a:endParaRPr lang="ru-RU" sz="2000" b="1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6357950" y="3714752"/>
              <a:ext cx="1643074" cy="642942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/>
                <a:t>бегу круг</a:t>
              </a:r>
              <a:endParaRPr lang="ru-RU" sz="2000" b="1" dirty="0"/>
            </a:p>
          </p:txBody>
        </p:sp>
        <p:cxnSp>
          <p:nvCxnSpPr>
            <p:cNvPr id="33" name="Прямая со стрелкой 32"/>
            <p:cNvCxnSpPr>
              <a:endCxn id="32" idx="1"/>
            </p:cNvCxnSpPr>
            <p:nvPr/>
          </p:nvCxnSpPr>
          <p:spPr>
            <a:xfrm flipV="1">
              <a:off x="5286380" y="4036223"/>
              <a:ext cx="1071570" cy="35720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Группа 37"/>
            <p:cNvGrpSpPr/>
            <p:nvPr/>
          </p:nvGrpSpPr>
          <p:grpSpPr>
            <a:xfrm flipH="1">
              <a:off x="7072330" y="2786851"/>
              <a:ext cx="1572430" cy="1892315"/>
              <a:chOff x="7571570" y="2608256"/>
              <a:chExt cx="1572430" cy="1892315"/>
            </a:xfrm>
          </p:grpSpPr>
          <p:cxnSp>
            <p:nvCxnSpPr>
              <p:cNvPr id="36" name="Прямая со стрелкой 35"/>
              <p:cNvCxnSpPr/>
              <p:nvPr/>
            </p:nvCxnSpPr>
            <p:spPr>
              <a:xfrm rot="16200000" flipH="1">
                <a:off x="6643669" y="3536157"/>
                <a:ext cx="1857389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 стрелкой 36"/>
              <p:cNvCxnSpPr/>
              <p:nvPr/>
            </p:nvCxnSpPr>
            <p:spPr>
              <a:xfrm rot="10800000" flipH="1" flipV="1">
                <a:off x="7572364" y="4464851"/>
                <a:ext cx="1571636" cy="35720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Прямая со стрелкой 34"/>
            <p:cNvCxnSpPr/>
            <p:nvPr/>
          </p:nvCxnSpPr>
          <p:spPr>
            <a:xfrm flipV="1">
              <a:off x="8001024" y="2786058"/>
              <a:ext cx="642942" cy="2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Прямоугольник 37"/>
          <p:cNvSpPr/>
          <p:nvPr/>
        </p:nvSpPr>
        <p:spPr>
          <a:xfrm>
            <a:off x="1714480" y="285728"/>
            <a:ext cx="4441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Циклический алгоритм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0034" y="1928802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Пример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40" name="Управляющая кнопка: назад 39">
            <a:hlinkClick r:id="" action="ppaction://hlinkshowjump?jump=previousslide" highlightClick="1"/>
          </p:cNvPr>
          <p:cNvSpPr/>
          <p:nvPr/>
        </p:nvSpPr>
        <p:spPr>
          <a:xfrm>
            <a:off x="2500298" y="6215082"/>
            <a:ext cx="1071570" cy="428628"/>
          </a:xfrm>
          <a:prstGeom prst="actionButtonBackPrevio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Управляющая кнопка: далее 40">
            <a:hlinkClick r:id="" action="ppaction://hlinkshowjump?jump=nextslide" highlightClick="1"/>
          </p:cNvPr>
          <p:cNvSpPr/>
          <p:nvPr/>
        </p:nvSpPr>
        <p:spPr>
          <a:xfrm>
            <a:off x="3929058" y="6215082"/>
            <a:ext cx="1071570" cy="42862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71406" y="928670"/>
            <a:ext cx="5786478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2844" y="1071546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2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357290" y="1071546"/>
            <a:ext cx="114300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4429124" y="1071546"/>
            <a:ext cx="1357322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4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2571736" y="1071546"/>
            <a:ext cx="178595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Ветвление (разветвляющийся)</a:t>
            </a:r>
            <a:endParaRPr lang="ru-RU" sz="1400" b="1" dirty="0"/>
          </a:p>
        </p:txBody>
      </p:sp>
      <p:sp>
        <p:nvSpPr>
          <p:cNvPr id="48" name="TextBox 47">
            <a:hlinkClick r:id="rId6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6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357422" y="142852"/>
            <a:ext cx="4441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Циклический алгоритм </a:t>
            </a:r>
          </a:p>
        </p:txBody>
      </p:sp>
      <p:grpSp>
        <p:nvGrpSpPr>
          <p:cNvPr id="61" name="Группа 60"/>
          <p:cNvGrpSpPr/>
          <p:nvPr/>
        </p:nvGrpSpPr>
        <p:grpSpPr>
          <a:xfrm>
            <a:off x="4786314" y="1857364"/>
            <a:ext cx="3643338" cy="4071966"/>
            <a:chOff x="285720" y="571480"/>
            <a:chExt cx="3929091" cy="5072098"/>
          </a:xfrm>
        </p:grpSpPr>
        <p:grpSp>
          <p:nvGrpSpPr>
            <p:cNvPr id="60" name="Группа 59"/>
            <p:cNvGrpSpPr/>
            <p:nvPr/>
          </p:nvGrpSpPr>
          <p:grpSpPr>
            <a:xfrm>
              <a:off x="285720" y="571480"/>
              <a:ext cx="3929091" cy="5072098"/>
              <a:chOff x="4857752" y="714356"/>
              <a:chExt cx="3929091" cy="5072098"/>
            </a:xfrm>
          </p:grpSpPr>
          <p:sp>
            <p:nvSpPr>
              <p:cNvPr id="32" name="Овал 31"/>
              <p:cNvSpPr/>
              <p:nvPr/>
            </p:nvSpPr>
            <p:spPr>
              <a:xfrm>
                <a:off x="6027844" y="714356"/>
                <a:ext cx="1671558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начало</a:t>
                </a:r>
                <a:endParaRPr lang="ru-RU" sz="2000" b="1" dirty="0"/>
              </a:p>
            </p:txBody>
          </p:sp>
          <p:sp>
            <p:nvSpPr>
              <p:cNvPr id="33" name="Овал 32"/>
              <p:cNvSpPr/>
              <p:nvPr/>
            </p:nvSpPr>
            <p:spPr>
              <a:xfrm>
                <a:off x="6194999" y="5006131"/>
                <a:ext cx="1671558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конец</a:t>
                </a:r>
                <a:endParaRPr lang="ru-RU" sz="2000" b="1" dirty="0"/>
              </a:p>
            </p:txBody>
          </p:sp>
          <p:cxnSp>
            <p:nvCxnSpPr>
              <p:cNvPr id="34" name="Прямая со стрелкой 33"/>
              <p:cNvCxnSpPr/>
              <p:nvPr/>
            </p:nvCxnSpPr>
            <p:spPr>
              <a:xfrm rot="5400000">
                <a:off x="6694429" y="1728714"/>
                <a:ext cx="468194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 стрелкой 34"/>
              <p:cNvCxnSpPr/>
              <p:nvPr/>
            </p:nvCxnSpPr>
            <p:spPr>
              <a:xfrm rot="5400000">
                <a:off x="3429788" y="3143249"/>
                <a:ext cx="2856727" cy="794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Прямая со стрелкой 35"/>
              <p:cNvCxnSpPr/>
              <p:nvPr/>
            </p:nvCxnSpPr>
            <p:spPr>
              <a:xfrm rot="5400000">
                <a:off x="5537344" y="2820848"/>
                <a:ext cx="785818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 стрелкой 37"/>
              <p:cNvCxnSpPr/>
              <p:nvPr/>
            </p:nvCxnSpPr>
            <p:spPr>
              <a:xfrm rot="5400000">
                <a:off x="6675016" y="4732089"/>
                <a:ext cx="546226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Ромб 38"/>
              <p:cNvSpPr/>
              <p:nvPr/>
            </p:nvSpPr>
            <p:spPr>
              <a:xfrm>
                <a:off x="5860688" y="1962872"/>
                <a:ext cx="2173025" cy="858355"/>
              </a:xfrm>
              <a:prstGeom prst="diamond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400" b="1" dirty="0" err="1" smtClean="0"/>
                  <a:t>Меньши</a:t>
                </a:r>
                <a:r>
                  <a:rPr lang="ru-RU" sz="1400" b="1" dirty="0" smtClean="0"/>
                  <a:t> полуночи</a:t>
                </a:r>
                <a:endParaRPr lang="ru-RU" sz="1400" b="1" dirty="0"/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5429258" y="3214687"/>
                <a:ext cx="1922292" cy="702290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Смотрю телевизор</a:t>
                </a:r>
                <a:endParaRPr lang="ru-RU" sz="2000" b="1" dirty="0"/>
              </a:p>
            </p:txBody>
          </p:sp>
          <p:cxnSp>
            <p:nvCxnSpPr>
              <p:cNvPr id="41" name="Прямая со стрелкой 40"/>
              <p:cNvCxnSpPr/>
              <p:nvPr/>
            </p:nvCxnSpPr>
            <p:spPr>
              <a:xfrm>
                <a:off x="4857752" y="4572008"/>
                <a:ext cx="1285885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2" name="Группа 37"/>
              <p:cNvGrpSpPr/>
              <p:nvPr/>
            </p:nvGrpSpPr>
            <p:grpSpPr>
              <a:xfrm flipH="1">
                <a:off x="6947200" y="2431932"/>
                <a:ext cx="1839643" cy="2066990"/>
                <a:chOff x="7571570" y="2608256"/>
                <a:chExt cx="1572430" cy="1892315"/>
              </a:xfrm>
            </p:grpSpPr>
            <p:cxnSp>
              <p:nvCxnSpPr>
                <p:cNvPr id="44" name="Прямая со стрелкой 43"/>
                <p:cNvCxnSpPr/>
                <p:nvPr/>
              </p:nvCxnSpPr>
              <p:spPr>
                <a:xfrm rot="16200000" flipH="1">
                  <a:off x="6643669" y="3536157"/>
                  <a:ext cx="1857389" cy="1588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Прямая со стрелкой 44"/>
                <p:cNvCxnSpPr/>
                <p:nvPr/>
              </p:nvCxnSpPr>
              <p:spPr>
                <a:xfrm rot="10800000" flipH="1" flipV="1">
                  <a:off x="7572364" y="4464851"/>
                  <a:ext cx="1571636" cy="35720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3" name="Прямая со стрелкой 42"/>
              <p:cNvCxnSpPr/>
              <p:nvPr/>
            </p:nvCxnSpPr>
            <p:spPr>
              <a:xfrm flipV="1">
                <a:off x="8033713" y="2431066"/>
                <a:ext cx="752201" cy="2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 стрелкой 46"/>
              <p:cNvCxnSpPr/>
              <p:nvPr/>
            </p:nvCxnSpPr>
            <p:spPr>
              <a:xfrm>
                <a:off x="4857752" y="1712900"/>
                <a:ext cx="2071702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 rot="5400000">
                <a:off x="5821371" y="4249743"/>
                <a:ext cx="642942" cy="1588"/>
              </a:xfrm>
              <a:prstGeom prst="line">
                <a:avLst/>
              </a:prstGeom>
              <a:ln w="5715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TextBox 55"/>
            <p:cNvSpPr txBox="1"/>
            <p:nvPr/>
          </p:nvSpPr>
          <p:spPr>
            <a:xfrm>
              <a:off x="785786" y="1714488"/>
              <a:ext cx="642942" cy="498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да</a:t>
              </a:r>
              <a:endParaRPr lang="ru-RU" sz="2000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500430" y="1714488"/>
              <a:ext cx="642942" cy="498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нет</a:t>
              </a:r>
              <a:endParaRPr lang="ru-RU" sz="2000" b="1" dirty="0"/>
            </a:p>
          </p:txBody>
        </p:sp>
      </p:grpSp>
      <p:sp>
        <p:nvSpPr>
          <p:cNvPr id="58" name="Прямоугольник 57"/>
          <p:cNvSpPr/>
          <p:nvPr/>
        </p:nvSpPr>
        <p:spPr>
          <a:xfrm>
            <a:off x="3214678" y="1928802"/>
            <a:ext cx="263918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цикл 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предусловием </a:t>
            </a:r>
          </a:p>
        </p:txBody>
      </p:sp>
      <p:grpSp>
        <p:nvGrpSpPr>
          <p:cNvPr id="62" name="Группа 61"/>
          <p:cNvGrpSpPr/>
          <p:nvPr/>
        </p:nvGrpSpPr>
        <p:grpSpPr>
          <a:xfrm>
            <a:off x="438121" y="1643050"/>
            <a:ext cx="3348061" cy="4286280"/>
            <a:chOff x="285720" y="571480"/>
            <a:chExt cx="3928417" cy="5072098"/>
          </a:xfrm>
        </p:grpSpPr>
        <p:grpSp>
          <p:nvGrpSpPr>
            <p:cNvPr id="63" name="Группа 59"/>
            <p:cNvGrpSpPr/>
            <p:nvPr/>
          </p:nvGrpSpPr>
          <p:grpSpPr>
            <a:xfrm>
              <a:off x="285720" y="571480"/>
              <a:ext cx="3928417" cy="5072098"/>
              <a:chOff x="4857752" y="714356"/>
              <a:chExt cx="3928417" cy="5072098"/>
            </a:xfrm>
          </p:grpSpPr>
          <p:sp>
            <p:nvSpPr>
              <p:cNvPr id="66" name="Овал 65"/>
              <p:cNvSpPr/>
              <p:nvPr/>
            </p:nvSpPr>
            <p:spPr>
              <a:xfrm>
                <a:off x="6027844" y="714356"/>
                <a:ext cx="1671558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начало</a:t>
                </a:r>
                <a:endParaRPr lang="ru-RU" sz="2000" b="1" dirty="0"/>
              </a:p>
            </p:txBody>
          </p:sp>
          <p:sp>
            <p:nvSpPr>
              <p:cNvPr id="67" name="Овал 66"/>
              <p:cNvSpPr/>
              <p:nvPr/>
            </p:nvSpPr>
            <p:spPr>
              <a:xfrm>
                <a:off x="6194999" y="5006131"/>
                <a:ext cx="1671558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конец</a:t>
                </a:r>
                <a:endParaRPr lang="ru-RU" sz="2000" b="1" dirty="0"/>
              </a:p>
            </p:txBody>
          </p:sp>
          <p:cxnSp>
            <p:nvCxnSpPr>
              <p:cNvPr id="68" name="Прямая со стрелкой 67"/>
              <p:cNvCxnSpPr/>
              <p:nvPr/>
            </p:nvCxnSpPr>
            <p:spPr>
              <a:xfrm rot="5400000">
                <a:off x="6694429" y="1728714"/>
                <a:ext cx="468194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 стрелкой 68"/>
              <p:cNvCxnSpPr/>
              <p:nvPr/>
            </p:nvCxnSpPr>
            <p:spPr>
              <a:xfrm rot="5400000">
                <a:off x="3429788" y="3143249"/>
                <a:ext cx="2856727" cy="794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Прямая со стрелкой 69"/>
              <p:cNvCxnSpPr/>
              <p:nvPr/>
            </p:nvCxnSpPr>
            <p:spPr>
              <a:xfrm rot="5400000">
                <a:off x="5537344" y="2820848"/>
                <a:ext cx="785818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Прямая со стрелкой 70"/>
              <p:cNvCxnSpPr/>
              <p:nvPr/>
            </p:nvCxnSpPr>
            <p:spPr>
              <a:xfrm rot="5400000">
                <a:off x="6675016" y="4732089"/>
                <a:ext cx="546226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" name="Ромб 71"/>
              <p:cNvSpPr/>
              <p:nvPr/>
            </p:nvSpPr>
            <p:spPr>
              <a:xfrm>
                <a:off x="5860688" y="1962872"/>
                <a:ext cx="2173025" cy="858355"/>
              </a:xfrm>
              <a:prstGeom prst="diamond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600" b="1" dirty="0" smtClean="0"/>
                  <a:t>условие</a:t>
                </a:r>
                <a:endParaRPr lang="ru-RU" sz="1600" b="1" dirty="0"/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5429258" y="3214687"/>
                <a:ext cx="1922292" cy="702290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тело цикла</a:t>
                </a:r>
                <a:endParaRPr lang="ru-RU" sz="2000" b="1" dirty="0"/>
              </a:p>
            </p:txBody>
          </p:sp>
          <p:cxnSp>
            <p:nvCxnSpPr>
              <p:cNvPr id="74" name="Прямая со стрелкой 73"/>
              <p:cNvCxnSpPr/>
              <p:nvPr/>
            </p:nvCxnSpPr>
            <p:spPr>
              <a:xfrm>
                <a:off x="4857752" y="4572008"/>
                <a:ext cx="1285885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5" name="Группа 37"/>
              <p:cNvGrpSpPr/>
              <p:nvPr/>
            </p:nvGrpSpPr>
            <p:grpSpPr>
              <a:xfrm flipH="1">
                <a:off x="6946386" y="2431932"/>
                <a:ext cx="1839783" cy="2066990"/>
                <a:chOff x="7571570" y="2608256"/>
                <a:chExt cx="1572430" cy="1892315"/>
              </a:xfrm>
            </p:grpSpPr>
            <p:cxnSp>
              <p:nvCxnSpPr>
                <p:cNvPr id="79" name="Прямая со стрелкой 78"/>
                <p:cNvCxnSpPr/>
                <p:nvPr/>
              </p:nvCxnSpPr>
              <p:spPr>
                <a:xfrm rot="16200000" flipH="1">
                  <a:off x="6643669" y="3536157"/>
                  <a:ext cx="1857389" cy="1588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Прямая со стрелкой 79"/>
                <p:cNvCxnSpPr/>
                <p:nvPr/>
              </p:nvCxnSpPr>
              <p:spPr>
                <a:xfrm rot="10800000" flipH="1" flipV="1">
                  <a:off x="7572364" y="4464851"/>
                  <a:ext cx="1571636" cy="35720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76" name="Прямая со стрелкой 75"/>
              <p:cNvCxnSpPr/>
              <p:nvPr/>
            </p:nvCxnSpPr>
            <p:spPr>
              <a:xfrm flipV="1">
                <a:off x="8033713" y="2431066"/>
                <a:ext cx="752201" cy="2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Прямая со стрелкой 76"/>
              <p:cNvCxnSpPr/>
              <p:nvPr/>
            </p:nvCxnSpPr>
            <p:spPr>
              <a:xfrm>
                <a:off x="4857752" y="1712900"/>
                <a:ext cx="2071702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единительная линия 77"/>
              <p:cNvCxnSpPr/>
              <p:nvPr/>
            </p:nvCxnSpPr>
            <p:spPr>
              <a:xfrm rot="5400000">
                <a:off x="5821371" y="4249743"/>
                <a:ext cx="642942" cy="1588"/>
              </a:xfrm>
              <a:prstGeom prst="line">
                <a:avLst/>
              </a:prstGeom>
              <a:ln w="5715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TextBox 63"/>
            <p:cNvSpPr txBox="1"/>
            <p:nvPr/>
          </p:nvSpPr>
          <p:spPr>
            <a:xfrm>
              <a:off x="785786" y="1714488"/>
              <a:ext cx="642942" cy="473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да</a:t>
              </a:r>
              <a:endParaRPr lang="ru-RU" sz="2000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348099" y="1714488"/>
              <a:ext cx="795273" cy="473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нет</a:t>
              </a:r>
              <a:endParaRPr lang="ru-RU" sz="2000" b="1" dirty="0"/>
            </a:p>
          </p:txBody>
        </p:sp>
      </p:grpSp>
      <p:sp>
        <p:nvSpPr>
          <p:cNvPr id="81" name="Прямоугольник 80"/>
          <p:cNvSpPr/>
          <p:nvPr/>
        </p:nvSpPr>
        <p:spPr>
          <a:xfrm>
            <a:off x="7643834" y="2000240"/>
            <a:ext cx="1138453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</a:t>
            </a:r>
            <a:endParaRPr lang="ru-RU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Управляющая кнопка: назад 47">
            <a:hlinkClick r:id="" action="ppaction://hlinkshowjump?jump=previousslide" highlightClick="1"/>
          </p:cNvPr>
          <p:cNvSpPr/>
          <p:nvPr/>
        </p:nvSpPr>
        <p:spPr>
          <a:xfrm>
            <a:off x="2500298" y="6215082"/>
            <a:ext cx="1000132" cy="428628"/>
          </a:xfrm>
          <a:prstGeom prst="actionButtonBackPrevio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Управляющая кнопка: далее 48">
            <a:hlinkClick r:id="" action="ppaction://hlinkshowjump?jump=nextslide" highlightClick="1"/>
          </p:cNvPr>
          <p:cNvSpPr/>
          <p:nvPr/>
        </p:nvSpPr>
        <p:spPr>
          <a:xfrm>
            <a:off x="3929058" y="6215082"/>
            <a:ext cx="1143008" cy="42862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TextBox 82">
            <a:hlinkClick r:id="rId2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2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71406" y="785794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42910" y="928670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86" name="TextBox 85"/>
          <p:cNvSpPr txBox="1"/>
          <p:nvPr/>
        </p:nvSpPr>
        <p:spPr>
          <a:xfrm>
            <a:off x="2357422" y="928670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87" name="TextBox 86"/>
          <p:cNvSpPr txBox="1"/>
          <p:nvPr/>
        </p:nvSpPr>
        <p:spPr>
          <a:xfrm>
            <a:off x="6572264" y="928670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5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4214810" y="928670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Ветвление (разветвляющийся)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8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57422" y="129581"/>
            <a:ext cx="4441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Циклический алгоритм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488" y="2500306"/>
            <a:ext cx="2661049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цикл 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постусловием</a:t>
            </a:r>
            <a:r>
              <a:rPr lang="ru-RU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72000" y="1571612"/>
            <a:ext cx="1138453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</a:t>
            </a:r>
            <a:endParaRPr lang="ru-RU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214283" y="1785926"/>
            <a:ext cx="3357586" cy="4143404"/>
            <a:chOff x="285720" y="571480"/>
            <a:chExt cx="3929089" cy="5072098"/>
          </a:xfrm>
        </p:grpSpPr>
        <p:grpSp>
          <p:nvGrpSpPr>
            <p:cNvPr id="20" name="Группа 59"/>
            <p:cNvGrpSpPr/>
            <p:nvPr/>
          </p:nvGrpSpPr>
          <p:grpSpPr>
            <a:xfrm>
              <a:off x="285720" y="571480"/>
              <a:ext cx="3929089" cy="5072098"/>
              <a:chOff x="4857752" y="714356"/>
              <a:chExt cx="3929089" cy="5072098"/>
            </a:xfrm>
          </p:grpSpPr>
          <p:sp>
            <p:nvSpPr>
              <p:cNvPr id="23" name="Овал 22"/>
              <p:cNvSpPr/>
              <p:nvPr/>
            </p:nvSpPr>
            <p:spPr>
              <a:xfrm>
                <a:off x="6027844" y="714356"/>
                <a:ext cx="1671558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начало</a:t>
                </a:r>
                <a:endParaRPr lang="ru-RU" sz="2000" b="1" dirty="0"/>
              </a:p>
            </p:txBody>
          </p:sp>
          <p:sp>
            <p:nvSpPr>
              <p:cNvPr id="24" name="Овал 23"/>
              <p:cNvSpPr/>
              <p:nvPr/>
            </p:nvSpPr>
            <p:spPr>
              <a:xfrm>
                <a:off x="6194999" y="5006131"/>
                <a:ext cx="1671558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конец</a:t>
                </a:r>
                <a:endParaRPr lang="ru-RU" sz="2000" b="1" dirty="0"/>
              </a:p>
            </p:txBody>
          </p:sp>
          <p:cxnSp>
            <p:nvCxnSpPr>
              <p:cNvPr id="25" name="Прямая со стрелкой 24"/>
              <p:cNvCxnSpPr/>
              <p:nvPr/>
            </p:nvCxnSpPr>
            <p:spPr>
              <a:xfrm rot="5400000">
                <a:off x="6694429" y="1728714"/>
                <a:ext cx="468194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 стрелкой 25"/>
              <p:cNvCxnSpPr/>
              <p:nvPr/>
            </p:nvCxnSpPr>
            <p:spPr>
              <a:xfrm rot="5400000">
                <a:off x="3894134" y="2678901"/>
                <a:ext cx="1928034" cy="797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 стрелкой 26"/>
              <p:cNvCxnSpPr/>
              <p:nvPr/>
            </p:nvCxnSpPr>
            <p:spPr>
              <a:xfrm rot="5400000">
                <a:off x="6573193" y="2928005"/>
                <a:ext cx="571504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 стрелкой 27"/>
              <p:cNvCxnSpPr/>
              <p:nvPr/>
            </p:nvCxnSpPr>
            <p:spPr>
              <a:xfrm rot="5400000">
                <a:off x="6675016" y="4732089"/>
                <a:ext cx="546226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Ромб 28"/>
              <p:cNvSpPr/>
              <p:nvPr/>
            </p:nvSpPr>
            <p:spPr>
              <a:xfrm>
                <a:off x="5786446" y="3214686"/>
                <a:ext cx="2173025" cy="858355"/>
              </a:xfrm>
              <a:prstGeom prst="diamond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условие</a:t>
                </a:r>
                <a:endParaRPr lang="ru-RU" sz="2000" b="1" dirty="0"/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5919798" y="1928802"/>
                <a:ext cx="1922292" cy="702290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тело цикла</a:t>
                </a:r>
                <a:endParaRPr lang="ru-RU" sz="2000" b="1" dirty="0"/>
              </a:p>
            </p:txBody>
          </p:sp>
          <p:cxnSp>
            <p:nvCxnSpPr>
              <p:cNvPr id="31" name="Прямая со стрелкой 30"/>
              <p:cNvCxnSpPr>
                <a:endCxn id="29" idx="1"/>
              </p:cNvCxnSpPr>
              <p:nvPr/>
            </p:nvCxnSpPr>
            <p:spPr>
              <a:xfrm>
                <a:off x="4857752" y="3643314"/>
                <a:ext cx="928694" cy="550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2" name="Группа 37"/>
              <p:cNvGrpSpPr/>
              <p:nvPr/>
            </p:nvGrpSpPr>
            <p:grpSpPr>
              <a:xfrm flipH="1">
                <a:off x="6946385" y="3643314"/>
                <a:ext cx="1840456" cy="855609"/>
                <a:chOff x="7570995" y="3717267"/>
                <a:chExt cx="1573005" cy="783304"/>
              </a:xfrm>
            </p:grpSpPr>
            <p:cxnSp>
              <p:nvCxnSpPr>
                <p:cNvPr id="36" name="Прямая со стрелкой 35"/>
                <p:cNvCxnSpPr/>
                <p:nvPr/>
              </p:nvCxnSpPr>
              <p:spPr>
                <a:xfrm rot="16200000" flipH="1">
                  <a:off x="7197887" y="4090375"/>
                  <a:ext cx="748378" cy="2162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Прямая со стрелкой 36"/>
                <p:cNvCxnSpPr/>
                <p:nvPr/>
              </p:nvCxnSpPr>
              <p:spPr>
                <a:xfrm rot="10800000" flipH="1" flipV="1">
                  <a:off x="7572364" y="4464851"/>
                  <a:ext cx="1571636" cy="35720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Прямая со стрелкой 32"/>
              <p:cNvCxnSpPr>
                <a:stCxn id="29" idx="3"/>
              </p:cNvCxnSpPr>
              <p:nvPr/>
            </p:nvCxnSpPr>
            <p:spPr>
              <a:xfrm flipV="1">
                <a:off x="7959471" y="3643312"/>
                <a:ext cx="826443" cy="552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Прямая со стрелкой 33"/>
              <p:cNvCxnSpPr/>
              <p:nvPr/>
            </p:nvCxnSpPr>
            <p:spPr>
              <a:xfrm>
                <a:off x="4857752" y="1712900"/>
                <a:ext cx="2071702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TextBox 20"/>
            <p:cNvSpPr txBox="1"/>
            <p:nvPr/>
          </p:nvSpPr>
          <p:spPr>
            <a:xfrm>
              <a:off x="3488269" y="3020079"/>
              <a:ext cx="642942" cy="489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да</a:t>
              </a:r>
              <a:endParaRPr lang="ru-RU" sz="20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0196" y="3020079"/>
              <a:ext cx="928695" cy="489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нет</a:t>
              </a:r>
              <a:endParaRPr lang="ru-RU" sz="2000" b="1" dirty="0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4572000" y="192541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Вводить числа с клавиатуры, пока не будет введено число 0</a:t>
            </a:r>
            <a:endParaRPr lang="ru-RU" dirty="0"/>
          </a:p>
        </p:txBody>
      </p:sp>
      <p:grpSp>
        <p:nvGrpSpPr>
          <p:cNvPr id="44" name="Группа 43"/>
          <p:cNvGrpSpPr/>
          <p:nvPr/>
        </p:nvGrpSpPr>
        <p:grpSpPr>
          <a:xfrm>
            <a:off x="5372858" y="2500306"/>
            <a:ext cx="3413984" cy="3429024"/>
            <a:chOff x="285720" y="571480"/>
            <a:chExt cx="4307692" cy="5072098"/>
          </a:xfrm>
        </p:grpSpPr>
        <p:grpSp>
          <p:nvGrpSpPr>
            <p:cNvPr id="45" name="Группа 59"/>
            <p:cNvGrpSpPr/>
            <p:nvPr/>
          </p:nvGrpSpPr>
          <p:grpSpPr>
            <a:xfrm>
              <a:off x="285720" y="571480"/>
              <a:ext cx="3928162" cy="5072098"/>
              <a:chOff x="4857752" y="714356"/>
              <a:chExt cx="3928162" cy="5072098"/>
            </a:xfrm>
          </p:grpSpPr>
          <p:sp>
            <p:nvSpPr>
              <p:cNvPr id="48" name="Овал 47"/>
              <p:cNvSpPr/>
              <p:nvPr/>
            </p:nvSpPr>
            <p:spPr>
              <a:xfrm>
                <a:off x="6027843" y="714356"/>
                <a:ext cx="2103375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начало</a:t>
                </a:r>
                <a:endParaRPr lang="ru-RU" sz="2000" b="1" dirty="0"/>
              </a:p>
            </p:txBody>
          </p:sp>
          <p:sp>
            <p:nvSpPr>
              <p:cNvPr id="49" name="Овал 48"/>
              <p:cNvSpPr/>
              <p:nvPr/>
            </p:nvSpPr>
            <p:spPr>
              <a:xfrm>
                <a:off x="6194999" y="5006131"/>
                <a:ext cx="2045335" cy="780323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b="1" dirty="0" smtClean="0"/>
                  <a:t>конец</a:t>
                </a:r>
                <a:endParaRPr lang="ru-RU" sz="2000" b="1" dirty="0"/>
              </a:p>
            </p:txBody>
          </p:sp>
          <p:cxnSp>
            <p:nvCxnSpPr>
              <p:cNvPr id="50" name="Прямая со стрелкой 49"/>
              <p:cNvCxnSpPr/>
              <p:nvPr/>
            </p:nvCxnSpPr>
            <p:spPr>
              <a:xfrm rot="5400000">
                <a:off x="6694429" y="1728714"/>
                <a:ext cx="468194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 стрелкой 50"/>
              <p:cNvCxnSpPr/>
              <p:nvPr/>
            </p:nvCxnSpPr>
            <p:spPr>
              <a:xfrm rot="5400000">
                <a:off x="3894134" y="2678901"/>
                <a:ext cx="1928034" cy="797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Прямая со стрелкой 51"/>
              <p:cNvCxnSpPr/>
              <p:nvPr/>
            </p:nvCxnSpPr>
            <p:spPr>
              <a:xfrm rot="5400000">
                <a:off x="6573193" y="2928005"/>
                <a:ext cx="571504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 стрелкой 52"/>
              <p:cNvCxnSpPr/>
              <p:nvPr/>
            </p:nvCxnSpPr>
            <p:spPr>
              <a:xfrm rot="5400000">
                <a:off x="6675016" y="4732089"/>
                <a:ext cx="546226" cy="185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Ромб 53"/>
              <p:cNvSpPr/>
              <p:nvPr/>
            </p:nvSpPr>
            <p:spPr>
              <a:xfrm>
                <a:off x="5786446" y="3214686"/>
                <a:ext cx="2173025" cy="858355"/>
              </a:xfrm>
              <a:prstGeom prst="diamond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a = 0</a:t>
                </a:r>
                <a:endParaRPr lang="ru-RU" sz="2000" b="1" dirty="0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5919798" y="1928802"/>
                <a:ext cx="1922292" cy="702290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a</a:t>
                </a:r>
                <a:endParaRPr lang="ru-RU" sz="2000" b="1" dirty="0"/>
              </a:p>
            </p:txBody>
          </p:sp>
          <p:cxnSp>
            <p:nvCxnSpPr>
              <p:cNvPr id="56" name="Прямая со стрелкой 55"/>
              <p:cNvCxnSpPr>
                <a:endCxn id="54" idx="1"/>
              </p:cNvCxnSpPr>
              <p:nvPr/>
            </p:nvCxnSpPr>
            <p:spPr>
              <a:xfrm>
                <a:off x="4857752" y="3643314"/>
                <a:ext cx="928694" cy="550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7" name="Группа 37"/>
              <p:cNvGrpSpPr/>
              <p:nvPr/>
            </p:nvGrpSpPr>
            <p:grpSpPr>
              <a:xfrm flipH="1">
                <a:off x="6944670" y="3643314"/>
                <a:ext cx="1840751" cy="855609"/>
                <a:chOff x="7570995" y="3717267"/>
                <a:chExt cx="1573005" cy="783304"/>
              </a:xfrm>
            </p:grpSpPr>
            <p:cxnSp>
              <p:nvCxnSpPr>
                <p:cNvPr id="60" name="Прямая со стрелкой 59"/>
                <p:cNvCxnSpPr/>
                <p:nvPr/>
              </p:nvCxnSpPr>
              <p:spPr>
                <a:xfrm rot="16200000" flipH="1">
                  <a:off x="7197887" y="4090375"/>
                  <a:ext cx="748378" cy="2162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Прямая со стрелкой 60"/>
                <p:cNvCxnSpPr/>
                <p:nvPr/>
              </p:nvCxnSpPr>
              <p:spPr>
                <a:xfrm rot="10800000" flipH="1" flipV="1">
                  <a:off x="7572364" y="4464851"/>
                  <a:ext cx="1571636" cy="35720"/>
                </a:xfrm>
                <a:prstGeom prst="straightConnector1">
                  <a:avLst/>
                </a:prstGeom>
                <a:ln w="57150">
                  <a:solidFill>
                    <a:srgbClr val="FFC000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8" name="Прямая со стрелкой 57"/>
              <p:cNvCxnSpPr>
                <a:stCxn id="54" idx="3"/>
              </p:cNvCxnSpPr>
              <p:nvPr/>
            </p:nvCxnSpPr>
            <p:spPr>
              <a:xfrm flipV="1">
                <a:off x="7959471" y="3643312"/>
                <a:ext cx="826443" cy="552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 стрелкой 58"/>
              <p:cNvCxnSpPr/>
              <p:nvPr/>
            </p:nvCxnSpPr>
            <p:spPr>
              <a:xfrm>
                <a:off x="4857752" y="1712900"/>
                <a:ext cx="2071702" cy="1588"/>
              </a:xfrm>
              <a:prstGeom prst="straightConnector1">
                <a:avLst/>
              </a:prstGeom>
              <a:ln w="57150">
                <a:solidFill>
                  <a:srgbClr val="FFC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Box 45"/>
            <p:cNvSpPr txBox="1"/>
            <p:nvPr/>
          </p:nvSpPr>
          <p:spPr>
            <a:xfrm>
              <a:off x="3627970" y="2938374"/>
              <a:ext cx="965442" cy="59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да</a:t>
              </a:r>
              <a:endParaRPr lang="ru-RU" sz="2000" b="1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74639" y="2938374"/>
              <a:ext cx="1244188" cy="59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нет</a:t>
              </a:r>
              <a:endParaRPr lang="ru-RU" sz="2000" b="1" dirty="0"/>
            </a:p>
          </p:txBody>
        </p:sp>
      </p:grpSp>
      <p:sp>
        <p:nvSpPr>
          <p:cNvPr id="62" name="Управляющая кнопка: назад 61">
            <a:hlinkClick r:id="" action="ppaction://hlinkshowjump?jump=previousslide" highlightClick="1"/>
          </p:cNvPr>
          <p:cNvSpPr/>
          <p:nvPr/>
        </p:nvSpPr>
        <p:spPr>
          <a:xfrm>
            <a:off x="3357554" y="6143644"/>
            <a:ext cx="1285884" cy="500066"/>
          </a:xfrm>
          <a:prstGeom prst="actionButtonBackPrevio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TextBox 69">
            <a:hlinkClick r:id="rId2" action="ppaction://hlinksldjump"/>
          </p:cNvPr>
          <p:cNvSpPr txBox="1"/>
          <p:nvPr/>
        </p:nvSpPr>
        <p:spPr>
          <a:xfrm>
            <a:off x="5357818" y="6143644"/>
            <a:ext cx="192882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  <a:hlinkClick r:id="rId2" action="ppaction://hlinksldjump"/>
              </a:rPr>
              <a:t>Содержание</a:t>
            </a:r>
            <a:endParaRPr lang="ru-RU" sz="2400" b="1" u="sng" dirty="0" smtClean="0">
              <a:solidFill>
                <a:srgbClr val="FFC000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71406" y="857232"/>
            <a:ext cx="9001156" cy="7858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42910" y="1000108"/>
            <a:ext cx="150019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3" action="ppaction://hlinksldjump"/>
              </a:rPr>
              <a:t>Команды алгоритмов</a:t>
            </a:r>
            <a:endParaRPr lang="ru-RU" sz="14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2357422" y="1000108"/>
            <a:ext cx="164307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4" action="ppaction://hlinksldjump"/>
              </a:rPr>
              <a:t>Следование (линейный)</a:t>
            </a:r>
            <a:endParaRPr lang="ru-RU" sz="14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6572264" y="1000108"/>
            <a:ext cx="200026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5" action="ppaction://hlinksldjump"/>
              </a:rPr>
              <a:t>Цикл </a:t>
            </a:r>
          </a:p>
          <a:p>
            <a:pPr algn="ctr"/>
            <a:r>
              <a:rPr lang="ru-RU" sz="1400" b="1" dirty="0" smtClean="0">
                <a:hlinkClick r:id="rId5" action="ppaction://hlinksldjump"/>
              </a:rPr>
              <a:t>(циклический)</a:t>
            </a:r>
            <a:endParaRPr lang="ru-RU" sz="1400" b="1" dirty="0"/>
          </a:p>
        </p:txBody>
      </p:sp>
      <p:sp>
        <p:nvSpPr>
          <p:cNvPr id="75" name="TextBox 74"/>
          <p:cNvSpPr txBox="1"/>
          <p:nvPr/>
        </p:nvSpPr>
        <p:spPr>
          <a:xfrm>
            <a:off x="4214810" y="1000108"/>
            <a:ext cx="214314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hlinkClick r:id="rId6" action="ppaction://hlinksldjump"/>
              </a:rPr>
              <a:t>Ветвление (разветвляющийся)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14546" y="142852"/>
            <a:ext cx="3929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Домашнее  задание  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428596" y="714356"/>
            <a:ext cx="7929618" cy="1000131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Используя  все известные вам способы описания алгоритмов составить алгоритмы  для следующих задач:</a:t>
            </a:r>
          </a:p>
        </p:txBody>
      </p:sp>
      <p:sp>
        <p:nvSpPr>
          <p:cNvPr id="11" name="Содержимое 3"/>
          <p:cNvSpPr txBox="1">
            <a:spLocks/>
          </p:cNvSpPr>
          <p:nvPr/>
        </p:nvSpPr>
        <p:spPr>
          <a:xfrm>
            <a:off x="571472" y="1785926"/>
            <a:ext cx="7929618" cy="500066"/>
          </a:xfrm>
          <a:prstGeom prst="rect">
            <a:avLst/>
          </a:prstGeom>
        </p:spPr>
        <p:txBody>
          <a:bodyPr/>
          <a:lstStyle/>
          <a:p>
            <a:pPr marL="457200" lvl="0" indent="-45720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ru-RU" sz="2400" b="1" dirty="0" smtClean="0"/>
              <a:t>1</a:t>
            </a:r>
            <a:r>
              <a:rPr lang="ru-RU" sz="2200" b="1" dirty="0" smtClean="0"/>
              <a:t>. Вычислить площадь поверхности и объем цилиндра                                                                                     </a:t>
            </a:r>
          </a:p>
          <a:p>
            <a:pPr lvl="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ru-RU" sz="2200" b="1" dirty="0" smtClean="0"/>
              <a:t>2. Даны три действительные числа. Возвести в квадрат те из них, значения которых неотрицательны, и в четвёртую степень – отрицательные.</a:t>
            </a:r>
          </a:p>
          <a:p>
            <a:pPr lvl="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ru-RU" sz="2200" b="1" dirty="0" smtClean="0">
                <a:solidFill>
                  <a:srgbClr val="FFFFFF"/>
                </a:solidFill>
              </a:rPr>
              <a:t>3. </a:t>
            </a:r>
            <a:r>
              <a:rPr lang="ru-RU" sz="2200" b="1" dirty="0" smtClean="0"/>
              <a:t>Задано число </a:t>
            </a:r>
            <a:r>
              <a:rPr lang="ru-RU" sz="2200" b="1" dirty="0" err="1" smtClean="0"/>
              <a:t>a</a:t>
            </a:r>
            <a:r>
              <a:rPr lang="ru-RU" sz="2200" b="1" dirty="0" smtClean="0"/>
              <a:t>. Кратно ли оно 3.</a:t>
            </a:r>
          </a:p>
          <a:p>
            <a:pPr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ru-RU" sz="2200" b="1" dirty="0" smtClean="0"/>
              <a:t>4. Составить алгоритм для вычисления значения функции у (</a:t>
            </a:r>
            <a:r>
              <a:rPr lang="ru-RU" sz="2200" b="1" dirty="0" err="1" smtClean="0"/>
              <a:t>х</a:t>
            </a:r>
            <a:r>
              <a:rPr lang="ru-RU" sz="2200" b="1" dirty="0" smtClean="0"/>
              <a:t>):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 smtClean="0"/>
          </a:p>
          <a:p>
            <a:pPr>
              <a:spcBef>
                <a:spcPts val="700"/>
              </a:spcBef>
              <a:buClr>
                <a:schemeClr val="accent2"/>
              </a:buClr>
              <a:buSzPct val="60000"/>
            </a:pPr>
            <a:endParaRPr lang="ru-RU" sz="2200" dirty="0" smtClean="0"/>
          </a:p>
          <a:p>
            <a:pPr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ru-RU" sz="2200" dirty="0" smtClean="0"/>
              <a:t/>
            </a:r>
            <a:br>
              <a:rPr lang="ru-RU" sz="2200" dirty="0" smtClean="0"/>
            </a:b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</a:t>
            </a:r>
            <a:r>
              <a:rPr lang="ru-RU" sz="2200" b="1" dirty="0" smtClean="0"/>
              <a:t> Найти сумму всех натура</a:t>
            </a:r>
            <a:r>
              <a:rPr lang="ru-RU" sz="2400" b="1" dirty="0" smtClean="0"/>
              <a:t>льных чисел от 1 до </a:t>
            </a:r>
            <a:r>
              <a:rPr lang="ru-RU" sz="2400" b="1" dirty="0" err="1" smtClean="0"/>
              <a:t>n</a:t>
            </a:r>
            <a:r>
              <a:rPr lang="ru-RU" sz="2400" b="1" dirty="0" smtClean="0"/>
              <a:t>.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76" y="6000768"/>
            <a:ext cx="92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ДВТК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6365557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Антонова К.И.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14414" y="60007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2017 г.</a:t>
            </a:r>
            <a:endParaRPr lang="ru-RU" sz="20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00694" y="6215082"/>
            <a:ext cx="171451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FFC000"/>
                </a:solidFill>
                <a:hlinkClick r:id="rId2" action="ppaction://hlinksldjump"/>
              </a:rPr>
              <a:t>Содержание</a:t>
            </a:r>
            <a:endParaRPr lang="ru-RU" b="1" u="sng" dirty="0" smtClean="0">
              <a:solidFill>
                <a:srgbClr val="FFC000"/>
              </a:solidFill>
            </a:endParaRPr>
          </a:p>
        </p:txBody>
      </p:sp>
      <p:sp>
        <p:nvSpPr>
          <p:cNvPr id="18" name="Управляющая кнопка: настраиваемая 17">
            <a:hlinkClick r:id="" action="ppaction://hlinkshowjump?jump=endshow" highlightClick="1"/>
          </p:cNvPr>
          <p:cNvSpPr/>
          <p:nvPr/>
        </p:nvSpPr>
        <p:spPr>
          <a:xfrm>
            <a:off x="7429520" y="6143644"/>
            <a:ext cx="1500198" cy="500066"/>
          </a:xfrm>
          <a:prstGeom prst="actionButtonBlan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C000"/>
                </a:solidFill>
              </a:rPr>
              <a:t>Выход</a:t>
            </a:r>
            <a:endParaRPr lang="ru-RU" sz="2400" b="1" u="sng" dirty="0">
              <a:solidFill>
                <a:srgbClr val="FFC00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4357694"/>
            <a:ext cx="3248025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4019</TotalTime>
  <Words>2507</Words>
  <Application>Microsoft Office PowerPoint</Application>
  <PresentationFormat>Экран (4:3)</PresentationFormat>
  <Paragraphs>767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Обычная</vt:lpstr>
      <vt:lpstr>Основы алгоритмизации  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этапы решения задач на ЭВМ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Понятие алгоритма,  его свойства,  основные алгоритмические структуры</dc:title>
  <dc:creator>дом</dc:creator>
  <cp:lastModifiedBy>1</cp:lastModifiedBy>
  <cp:revision>303</cp:revision>
  <dcterms:created xsi:type="dcterms:W3CDTF">2012-07-20T08:53:17Z</dcterms:created>
  <dcterms:modified xsi:type="dcterms:W3CDTF">2017-10-22T01:52:09Z</dcterms:modified>
</cp:coreProperties>
</file>