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media/image14.jpg" ContentType="image/gif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4101">
    <p:fade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16.02.2018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101">
    <p:fade/>
    <p:sndAc>
      <p:stSnd>
        <p:snd r:embed="rId13" name="click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audio" Target="../media/audio1.wav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audio" Target="../media/audio1.wav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Современный педагог в ИКТ пространстве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Автор: </a:t>
            </a:r>
            <a:r>
              <a:rPr lang="ru-RU" sz="1800" b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Крестовникова</a:t>
            </a:r>
            <a:r>
              <a:rPr lang="ru-RU" sz="18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Ольга Николаевна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Воспитатель МАДОУ детский сад комбинированного вида №20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2018 год</a:t>
            </a:r>
            <a:endParaRPr lang="ru-RU" sz="1800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060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571500" y="2060849"/>
            <a:ext cx="8158163" cy="4493940"/>
          </a:xfrm>
        </p:spPr>
        <p:txBody>
          <a:bodyPr/>
          <a:lstStyle/>
          <a:p>
            <a:pPr marL="0" indent="0" algn="ctr">
              <a:buNone/>
            </a:pPr>
            <a:endParaRPr lang="ru-RU" sz="2800" dirty="0" smtClean="0">
              <a:latin typeface="Monotype Corsiva" panose="03010101010201010101" pitchFamily="66" charset="0"/>
            </a:endParaRP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Современный педагог ДОУ это – педагог умело и эффективно владеющий ИКТ, имеющий другой, новый стиль мышления, принципиально иначе подходит к оценке возникающих проблем, организации своей деятельности.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307819"/>
            <a:ext cx="2495550" cy="243354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8635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861048"/>
            <a:ext cx="5816104" cy="2603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Блок-схема: подготовка 2"/>
          <p:cNvSpPr/>
          <p:nvPr/>
        </p:nvSpPr>
        <p:spPr>
          <a:xfrm>
            <a:off x="395536" y="116632"/>
            <a:ext cx="6408712" cy="3240360"/>
          </a:xfrm>
          <a:prstGeom prst="flowChartPreparati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ru-RU" b="1" dirty="0">
                <a:latin typeface="Monotype Corsiva" panose="03010101010201010101" pitchFamily="66" charset="0"/>
              </a:rPr>
              <a:t>В век современный технологий, педагог уже не сможет работать без ИКТ. Так как в сфере образования информационные технологии активно вошли в образовательный процесс. Владение ИКТ помогает мне, как специалисту ДОУ чувствовать себя комфортно в новой социально – информационных условиях.</a:t>
            </a:r>
          </a:p>
          <a:p>
            <a:pPr marL="0" indent="0" algn="ctr">
              <a:buNone/>
            </a:pPr>
            <a:endParaRPr lang="ru-RU" b="1" dirty="0">
              <a:latin typeface="Monotype Corsiva" panose="03010101010201010101" pitchFamily="66" charset="0"/>
            </a:endParaRPr>
          </a:p>
          <a:p>
            <a:pPr algn="ctr"/>
            <a:endParaRPr lang="ru-RU" dirty="0"/>
          </a:p>
        </p:txBody>
      </p:sp>
    </p:spTree>
    <p:custDataLst>
      <p:tags r:id="rId1"/>
    </p:custDataLst>
  </p:cSld>
  <p:clrMapOvr>
    <a:masterClrMapping/>
  </p:clrMapOvr>
  <p:transition spd="slow" advTm="10555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68052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sz="1800" b="1" dirty="0" smtClean="0">
                <a:latin typeface="Monotype Corsiva" pitchFamily="66" charset="0"/>
              </a:rPr>
              <a:t>Свои занятия с детьми я провожу с использованием мультимедиа-проектора, компьютера имеющего выход в Интернет, </a:t>
            </a:r>
            <a:r>
              <a:rPr lang="ru-RU" sz="1800" b="1" dirty="0" err="1" smtClean="0">
                <a:latin typeface="Monotype Corsiva" pitchFamily="66" charset="0"/>
              </a:rPr>
              <a:t>медиапроигрывателя</a:t>
            </a:r>
            <a:r>
              <a:rPr lang="ru-RU" sz="1800" b="1" dirty="0" smtClean="0">
                <a:latin typeface="Monotype Corsiva" pitchFamily="66" charset="0"/>
              </a:rPr>
              <a:t>, светового проектора, светового стола для рисования песком. Эти информационные технологии помогают мне не только сделать занятие познавательным, но и увлекательным и интересным.</a:t>
            </a:r>
          </a:p>
          <a:p>
            <a:pPr marL="0" indent="0">
              <a:buNone/>
              <a:defRPr/>
            </a:pPr>
            <a:endParaRPr lang="ru-RU" sz="1800" dirty="0">
              <a:latin typeface="Monotype Corsiva" pitchFamily="66" charset="0"/>
            </a:endParaRPr>
          </a:p>
        </p:txBody>
      </p:sp>
      <p:pic>
        <p:nvPicPr>
          <p:cNvPr id="1026" name="Picture 2" descr="C:\Users\olga.krestovnikova\Desktop\pe-5OrDdnP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140968"/>
            <a:ext cx="4104456" cy="2564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olga.krestovnikova\Desktop\икт\DSC_15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236742"/>
            <a:ext cx="4320480" cy="2354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slow" advTm="10898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5024752"/>
          </a:xfrm>
        </p:spPr>
        <p:txBody>
          <a:bodyPr/>
          <a:lstStyle/>
          <a:p>
            <a:pPr>
              <a:buNone/>
            </a:pPr>
            <a:endParaRPr lang="ru-RU" sz="2800" dirty="0" smtClean="0">
              <a:latin typeface="Monotype Corsiva" pitchFamily="66" charset="0"/>
            </a:endParaRPr>
          </a:p>
          <a:p>
            <a:pPr>
              <a:buNone/>
            </a:pPr>
            <a:r>
              <a:rPr lang="ru-RU" sz="2000" b="1" dirty="0" smtClean="0">
                <a:latin typeface="Monotype Corsiva" pitchFamily="66" charset="0"/>
              </a:rPr>
              <a:t>В свободное время от НОД мы с детьми играем в развивающие онлайн - игры на различные темы (дикие/домашние животные, времена года, где кто живет и т.д.) с помощью компьютера имеющего выход в Интернет. Дети с охотой играют в различные развивающие игры, сами отвечают на вопросы и выбирают понравившуюся игру.</a:t>
            </a:r>
            <a:endParaRPr lang="ru-RU" sz="2000" b="1" dirty="0">
              <a:latin typeface="Monotype Corsiva" pitchFamily="66" charset="0"/>
            </a:endParaRPr>
          </a:p>
        </p:txBody>
      </p:sp>
      <p:pic>
        <p:nvPicPr>
          <p:cNvPr id="2050" name="Picture 2" descr="C:\Users\olga.krestovnikova\Desktop\икт\DSC_01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89040"/>
            <a:ext cx="3783347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olga.krestovnikova\Desktop\икт\DSC_01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293096"/>
            <a:ext cx="4320480" cy="2331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285">
        <p:dissolve/>
        <p:sndAc>
          <p:stSnd>
            <p:snd r:embed="rId3" name="click.wav"/>
          </p:stSnd>
        </p:sndAc>
      </p:transition>
    </mc:Choice>
    <mc:Fallback xmlns="">
      <p:transition spd="slow" advTm="10285">
        <p:dissolv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831935"/>
          </a:xfrm>
        </p:spPr>
        <p:txBody>
          <a:bodyPr/>
          <a:lstStyle/>
          <a:p>
            <a:pPr>
              <a:buNone/>
            </a:pPr>
            <a:endParaRPr lang="ru-RU" sz="2000" b="1" dirty="0" smtClean="0">
              <a:latin typeface="Monotype Corsiva" pitchFamily="66" charset="0"/>
            </a:endParaRPr>
          </a:p>
          <a:p>
            <a:pPr>
              <a:buNone/>
            </a:pPr>
            <a:r>
              <a:rPr lang="ru-RU" sz="1800" b="1" dirty="0" smtClean="0">
                <a:latin typeface="Monotype Corsiva" pitchFamily="66" charset="0"/>
              </a:rPr>
              <a:t>Рисование в нашей группе проходит не только в рамках традиционных технологий ,но и активно проходит с применением  ИКТ. Рисуем с помощью интерактивной доски, на которой установлена специализированная программа для  рисования детьми дошкольного возраста – это позволяет детям лучше ориентироваться в пространстве. На световом столе создаем необычные картины песком. </a:t>
            </a:r>
            <a:r>
              <a:rPr lang="ru-RU" sz="1800" b="1" dirty="0">
                <a:latin typeface="Monotype Corsiva" panose="03010101010201010101" pitchFamily="66" charset="0"/>
              </a:rPr>
              <a:t>Рисование песком развивает мелкую моторику, улучшает память, пластику движений, а также работу мозга. </a:t>
            </a:r>
          </a:p>
        </p:txBody>
      </p:sp>
      <p:pic>
        <p:nvPicPr>
          <p:cNvPr id="3074" name="Picture 2" descr="C:\Users\olga.krestovnikova\Desktop\икт\DSC_15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645024"/>
            <a:ext cx="3528392" cy="2787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936" y="3789040"/>
            <a:ext cx="4854536" cy="2730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slow" advTm="10769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sz="2000" b="1" dirty="0" smtClean="0">
              <a:latin typeface="Monotype Corsiva" pitchFamily="66" charset="0"/>
            </a:endParaRPr>
          </a:p>
          <a:p>
            <a:pPr algn="ctr">
              <a:buNone/>
            </a:pPr>
            <a:r>
              <a:rPr lang="ru-RU" sz="2000" b="1" dirty="0" smtClean="0">
                <a:latin typeface="Monotype Corsiva" pitchFamily="66" charset="0"/>
              </a:rPr>
              <a:t>Так же я провожу беседы с использованием ИКТ. Просматриваем интересные видеоролики и презентации по теме недели. Это позволяет вовлечь детей в удивительный мир нового и неизвестно. У нас проходят виртуальные экскурсии.</a:t>
            </a:r>
          </a:p>
          <a:p>
            <a:pPr algn="ctr">
              <a:buNone/>
            </a:pP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4098" name="Picture 2" descr="C:\Users\olga.krestovnikova\Desktop\икт\DSC_22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501008"/>
            <a:ext cx="4537599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126" y="3682358"/>
            <a:ext cx="3946323" cy="29597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519">
        <p14:shred/>
        <p:sndAc>
          <p:stSnd>
            <p:snd r:embed="rId3" name="click.wav"/>
          </p:stSnd>
        </p:sndAc>
      </p:transition>
    </mc:Choice>
    <mc:Fallback xmlns="">
      <p:transition spd="slow" advTm="13519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412776"/>
            <a:ext cx="9036496" cy="5413897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2400" b="1" dirty="0" smtClean="0">
                <a:latin typeface="Monotype Corsiva" panose="03010101010201010101" pitchFamily="66" charset="0"/>
              </a:rPr>
              <a:t>Владение компьютерными технологиями позволяет :</a:t>
            </a:r>
          </a:p>
          <a:p>
            <a:pPr>
              <a:buNone/>
            </a:pPr>
            <a:endParaRPr lang="ru-RU" sz="2400" b="1" dirty="0" smtClean="0">
              <a:latin typeface="Monotype Corsiva" panose="03010101010201010101" pitchFamily="66" charset="0"/>
            </a:endParaRPr>
          </a:p>
          <a:p>
            <a:pPr>
              <a:buNone/>
            </a:pPr>
            <a:endParaRPr lang="ru-RU" sz="2400" b="1" dirty="0">
              <a:latin typeface="Monotype Corsiva" panose="03010101010201010101" pitchFamily="66" charset="0"/>
            </a:endParaRPr>
          </a:p>
          <a:p>
            <a:pPr>
              <a:buNone/>
            </a:pPr>
            <a:endParaRPr lang="ru-RU" sz="2400" b="1" dirty="0" smtClean="0">
              <a:latin typeface="Monotype Corsiva" panose="03010101010201010101" pitchFamily="66" charset="0"/>
            </a:endParaRPr>
          </a:p>
          <a:p>
            <a:pPr>
              <a:buNone/>
            </a:pPr>
            <a:endParaRPr lang="ru-RU" sz="2400" b="1" dirty="0">
              <a:latin typeface="Monotype Corsiva" panose="03010101010201010101" pitchFamily="66" charset="0"/>
            </a:endParaRPr>
          </a:p>
          <a:p>
            <a:pPr>
              <a:buNone/>
            </a:pPr>
            <a:endParaRPr lang="ru-RU" sz="2400" b="1" dirty="0" smtClean="0">
              <a:latin typeface="Monotype Corsiva" pitchFamily="66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827584" y="2708920"/>
            <a:ext cx="6912768" cy="7920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увеличить поток информации благодаря данным, имеющимся на электронных носителях и в интернете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45777" y="3615668"/>
            <a:ext cx="6912768" cy="136815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расширить поиск наиболее интересных методических новинок в сети интернет для повышения качества </a:t>
            </a:r>
            <a:r>
              <a:rPr lang="ru-RU" sz="20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воспитательно</a:t>
            </a:r>
            <a:r>
              <a:rPr lang="ru-RU" sz="20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-образовательного процесса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45777" y="5098481"/>
            <a:ext cx="6912768" cy="172819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Monotype Corsiva" pitchFamily="66" charset="0"/>
              </a:rPr>
              <a:t>интенсивно </a:t>
            </a:r>
            <a:r>
              <a:rPr lang="ru-RU" b="1" dirty="0">
                <a:solidFill>
                  <a:schemeClr val="tx1"/>
                </a:solidFill>
                <a:latin typeface="Monotype Corsiva" pitchFamily="66" charset="0"/>
              </a:rPr>
              <a:t>обмениваться информацией с коллегами из других образовательных учреждений (электронная почта, социальные сети, сайт, скайп).</a:t>
            </a:r>
          </a:p>
          <a:p>
            <a:pPr algn="ctr"/>
            <a:endParaRPr lang="ru-RU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661">
        <p14:ripple/>
        <p:sndAc>
          <p:stSnd>
            <p:snd r:embed="rId3" name="click.wav"/>
          </p:stSnd>
        </p:sndAc>
      </p:transition>
    </mc:Choice>
    <mc:Fallback xmlns="">
      <p:transition spd="slow" advTm="5661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sz="2400" b="1" dirty="0" smtClean="0">
              <a:latin typeface="Monotype Corsiva" pitchFamily="66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457200" y="2060848"/>
            <a:ext cx="8363272" cy="468052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Monotype Corsiva" pitchFamily="66" charset="0"/>
              </a:rPr>
              <a:t>В работе с родителями также применяю ИКТ (провожу открытые занятия, родительские собрания с использованием мультимедиа проектора. Общаюсь ежедневно с родителями в социальных сетях, что значительно экономит время и всегда позволяет ответить родителям на интересующие их вопросы в любое время, и отправить в электронном виде методический материал, консультации, памятки и фотографии. </a:t>
            </a:r>
          </a:p>
          <a:p>
            <a:pPr algn="ctr"/>
            <a:endParaRPr lang="ru-RU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58">
        <p14:prism isContent="1"/>
        <p:sndAc>
          <p:stSnd>
            <p:snd r:embed="rId3" name="click.wav"/>
          </p:stSnd>
        </p:sndAc>
      </p:transition>
    </mc:Choice>
    <mc:Fallback xmlns="">
      <p:transition spd="slow" advTm="8858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2400" b="1" dirty="0" smtClean="0">
                <a:latin typeface="Monotype Corsiva" pitchFamily="66" charset="0"/>
              </a:rPr>
              <a:t>Самостоятельно оформляю групповую документацию, диагностику и т.д. с использованием компьютерных программ </a:t>
            </a:r>
            <a:r>
              <a:rPr lang="en-US" sz="2400" b="1" dirty="0" smtClean="0">
                <a:latin typeface="Monotype Corsiva" pitchFamily="66" charset="0"/>
              </a:rPr>
              <a:t>Word</a:t>
            </a:r>
            <a:r>
              <a:rPr lang="ru-RU" sz="2400" b="1" dirty="0" smtClean="0">
                <a:latin typeface="Monotype Corsiva" pitchFamily="66" charset="0"/>
              </a:rPr>
              <a:t>,</a:t>
            </a:r>
            <a:r>
              <a:rPr lang="en-US" sz="2400" b="1" dirty="0" smtClean="0">
                <a:latin typeface="Monotype Corsiva" pitchFamily="66" charset="0"/>
              </a:rPr>
              <a:t> </a:t>
            </a:r>
            <a:r>
              <a:rPr lang="en-US" sz="2400" b="1" dirty="0" err="1" smtClean="0">
                <a:latin typeface="Monotype Corsiva" pitchFamily="66" charset="0"/>
              </a:rPr>
              <a:t>Exely</a:t>
            </a:r>
            <a:r>
              <a:rPr lang="en-US" sz="2400" b="1" dirty="0" smtClean="0">
                <a:latin typeface="Monotype Corsiva" pitchFamily="66" charset="0"/>
              </a:rPr>
              <a:t>, Microsoft PowerPoint</a:t>
            </a:r>
            <a:r>
              <a:rPr lang="ru-RU" sz="2400" b="1" dirty="0" smtClean="0">
                <a:latin typeface="Monotype Corsiva" pitchFamily="66" charset="0"/>
              </a:rPr>
              <a:t>.</a:t>
            </a: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83" y="3939400"/>
            <a:ext cx="6282535" cy="2186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slow" advTm="8422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2400" b="1" dirty="0" smtClean="0">
                <a:latin typeface="Monotype Corsiva" pitchFamily="66" charset="0"/>
              </a:rPr>
              <a:t>Имею свою персональную страничку на электронном сайте ДОУ, которая помогает мне создавать систему дистанционного общения с родителями воспитанников. На своей странице я размещаю фотографии с занятий, прогулок с детьми, консультации для родителей и педагогов, конспекты НОД, мастер-классов, открытых занятий и другую информацию методического характера.</a:t>
            </a:r>
          </a:p>
          <a:p>
            <a:pPr>
              <a:buNone/>
            </a:pP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5736" y="4797152"/>
            <a:ext cx="5976664" cy="184494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7393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2400" b="1" dirty="0" smtClean="0">
                <a:latin typeface="Monotype Corsiva" pitchFamily="66" charset="0"/>
              </a:rPr>
              <a:t>Также я печатаюсь в электронных сборниках и журналах в сфере образования. Участвую с детьми в различных </a:t>
            </a:r>
            <a:r>
              <a:rPr lang="ru-RU" sz="2400" b="1" dirty="0" err="1" smtClean="0">
                <a:latin typeface="Monotype Corsiva" pitchFamily="66" charset="0"/>
              </a:rPr>
              <a:t>онлайн</a:t>
            </a:r>
            <a:r>
              <a:rPr lang="ru-RU" sz="2400" b="1" dirty="0" smtClean="0">
                <a:latin typeface="Monotype Corsiva" pitchFamily="66" charset="0"/>
              </a:rPr>
              <a:t> конкурсах и олимпиадах. Повышаю свою педагогическую квалификацию с помощью курсов, которые прохожу дистанционно в различных ОУ. Это очень удобно, так как значительно экономит время).</a:t>
            </a: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5122" name="Picture 2" descr="C:\Users\olga.krestovnikova\Desktop\77244171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149080"/>
            <a:ext cx="2664296" cy="252028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365104"/>
            <a:ext cx="1738536" cy="2276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Desktop\0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365104"/>
            <a:ext cx="172819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8420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algn="ctr">
              <a:buNone/>
            </a:pPr>
            <a:r>
              <a:rPr lang="ru-RU" sz="2000" dirty="0" smtClean="0"/>
              <a:t> </a:t>
            </a:r>
          </a:p>
          <a:p>
            <a:pPr algn="ctr">
              <a:buNone/>
            </a:pPr>
            <a:r>
              <a:rPr lang="ru-RU" sz="2000" b="1" dirty="0" smtClean="0">
                <a:latin typeface="Monotype Corsiva" pitchFamily="66" charset="0"/>
              </a:rPr>
              <a:t>Преимущества использования мной ИКТ в образовательном процессе:</a:t>
            </a:r>
          </a:p>
          <a:p>
            <a:pPr>
              <a:buFontTx/>
              <a:buChar char="-"/>
            </a:pPr>
            <a:endParaRPr lang="ru-RU" sz="2000" b="1" dirty="0" smtClean="0">
              <a:latin typeface="Monotype Corsiva" pitchFamily="66" charset="0"/>
            </a:endParaRPr>
          </a:p>
          <a:p>
            <a:pPr>
              <a:buFontTx/>
              <a:buChar char="-"/>
            </a:pPr>
            <a:endParaRPr lang="ru-RU" sz="2000" b="1" dirty="0" smtClean="0">
              <a:latin typeface="Monotype Corsiva" pitchFamily="66" charset="0"/>
            </a:endParaRPr>
          </a:p>
          <a:p>
            <a:pPr marL="0" indent="0">
              <a:buNone/>
            </a:pPr>
            <a:endParaRPr lang="ru-RU" sz="2000" b="1" dirty="0" smtClean="0">
              <a:latin typeface="Monotype Corsiva" pitchFamily="66" charset="0"/>
            </a:endParaRPr>
          </a:p>
          <a:p>
            <a:pPr marL="0" indent="0">
              <a:buNone/>
            </a:pPr>
            <a:endParaRPr lang="ru-RU" sz="2000" b="1" dirty="0" smtClean="0">
              <a:latin typeface="Monotype Corsiva" pitchFamily="66" charset="0"/>
            </a:endParaRPr>
          </a:p>
          <a:p>
            <a:pPr marL="0" indent="0">
              <a:buNone/>
            </a:pPr>
            <a:endParaRPr lang="ru-RU" sz="2000" b="1" dirty="0">
              <a:latin typeface="Monotype Corsiva" pitchFamily="66" charset="0"/>
            </a:endParaRPr>
          </a:p>
          <a:p>
            <a:pPr marL="0" indent="0">
              <a:buNone/>
            </a:pPr>
            <a:endParaRPr lang="ru-RU" sz="2000" b="1" dirty="0" smtClean="0">
              <a:latin typeface="Monotype Corsiva" pitchFamily="66" charset="0"/>
            </a:endParaRPr>
          </a:p>
          <a:p>
            <a:pPr marL="0" indent="0">
              <a:buNone/>
            </a:pPr>
            <a:endParaRPr lang="ru-RU" sz="2000" b="1" dirty="0" smtClean="0">
              <a:latin typeface="Monotype Corsiva" pitchFamily="66" charset="0"/>
            </a:endParaRPr>
          </a:p>
          <a:p>
            <a:pPr marL="0" indent="0">
              <a:buNone/>
            </a:pPr>
            <a:endParaRPr lang="ru-RU" sz="2000" b="1" dirty="0" smtClean="0">
              <a:latin typeface="Monotype Corsiva" pitchFamily="66" charset="0"/>
            </a:endParaRPr>
          </a:p>
        </p:txBody>
      </p:sp>
      <p:sp>
        <p:nvSpPr>
          <p:cNvPr id="2" name="Стрелка влево 1"/>
          <p:cNvSpPr/>
          <p:nvPr/>
        </p:nvSpPr>
        <p:spPr>
          <a:xfrm>
            <a:off x="740412" y="2132856"/>
            <a:ext cx="8172524" cy="648072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latin typeface="Monotype Corsiva" pitchFamily="66" charset="0"/>
            </a:endParaRPr>
          </a:p>
          <a:p>
            <a:pPr algn="ctr"/>
            <a:r>
              <a:rPr lang="ru-RU" b="1" dirty="0" smtClean="0">
                <a:latin typeface="Monotype Corsiva" pitchFamily="66" charset="0"/>
              </a:rPr>
              <a:t>позволяют </a:t>
            </a:r>
            <a:r>
              <a:rPr lang="ru-RU" b="1" dirty="0">
                <a:latin typeface="Monotype Corsiva" pitchFamily="66" charset="0"/>
              </a:rPr>
              <a:t>увеличить на занятии количество иллюстративного материала;</a:t>
            </a:r>
          </a:p>
          <a:p>
            <a:pPr algn="ctr"/>
            <a:endParaRPr lang="ru-RU" dirty="0"/>
          </a:p>
        </p:txBody>
      </p:sp>
      <p:sp>
        <p:nvSpPr>
          <p:cNvPr id="4" name="Стрелка влево 3"/>
          <p:cNvSpPr/>
          <p:nvPr/>
        </p:nvSpPr>
        <p:spPr>
          <a:xfrm>
            <a:off x="637781" y="2622968"/>
            <a:ext cx="7992888" cy="1584176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Monotype Corsiva" pitchFamily="66" charset="0"/>
              </a:rPr>
              <a:t>использование мультимедийных презентаций обеспечивает </a:t>
            </a:r>
            <a:r>
              <a:rPr lang="ru-RU" b="1" dirty="0" err="1">
                <a:latin typeface="Monotype Corsiva" pitchFamily="66" charset="0"/>
              </a:rPr>
              <a:t>нагляд-ность</a:t>
            </a:r>
            <a:r>
              <a:rPr lang="ru-RU" b="1" dirty="0">
                <a:latin typeface="Monotype Corsiva" pitchFamily="66" charset="0"/>
              </a:rPr>
              <a:t>, которая способствует восприятию и лучшему запоминанию материала, что очень важно, учитывая наглядно-образное мышление детей дошкольного возраста</a:t>
            </a:r>
            <a:endParaRPr lang="ru-RU" dirty="0"/>
          </a:p>
        </p:txBody>
      </p:sp>
      <p:sp>
        <p:nvSpPr>
          <p:cNvPr id="6" name="Стрелка влево 5"/>
          <p:cNvSpPr/>
          <p:nvPr/>
        </p:nvSpPr>
        <p:spPr>
          <a:xfrm>
            <a:off x="755870" y="4127767"/>
            <a:ext cx="7780908" cy="576064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Monotype Corsiva" pitchFamily="66" charset="0"/>
              </a:rPr>
              <a:t>одновременно используется графическая, текстовая, аудиовизуальная информация</a:t>
            </a:r>
            <a:endParaRPr lang="ru-RU" dirty="0"/>
          </a:p>
        </p:txBody>
      </p:sp>
      <p:sp>
        <p:nvSpPr>
          <p:cNvPr id="7" name="Стрелка влево 6"/>
          <p:cNvSpPr/>
          <p:nvPr/>
        </p:nvSpPr>
        <p:spPr>
          <a:xfrm>
            <a:off x="677437" y="4624635"/>
            <a:ext cx="7668468" cy="1904552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latin typeface="Monotype Corsiva" pitchFamily="66" charset="0"/>
            </a:endParaRPr>
          </a:p>
          <a:p>
            <a:pPr algn="ctr"/>
            <a:r>
              <a:rPr lang="ru-RU" b="1" dirty="0" smtClean="0">
                <a:latin typeface="Monotype Corsiva" pitchFamily="66" charset="0"/>
              </a:rPr>
              <a:t>с </a:t>
            </a:r>
            <a:r>
              <a:rPr lang="ru-RU" b="1" dirty="0">
                <a:latin typeface="Monotype Corsiva" pitchFamily="66" charset="0"/>
              </a:rPr>
              <a:t>помощью компьютера можно смоделировать такие жизненные ситуации, которые нельзя или сложно показать на занятии либо увидеть в повседневной жизни </a:t>
            </a:r>
            <a:r>
              <a:rPr lang="ru-RU" b="1" i="1" dirty="0">
                <a:latin typeface="Monotype Corsiva" pitchFamily="66" charset="0"/>
              </a:rPr>
              <a:t>(например, воспроизведение звуков животных; работу транспорта и т. д.)</a:t>
            </a:r>
            <a:r>
              <a:rPr lang="ru-RU" b="1" dirty="0">
                <a:latin typeface="Monotype Corsiva" pitchFamily="66" charset="0"/>
              </a:rPr>
              <a:t>.</a:t>
            </a:r>
          </a:p>
          <a:p>
            <a:pPr algn="ctr"/>
            <a:endParaRPr lang="ru-RU" dirty="0"/>
          </a:p>
        </p:txBody>
      </p:sp>
    </p:spTree>
    <p:custDataLst>
      <p:tags r:id="rId1"/>
    </p:custDataLst>
  </p:cSld>
  <p:clrMapOvr>
    <a:masterClrMapping/>
  </p:clrMapOvr>
  <p:transition spd="slow" advTm="8041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2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4|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3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|0.9|1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heme/theme1.xml><?xml version="1.0" encoding="utf-8"?>
<a:theme xmlns:a="http://schemas.openxmlformats.org/drawingml/2006/main" name="лиц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344</TotalTime>
  <Words>594</Words>
  <Application>Microsoft Office PowerPoint</Application>
  <PresentationFormat>Экран (4:3)</PresentationFormat>
  <Paragraphs>43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лица</vt:lpstr>
      <vt:lpstr>Современный педагог в ИКТ пространстве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Современный педагог в ИКТ пространстве</dc:title>
  <dc:creator>Cat</dc:creator>
  <cp:lastModifiedBy>User</cp:lastModifiedBy>
  <cp:revision>36</cp:revision>
  <dcterms:created xsi:type="dcterms:W3CDTF">2018-02-13T15:14:19Z</dcterms:created>
  <dcterms:modified xsi:type="dcterms:W3CDTF">2018-02-16T12:12:37Z</dcterms:modified>
</cp:coreProperties>
</file>