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3"/>
  </p:notesMasterIdLst>
  <p:sldIdLst>
    <p:sldId id="268" r:id="rId2"/>
    <p:sldId id="276" r:id="rId3"/>
    <p:sldId id="277" r:id="rId4"/>
    <p:sldId id="262" r:id="rId5"/>
    <p:sldId id="263" r:id="rId6"/>
    <p:sldId id="280" r:id="rId7"/>
    <p:sldId id="281" r:id="rId8"/>
    <p:sldId id="282" r:id="rId9"/>
    <p:sldId id="272" r:id="rId10"/>
    <p:sldId id="274" r:id="rId11"/>
    <p:sldId id="283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75DCB02-9BB8-47FD-8907-85C794F793BA}" styleName="Стиль из темы 1 - акцент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69C7853C-536D-4A76-A0AE-DD22124D55A5}" styleName="Стиль из темы 1 - акцент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16DA210-FB5B-4158-B5E0-FEB733F419BA}" styleName="Светлый стиль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5" d="100"/>
          <a:sy n="55" d="100"/>
        </p:scale>
        <p:origin x="946" y="43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5.275638233178772E-2"/>
          <c:y val="0.10275733251860905"/>
          <c:w val="0.9054719431759044"/>
          <c:h val="0.7024840989890012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Высокий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tint val="96000"/>
                    <a:lumMod val="100000"/>
                  </a:schemeClr>
                </a:gs>
                <a:gs pos="78000">
                  <a:schemeClr val="accent1">
                    <a:shade val="94000"/>
                    <a:lumMod val="94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38100" dist="25400" dir="5400000" rotWithShape="0">
                <a:srgbClr val="000000">
                  <a:alpha val="35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2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Лист1!$A$2:$A$3</c:f>
              <c:strCache>
                <c:ptCount val="2"/>
                <c:pt idx="0">
                  <c:v>начало года</c:v>
                </c:pt>
                <c:pt idx="1">
                  <c:v>конец года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8</c:v>
                </c:pt>
                <c:pt idx="1">
                  <c:v>45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DAC-4FAA-B719-F47AA8FA015A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Средний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tint val="96000"/>
                    <a:lumMod val="100000"/>
                  </a:schemeClr>
                </a:gs>
                <a:gs pos="78000">
                  <a:schemeClr val="accent2">
                    <a:shade val="94000"/>
                    <a:lumMod val="94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38100" dist="25400" dir="5400000" rotWithShape="0">
                <a:srgbClr val="000000">
                  <a:alpha val="35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2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Лист1!$A$2:$A$3</c:f>
              <c:strCache>
                <c:ptCount val="2"/>
                <c:pt idx="0">
                  <c:v>начало года</c:v>
                </c:pt>
                <c:pt idx="1">
                  <c:v>конец года</c:v>
                </c:pt>
              </c:strCache>
            </c:strRef>
          </c:cat>
          <c:val>
            <c:numRef>
              <c:f>Лист1!$C$2:$C$3</c:f>
              <c:numCache>
                <c:formatCode>General</c:formatCode>
                <c:ptCount val="2"/>
                <c:pt idx="0">
                  <c:v>24</c:v>
                </c:pt>
                <c:pt idx="1">
                  <c:v>55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3DAC-4FAA-B719-F47AA8FA015A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Низкий</c:v>
                </c:pt>
              </c:strCache>
            </c:strRef>
          </c:tx>
          <c:spPr>
            <a:gradFill rotWithShape="1">
              <a:gsLst>
                <a:gs pos="0">
                  <a:schemeClr val="accent3">
                    <a:tint val="96000"/>
                    <a:lumMod val="100000"/>
                  </a:schemeClr>
                </a:gs>
                <a:gs pos="78000">
                  <a:schemeClr val="accent3">
                    <a:shade val="94000"/>
                    <a:lumMod val="94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38100" dist="25400" dir="5400000" rotWithShape="0">
                <a:srgbClr val="000000">
                  <a:alpha val="35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2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Лист1!$A$2:$A$3</c:f>
              <c:strCache>
                <c:ptCount val="2"/>
                <c:pt idx="0">
                  <c:v>начало года</c:v>
                </c:pt>
                <c:pt idx="1">
                  <c:v>конец года</c:v>
                </c:pt>
              </c:strCache>
            </c:strRef>
          </c:cat>
          <c:val>
            <c:numRef>
              <c:f>Лист1!$D$2:$D$3</c:f>
              <c:numCache>
                <c:formatCode>General</c:formatCode>
                <c:ptCount val="2"/>
                <c:pt idx="0">
                  <c:v>68</c:v>
                </c:pt>
                <c:pt idx="1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3DAC-4FAA-B719-F47AA8FA015A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00"/>
        <c:overlap val="-24"/>
        <c:axId val="78264192"/>
        <c:axId val="78265728"/>
      </c:barChart>
      <c:catAx>
        <c:axId val="78264192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spPr>
          <a:noFill/>
          <a:ln w="9525" cap="flat" cmpd="sng" algn="ctr">
            <a:solidFill>
              <a:schemeClr val="tx2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78265728"/>
        <c:crosses val="autoZero"/>
        <c:auto val="1"/>
        <c:lblAlgn val="ctr"/>
        <c:lblOffset val="100"/>
        <c:noMultiLvlLbl val="0"/>
      </c:catAx>
      <c:valAx>
        <c:axId val="7826572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2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7826419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2"/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7">
  <cs:axisTitle>
    <cs:lnRef idx="0"/>
    <cs:fillRef idx="0"/>
    <cs:effectRef idx="0"/>
    <cs:fontRef idx="minor">
      <a:schemeClr val="tx2"/>
    </cs:fontRef>
    <cs:defRPr sz="1197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2"/>
    </cs:fontRef>
    <cs:defRPr sz="1197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  <a:lumOff val="2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1197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2128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1197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1197" kern="1200"/>
  </cs:valueAxis>
  <cs:wall>
    <cs:lnRef idx="0"/>
    <cs:fillRef idx="0"/>
    <cs:effectRef idx="0"/>
    <cs:fontRef idx="minor">
      <a:schemeClr val="tx2"/>
    </cs:fontRef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35E897-63CE-416B-87D4-D6F4265A84B1}" type="datetimeFigureOut">
              <a:rPr lang="ru-RU" smtClean="0"/>
              <a:pPr/>
              <a:t>21.01.2020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B8BBC5D-A2E1-486D-907D-1C8A4BE3784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199744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8BBC5D-A2E1-486D-907D-1C8A4BE3784B}" type="slidenum">
              <a:rPr lang="ru-RU" smtClean="0"/>
              <a:pPr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25914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8BBC5D-A2E1-486D-907D-1C8A4BE3784B}" type="slidenum">
              <a:rPr lang="ru-RU" smtClean="0"/>
              <a:pPr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725898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8BBC5D-A2E1-486D-907D-1C8A4BE3784B}" type="slidenum">
              <a:rPr lang="ru-RU" smtClean="0"/>
              <a:pPr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55888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69804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37B03-ABA7-4591-8B3C-1F7AC47ACCA2}" type="datetimeFigureOut">
              <a:rPr lang="ru-RU" smtClean="0"/>
              <a:pPr/>
              <a:t>21.01.2020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A64354-B9E2-436D-9BF0-D509CBF5195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36837424"/>
      </p:ext>
    </p:extLst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37B03-ABA7-4591-8B3C-1F7AC47ACCA2}" type="datetimeFigureOut">
              <a:rPr lang="ru-RU" smtClean="0"/>
              <a:pPr/>
              <a:t>21.01.2020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A64354-B9E2-436D-9BF0-D509CBF5195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8023400"/>
      </p:ext>
    </p:extLst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37B03-ABA7-4591-8B3C-1F7AC47ACCA2}" type="datetimeFigureOut">
              <a:rPr lang="ru-RU" smtClean="0"/>
              <a:pPr/>
              <a:t>21.01.2020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A64354-B9E2-436D-9BF0-D509CBF5195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2836653"/>
      </p:ext>
    </p:extLst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37B03-ABA7-4591-8B3C-1F7AC47ACCA2}" type="datetimeFigureOut">
              <a:rPr lang="ru-RU" smtClean="0"/>
              <a:pPr/>
              <a:t>21.01.2020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A64354-B9E2-436D-9BF0-D509CBF5195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27119031"/>
      </p:ext>
    </p:extLst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37B03-ABA7-4591-8B3C-1F7AC47ACCA2}" type="datetimeFigureOut">
              <a:rPr lang="ru-RU" smtClean="0"/>
              <a:pPr/>
              <a:t>21.01.2020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A64354-B9E2-436D-9BF0-D509CBF5195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6696059"/>
      </p:ext>
    </p:extLst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37B03-ABA7-4591-8B3C-1F7AC47ACCA2}" type="datetimeFigureOut">
              <a:rPr lang="ru-RU" smtClean="0"/>
              <a:pPr/>
              <a:t>21.01.2020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A64354-B9E2-436D-9BF0-D509CBF5195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75662460"/>
      </p:ext>
    </p:extLst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37B03-ABA7-4591-8B3C-1F7AC47ACCA2}" type="datetimeFigureOut">
              <a:rPr lang="ru-RU" smtClean="0"/>
              <a:pPr/>
              <a:t>21.01.2020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A64354-B9E2-436D-9BF0-D509CBF5195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19480582"/>
      </p:ext>
    </p:extLst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37B03-ABA7-4591-8B3C-1F7AC47ACCA2}" type="datetimeFigureOut">
              <a:rPr lang="ru-RU" smtClean="0"/>
              <a:pPr/>
              <a:t>21.01.2020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A64354-B9E2-436D-9BF0-D509CBF5195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8976899"/>
      </p:ext>
    </p:extLst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37B03-ABA7-4591-8B3C-1F7AC47ACCA2}" type="datetimeFigureOut">
              <a:rPr lang="ru-RU" smtClean="0"/>
              <a:pPr/>
              <a:t>21.01.2020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A64354-B9E2-436D-9BF0-D509CBF5195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9550761"/>
      </p:ext>
    </p:extLst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37B03-ABA7-4591-8B3C-1F7AC47ACCA2}" type="datetimeFigureOut">
              <a:rPr lang="ru-RU" smtClean="0"/>
              <a:pPr/>
              <a:t>21.01.2020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A64354-B9E2-436D-9BF0-D509CBF5195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50356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37B03-ABA7-4591-8B3C-1F7AC47ACCA2}" type="datetimeFigureOut">
              <a:rPr lang="ru-RU" smtClean="0"/>
              <a:pPr/>
              <a:t>21.01.2020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A64354-B9E2-436D-9BF0-D509CBF5195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57470956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37B03-ABA7-4591-8B3C-1F7AC47ACCA2}" type="datetimeFigureOut">
              <a:rPr lang="ru-RU" smtClean="0"/>
              <a:pPr/>
              <a:t>21.01.2020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A64354-B9E2-436D-9BF0-D509CBF5195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8698581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37B03-ABA7-4591-8B3C-1F7AC47ACCA2}" type="datetimeFigureOut">
              <a:rPr lang="ru-RU" smtClean="0"/>
              <a:pPr/>
              <a:t>21.01.2020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A64354-B9E2-436D-9BF0-D509CBF5195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88056627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37B03-ABA7-4591-8B3C-1F7AC47ACCA2}" type="datetimeFigureOut">
              <a:rPr lang="ru-RU" smtClean="0"/>
              <a:pPr/>
              <a:t>21.01.2020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A64354-B9E2-436D-9BF0-D509CBF5195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620469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37B03-ABA7-4591-8B3C-1F7AC47ACCA2}" type="datetimeFigureOut">
              <a:rPr lang="ru-RU" smtClean="0"/>
              <a:pPr/>
              <a:t>21.01.2020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A64354-B9E2-436D-9BF0-D509CBF5195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8975712"/>
      </p:ext>
    </p:extLst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37B03-ABA7-4591-8B3C-1F7AC47ACCA2}" type="datetimeFigureOut">
              <a:rPr lang="ru-RU" smtClean="0"/>
              <a:pPr/>
              <a:t>21.01.2020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A64354-B9E2-436D-9BF0-D509CBF5195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1973016"/>
      </p:ext>
    </p:extLst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437B03-ABA7-4591-8B3C-1F7AC47ACCA2}" type="datetimeFigureOut">
              <a:rPr lang="ru-RU" smtClean="0"/>
              <a:pPr/>
              <a:t>21.01.2020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50A64354-B9E2-436D-9BF0-D509CBF5195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339771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ransition spd="slow">
    <p:newsflash/>
  </p:transition>
  <p:timing>
    <p:tnLst>
      <p:par>
        <p:cTn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10" Type="http://schemas.openxmlformats.org/officeDocument/2006/relationships/image" Target="../media/image9.jpeg"/><Relationship Id="rId4" Type="http://schemas.openxmlformats.org/officeDocument/2006/relationships/image" Target="../media/image3.jpeg"/><Relationship Id="rId9" Type="http://schemas.openxmlformats.org/officeDocument/2006/relationships/image" Target="../media/image8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image" Target="../media/image18.png"/><Relationship Id="rId7" Type="http://schemas.openxmlformats.org/officeDocument/2006/relationships/image" Target="../media/image22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Relationship Id="rId9" Type="http://schemas.openxmlformats.org/officeDocument/2006/relationships/image" Target="../media/image2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eg"/><Relationship Id="rId3" Type="http://schemas.openxmlformats.org/officeDocument/2006/relationships/image" Target="../media/image25.jpeg"/><Relationship Id="rId7" Type="http://schemas.openxmlformats.org/officeDocument/2006/relationships/image" Target="../media/image29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7" Type="http://schemas.openxmlformats.org/officeDocument/2006/relationships/image" Target="../media/image3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7" Type="http://schemas.openxmlformats.org/officeDocument/2006/relationships/image" Target="../media/image41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0.jpeg"/><Relationship Id="rId5" Type="http://schemas.openxmlformats.org/officeDocument/2006/relationships/image" Target="../media/image39.png"/><Relationship Id="rId4" Type="http://schemas.openxmlformats.org/officeDocument/2006/relationships/image" Target="../media/image3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75815" y="4012040"/>
            <a:ext cx="1872649" cy="1404487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54252" y="5041412"/>
            <a:ext cx="2020242" cy="1240500"/>
          </a:xfrm>
          <a:prstGeom prst="rect">
            <a:avLst/>
          </a:prstGeom>
        </p:spPr>
      </p:pic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325822" y="195954"/>
            <a:ext cx="8414186" cy="577815"/>
          </a:xfrm>
          <a:effectLst>
            <a:glow rad="228600">
              <a:schemeClr val="accent3">
                <a:satMod val="175000"/>
                <a:alpha val="40000"/>
              </a:schemeClr>
            </a:glow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lvl="0" algn="ctr" defTabSz="914400">
              <a:spcBef>
                <a:spcPts val="0"/>
              </a:spcBef>
              <a:buClrTx/>
              <a:buSzTx/>
            </a:pPr>
            <a:r>
              <a:rPr lang="ru-RU" b="1" i="1" dirty="0">
                <a:solidFill>
                  <a:srgbClr val="E76618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«Природа Якутии – сокровищница для будущих поколений»</a:t>
            </a:r>
            <a:endParaRPr lang="ru-RU" b="1" i="1" dirty="0">
              <a:solidFill>
                <a:srgbClr val="E76618">
                  <a:lumMod val="50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Содержимое 7" descr="P1020219.JPG"/>
          <p:cNvPicPr>
            <a:picLocks noGrp="1" noChangeAspect="1"/>
          </p:cNvPicPr>
          <p:nvPr>
            <p:ph sz="half" idx="2"/>
          </p:nvPr>
        </p:nvPicPr>
        <p:blipFill>
          <a:blip r:embed="rId4" cstate="print"/>
          <a:stretch>
            <a:fillRect/>
          </a:stretch>
        </p:blipFill>
        <p:spPr>
          <a:xfrm>
            <a:off x="325822" y="893488"/>
            <a:ext cx="6048672" cy="4187542"/>
          </a:xfrm>
          <a:effectLst>
            <a:softEdge rad="127000"/>
          </a:effectLst>
        </p:spPr>
      </p:pic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084168" y="5352957"/>
            <a:ext cx="2960609" cy="1544416"/>
          </a:xfrm>
          <a:effectLst>
            <a:glow rad="228600">
              <a:schemeClr val="accent3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25000" lnSpcReduction="20000"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</a:pPr>
            <a:r>
              <a:rPr lang="ru-RU" sz="5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Подготовила: </a:t>
            </a:r>
          </a:p>
          <a:p>
            <a:pPr algn="just">
              <a:lnSpc>
                <a:spcPct val="120000"/>
              </a:lnSpc>
              <a:spcBef>
                <a:spcPts val="0"/>
              </a:spcBef>
            </a:pPr>
            <a:r>
              <a:rPr lang="ru-RU" sz="5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Горюнова Елена Владимировна</a:t>
            </a:r>
          </a:p>
          <a:p>
            <a:pPr algn="just">
              <a:lnSpc>
                <a:spcPct val="120000"/>
              </a:lnSpc>
              <a:spcBef>
                <a:spcPts val="0"/>
              </a:spcBef>
            </a:pPr>
            <a:r>
              <a:rPr lang="ru-RU" sz="5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 д/с </a:t>
            </a:r>
            <a:r>
              <a:rPr lang="ru-RU" sz="5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№ 11 «Теремок</a:t>
            </a:r>
            <a:r>
              <a:rPr lang="ru-RU" sz="5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 - филиала </a:t>
            </a:r>
            <a:r>
              <a:rPr lang="ru-RU" sz="5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АН ДОО «Алмазик</a:t>
            </a:r>
            <a:r>
              <a:rPr lang="ru-RU" sz="5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 г.Мирный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endParaRPr lang="ru-RU" dirty="0"/>
          </a:p>
        </p:txBody>
      </p:sp>
      <p:pic>
        <p:nvPicPr>
          <p:cNvPr id="16385" name="Picture 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5560" y="5083425"/>
            <a:ext cx="1677880" cy="11984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860105" y="948748"/>
            <a:ext cx="1887159" cy="1415369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867359" y="2505849"/>
            <a:ext cx="1872649" cy="1404487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2051720" y="5065798"/>
            <a:ext cx="1964195" cy="1216113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480442" y="5913656"/>
            <a:ext cx="1444301" cy="908772"/>
          </a:xfrm>
          <a:prstGeom prst="rect">
            <a:avLst/>
          </a:prstGeom>
        </p:spPr>
      </p:pic>
      <p:pic>
        <p:nvPicPr>
          <p:cNvPr id="13" name="Picture 2" descr="http://cs7003.vk.me/c7007/v7007264/332b2/b8bG-ltyeOU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5928" y="5836330"/>
            <a:ext cx="1417898" cy="1063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095328" y="5716868"/>
            <a:ext cx="6048672" cy="984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Слово </a:t>
            </a:r>
            <a:r>
              <a:rPr lang="ru-RU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i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Эркээйи</a:t>
            </a:r>
            <a:r>
              <a:rPr lang="ru-RU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переводится как - зарубки на деревьях и это значит, что по этим зарубкам обязательно найдут дорогу заблудившиеся.</a:t>
            </a:r>
            <a:endParaRPr lang="ru-RU" sz="14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755576" y="260648"/>
            <a:ext cx="806489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Детский сад №11 «Теремок» - филиал АН ДОО «Алмазик» </a:t>
            </a:r>
            <a:r>
              <a:rPr lang="ru-RU" sz="20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г.Мирного</a:t>
            </a: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 2008г. реализует программу по приобщению русскоязычных детей к якутской национальной культуре «</a:t>
            </a:r>
            <a:r>
              <a:rPr lang="ru-RU" sz="20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Эркээйи</a:t>
            </a: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». </a:t>
            </a:r>
            <a:r>
              <a:rPr lang="ru-RU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Эта программа развития личности ребенка </a:t>
            </a: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процессе возрождения и дальнейшего развития культуры народов Якутии «</a:t>
            </a:r>
            <a:r>
              <a:rPr lang="ru-RU" sz="20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Эркээйи</a:t>
            </a: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доктора психологических наук </a:t>
            </a:r>
            <a:r>
              <a:rPr lang="ru-RU" sz="20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Оконешниковой</a:t>
            </a: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А.П.</a:t>
            </a:r>
            <a:endParaRPr lang="ru-RU" sz="2000" b="1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3412249" y="3408347"/>
            <a:ext cx="1799946" cy="970257"/>
          </a:xfrm>
          <a:prstGeom prst="round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Программа</a:t>
            </a:r>
          </a:p>
          <a:p>
            <a:pPr algn="ctr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Эркээйи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2303240" y="2406003"/>
            <a:ext cx="1908720" cy="528680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Фольклорная ветвь</a:t>
            </a:r>
            <a:endParaRPr lang="ru-RU" b="1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5776111" y="3438332"/>
            <a:ext cx="1636169" cy="878912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Семейное</a:t>
            </a:r>
          </a:p>
          <a:p>
            <a:pPr algn="ctr"/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воспитание</a:t>
            </a:r>
            <a:endParaRPr lang="ru-RU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2476399" y="4677581"/>
            <a:ext cx="1871700" cy="909729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Оздоровление тела и организма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539552" y="3344117"/>
            <a:ext cx="2185902" cy="1098716"/>
          </a:xfrm>
          <a:prstGeom prst="roundRect">
            <a:avLst/>
          </a:prstGeom>
          <a:solidFill>
            <a:srgbClr val="F0A22E"/>
          </a:solidFill>
          <a:ln w="19050" cap="rnd" cmpd="sng" algn="ctr">
            <a:solidFill>
              <a:srgbClr val="F0A22E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b="1" i="1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ребенка в гармонии с природой</a:t>
            </a: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988064" y="2294687"/>
            <a:ext cx="2680280" cy="878912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Роль окружающей среды в приобщении ребенка к культуре народов Якутии</a:t>
            </a:r>
            <a:endParaRPr lang="ru-RU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4935661" y="4608280"/>
            <a:ext cx="1616144" cy="878912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Приобщение к миру прекрасного</a:t>
            </a:r>
          </a:p>
        </p:txBody>
      </p:sp>
      <p:cxnSp>
        <p:nvCxnSpPr>
          <p:cNvPr id="14" name="Прямая соединительная линия 13"/>
          <p:cNvCxnSpPr/>
          <p:nvPr/>
        </p:nvCxnSpPr>
        <p:spPr>
          <a:xfrm>
            <a:off x="3092570" y="2950521"/>
            <a:ext cx="975374" cy="45782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/>
          <p:nvPr/>
        </p:nvCxnSpPr>
        <p:spPr>
          <a:xfrm flipV="1">
            <a:off x="3276744" y="4393275"/>
            <a:ext cx="418534" cy="28430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единительная линия 19"/>
          <p:cNvCxnSpPr/>
          <p:nvPr/>
        </p:nvCxnSpPr>
        <p:spPr>
          <a:xfrm flipH="1">
            <a:off x="4587460" y="3128009"/>
            <a:ext cx="488596" cy="28000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единительная линия 20"/>
          <p:cNvCxnSpPr>
            <a:endCxn id="6" idx="1"/>
          </p:cNvCxnSpPr>
          <p:nvPr/>
        </p:nvCxnSpPr>
        <p:spPr>
          <a:xfrm flipV="1">
            <a:off x="5212195" y="3877788"/>
            <a:ext cx="563916" cy="2023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единительная линия 21"/>
          <p:cNvCxnSpPr>
            <a:endCxn id="4" idx="1"/>
          </p:cNvCxnSpPr>
          <p:nvPr/>
        </p:nvCxnSpPr>
        <p:spPr>
          <a:xfrm>
            <a:off x="2725454" y="3884982"/>
            <a:ext cx="686795" cy="849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единительная линия 22"/>
          <p:cNvCxnSpPr/>
          <p:nvPr/>
        </p:nvCxnSpPr>
        <p:spPr>
          <a:xfrm>
            <a:off x="5148064" y="4378604"/>
            <a:ext cx="741556" cy="26325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2051720" y="6381328"/>
            <a:ext cx="842493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spcBef>
                <a:spcPct val="20000"/>
              </a:spcBef>
            </a:pPr>
            <a:r>
              <a:rPr lang="ru-RU" sz="1600" i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endParaRPr lang="ru-RU" sz="1600" i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471380" y="1967304"/>
            <a:ext cx="84211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spcBef>
                <a:spcPct val="20000"/>
              </a:spcBef>
            </a:pPr>
            <a:r>
              <a:rPr lang="ru-RU" sz="1600" i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endParaRPr lang="ru-RU" sz="1600" i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467544" y="116632"/>
            <a:ext cx="8028384" cy="24068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ct val="20000"/>
              </a:spcBef>
            </a:pPr>
            <a:r>
              <a:rPr lang="ru-RU" sz="1600" b="1" i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Актуальность.</a:t>
            </a:r>
            <a:r>
              <a:rPr lang="ru-RU" sz="1600" i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Не </a:t>
            </a:r>
            <a:r>
              <a:rPr lang="ru-RU" sz="1600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секрет, что основной причиной загрязнения окружающей среды и обострения экологической обстановки является низкая экологическая культура населения. Как показывает практика, пренебрежение нормами природоохранного законодательства, потребительское и безответственное отношение к окружающей среде, экологическая безграмотность приводят к критическому, порой кризисному состоянию окружающей природной среды и как следствие – к ухудшению состояния здоровья и сокращению продолжительности жизни. </a:t>
            </a:r>
            <a:endParaRPr lang="ru-RU" sz="1600" i="1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spcBef>
                <a:spcPct val="20000"/>
              </a:spcBef>
            </a:pPr>
            <a:r>
              <a:rPr lang="ru-RU" sz="1600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	</a:t>
            </a:r>
          </a:p>
          <a:p>
            <a:pPr lvl="0" algn="just">
              <a:spcBef>
                <a:spcPct val="20000"/>
              </a:spcBef>
            </a:pPr>
            <a:r>
              <a:rPr lang="ru-RU" sz="1600" i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endParaRPr lang="ru-RU" sz="1600" i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37719" y="5805264"/>
            <a:ext cx="845476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spcBef>
                <a:spcPct val="20000"/>
              </a:spcBef>
            </a:pPr>
            <a:r>
              <a:rPr lang="ru-RU" sz="1600" i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Мы </a:t>
            </a:r>
            <a:r>
              <a:rPr lang="ru-RU" sz="1600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обязаны сохранить уникальную природу детям и внукам в неразрушенной, первозданной красоте. Вот поэтому сегодня должны объединиться все, кому ясна принципиальная важность экологических задач, кто небезразличен к судьбе родной земли.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467544" y="1895634"/>
            <a:ext cx="3918257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Что бы мы ни предпринимали и добивались, становится очевидным, что невозможно решить экологические проблемы без осознания и личного участия каждого жителя в сохранении главного богатства республики – чистой нетронутой природы. Каждый житель может многое сделать, чтобы во дворах, улицах, подъездах домов, на территории предприятий и учреждений был порядок и чистота, росли деревья и цветы. Надо помнить наш долг – охранять природу и помочь ей сохраниться и расцвести для экологического оздоровления своего двора, города, села, Республики, России и всей Планеты. </a:t>
            </a:r>
            <a:endParaRPr lang="ru-RU" sz="1600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297" r="9962"/>
          <a:stretch/>
        </p:blipFill>
        <p:spPr>
          <a:xfrm>
            <a:off x="4498295" y="2016375"/>
            <a:ext cx="4326910" cy="3668148"/>
          </a:xfrm>
          <a:prstGeom prst="rect">
            <a:avLst/>
          </a:prstGeom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6" t="38935" r="295" b="-5024"/>
          <a:stretch/>
        </p:blipFill>
        <p:spPr>
          <a:xfrm>
            <a:off x="8214" y="-27384"/>
            <a:ext cx="9144000" cy="3789040"/>
          </a:xfrm>
          <a:prstGeom prst="rect">
            <a:avLst/>
          </a:prstGeo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116" y="3467476"/>
            <a:ext cx="9146098" cy="3415001"/>
          </a:xfrm>
          <a:solidFill>
            <a:schemeClr val="accent1">
              <a:lumMod val="20000"/>
              <a:lumOff val="80000"/>
            </a:schemeClr>
          </a:solidFill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lvl="0" algn="just"/>
            <a:r>
              <a:rPr lang="ru-RU" sz="1800" b="1" i="1" dirty="0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проекта: </a:t>
            </a:r>
            <a:r>
              <a:rPr lang="ru-RU" sz="1600" b="1" i="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начал экологической культуры, становление осознанно-правильного отношения к природе во всем ее </a:t>
            </a:r>
            <a:r>
              <a:rPr lang="ru-RU" sz="1600" b="1" i="1" dirty="0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многообразии, </a:t>
            </a:r>
            <a:r>
              <a:rPr lang="ru-RU" sz="1600" b="1" i="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отношение к себе как части природы. Понимание ценности жизни и здоровья и их зависимости от окружающей среды</a:t>
            </a:r>
            <a:r>
              <a:rPr lang="ru-RU" sz="1600" b="1" i="1" dirty="0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ru-RU" sz="1800" b="1" i="1" dirty="0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</a:t>
            </a:r>
          </a:p>
          <a:p>
            <a:pPr defTabSz="271463" eaLnBrk="0" fontAlgn="base" hangingPunct="0">
              <a:spcBef>
                <a:spcPts val="0"/>
              </a:spcBef>
              <a:buClrTx/>
              <a:buSzTx/>
              <a:buFontTx/>
              <a:buChar char="-"/>
            </a:pPr>
            <a:r>
              <a:rPr lang="ru-RU" b="1" dirty="0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ru-RU" sz="1600" b="1" i="1" dirty="0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Привлечь внимание детей </a:t>
            </a:r>
            <a:r>
              <a:rPr lang="ru-RU" sz="1600" b="1" i="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 окружающим природным объектам, </a:t>
            </a:r>
            <a:r>
              <a:rPr lang="ru-RU" sz="1600" b="1" i="1" dirty="0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развить умение </a:t>
            </a:r>
            <a:r>
              <a:rPr lang="ru-RU" sz="1600" b="1" i="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видеть красоту окружающего природного мира, разнообразия его красок и форм</a:t>
            </a:r>
            <a:r>
              <a:rPr lang="ru-RU" sz="1600" b="1" i="1" dirty="0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r>
              <a:rPr lang="ru-RU" sz="1600" b="1" i="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1600" b="1" i="1" dirty="0" smtClean="0">
              <a:solidFill>
                <a:schemeClr val="accent4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271463" eaLnBrk="0" fontAlgn="base" hangingPunct="0">
              <a:spcBef>
                <a:spcPts val="0"/>
              </a:spcBef>
              <a:buClrTx/>
              <a:buSzTx/>
              <a:buFontTx/>
              <a:buChar char="-"/>
            </a:pPr>
            <a:r>
              <a:rPr lang="ru-RU" sz="1600" b="1" i="1" dirty="0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Формировать </a:t>
            </a:r>
            <a:r>
              <a:rPr lang="ru-RU" sz="1600" b="1" i="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знания о значении живой и неживой природы в жизни и хозяйственной деятельности человека;</a:t>
            </a:r>
          </a:p>
          <a:p>
            <a:pPr defTabSz="271463">
              <a:spcBef>
                <a:spcPts val="0"/>
              </a:spcBef>
            </a:pPr>
            <a:r>
              <a:rPr lang="ru-RU" sz="1600" b="1" i="1" dirty="0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  Воспитывать </a:t>
            </a:r>
            <a:r>
              <a:rPr lang="ru-RU" sz="1600" b="1" i="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бережное отношение к природе ,ее </a:t>
            </a:r>
            <a:r>
              <a:rPr lang="ru-RU" sz="1600" b="1" i="1" dirty="0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обитателям, желание </a:t>
            </a:r>
            <a:r>
              <a:rPr lang="ru-RU" sz="1600" b="1" i="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1600" b="1" i="1" dirty="0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умение </a:t>
            </a:r>
            <a:r>
              <a:rPr lang="ru-RU" sz="1600" b="1" i="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сохранять окружающий мир природы</a:t>
            </a:r>
            <a:r>
              <a:rPr lang="ru-RU" sz="1600" b="1" i="1" dirty="0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defTabSz="271463">
              <a:spcBef>
                <a:spcPts val="0"/>
              </a:spcBef>
            </a:pPr>
            <a:r>
              <a:rPr lang="ru-RU" sz="1600" b="1" i="1" dirty="0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  Развитие </a:t>
            </a:r>
            <a:r>
              <a:rPr lang="ru-RU" sz="1600" b="1" i="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умений наблюдать за живыми объектами и явлениями неживой </a:t>
            </a:r>
            <a:r>
              <a:rPr lang="ru-RU" sz="1600" b="1" i="1" dirty="0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природы;</a:t>
            </a:r>
            <a:endParaRPr lang="ru-RU" sz="1600" b="1" i="1" dirty="0">
              <a:solidFill>
                <a:schemeClr val="accent4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271463">
              <a:spcBef>
                <a:spcPts val="0"/>
              </a:spcBef>
            </a:pPr>
            <a:r>
              <a:rPr lang="ru-RU" sz="1600" b="1" i="1" dirty="0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  Воспитывать </a:t>
            </a:r>
            <a:r>
              <a:rPr lang="ru-RU" sz="1600" b="1" i="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чувства ответственности за состояние окружающей среды, эмоционального отношения к природным объектам</a:t>
            </a:r>
            <a:r>
              <a:rPr lang="ru-RU" sz="1600" b="1" i="1" dirty="0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600" b="1" i="1" dirty="0">
              <a:solidFill>
                <a:schemeClr val="accent4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0" y="105489"/>
            <a:ext cx="219932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elvetica Neue"/>
              </a:rPr>
              <a:t>.</a:t>
            </a:r>
            <a:endParaRPr kumimoji="0" lang="ru-RU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6" name="Текст 3"/>
          <p:cNvSpPr txBox="1">
            <a:spLocks/>
          </p:cNvSpPr>
          <p:nvPr/>
        </p:nvSpPr>
        <p:spPr>
          <a:xfrm>
            <a:off x="780126" y="228599"/>
            <a:ext cx="7598077" cy="432048"/>
          </a:xfrm>
          <a:prstGeom prst="rect">
            <a:avLst/>
          </a:prstGeom>
          <a:effectLst>
            <a:glow rad="228600">
              <a:schemeClr val="accent3">
                <a:satMod val="175000"/>
                <a:alpha val="40000"/>
              </a:schemeClr>
            </a:glow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ru-RU" b="1" i="1" dirty="0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Проект </a:t>
            </a:r>
            <a:r>
              <a:rPr lang="ru-RU" b="1" i="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«Природа Якутии – сокровищница для будущих </a:t>
            </a:r>
            <a:r>
              <a:rPr lang="ru-RU" b="1" i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поколений</a:t>
            </a:r>
            <a:r>
              <a:rPr lang="ru-RU" b="1" i="1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b="1" i="1" dirty="0" smtClean="0">
              <a:solidFill>
                <a:schemeClr val="accent4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16632"/>
            <a:ext cx="5063548" cy="496077"/>
          </a:xfrm>
          <a:effectLst>
            <a:glow rad="228600">
              <a:schemeClr val="accent3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ru-RU" sz="28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itchFamily="18" charset="0"/>
              </a:rPr>
              <a:t>Организация деятельности:</a:t>
            </a:r>
            <a:endParaRPr lang="ru-RU" sz="2800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55898" y="836712"/>
            <a:ext cx="5972286" cy="3888432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pPr>
              <a:buFont typeface="Arial" pitchFamily="34" charset="0"/>
              <a:buChar char="•"/>
            </a:pPr>
            <a:r>
              <a:rPr lang="ru-RU" sz="20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Беседы</a:t>
            </a:r>
          </a:p>
          <a:p>
            <a:pPr>
              <a:buFont typeface="Arial" pitchFamily="34" charset="0"/>
              <a:buChar char="•"/>
            </a:pPr>
            <a:r>
              <a:rPr lang="ru-RU" sz="19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Чтение художественной литературы</a:t>
            </a:r>
          </a:p>
          <a:p>
            <a:pPr>
              <a:buFont typeface="Arial" pitchFamily="34" charset="0"/>
              <a:buChar char="•"/>
            </a:pPr>
            <a:r>
              <a:rPr lang="ru-RU" sz="19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Целевые прогулки, экскурсии</a:t>
            </a:r>
          </a:p>
          <a:p>
            <a:pPr>
              <a:buFont typeface="Arial" pitchFamily="34" charset="0"/>
              <a:buChar char="•"/>
            </a:pPr>
            <a:r>
              <a:rPr lang="ru-RU" sz="19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Трудовая деятельность</a:t>
            </a:r>
          </a:p>
          <a:p>
            <a:pPr>
              <a:buFont typeface="Arial" pitchFamily="34" charset="0"/>
              <a:buChar char="•"/>
            </a:pPr>
            <a:r>
              <a:rPr lang="ru-RU" sz="19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Показ презентаций</a:t>
            </a:r>
          </a:p>
          <a:p>
            <a:pPr>
              <a:buFont typeface="Arial" pitchFamily="34" charset="0"/>
              <a:buChar char="•"/>
            </a:pPr>
            <a:r>
              <a:rPr lang="ru-RU" sz="19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Проектно-исследовательская деятельность</a:t>
            </a:r>
          </a:p>
          <a:p>
            <a:pPr>
              <a:buFont typeface="Arial" pitchFamily="34" charset="0"/>
              <a:buChar char="•"/>
            </a:pPr>
            <a:r>
              <a:rPr lang="ru-RU" sz="19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Выставки</a:t>
            </a:r>
          </a:p>
          <a:p>
            <a:pPr>
              <a:buFont typeface="Arial" pitchFamily="34" charset="0"/>
              <a:buChar char="•"/>
            </a:pPr>
            <a:r>
              <a:rPr lang="ru-RU" sz="19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Составление </a:t>
            </a:r>
            <a:r>
              <a:rPr lang="ru-RU" sz="19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описательных рассказов по картинам</a:t>
            </a:r>
            <a:endParaRPr lang="ru-RU" sz="1900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ru-RU" sz="19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Оформление предметно-пространственной развивающей среды</a:t>
            </a:r>
          </a:p>
          <a:p>
            <a:pPr>
              <a:buFont typeface="Arial" pitchFamily="34" charset="0"/>
              <a:buChar char="•"/>
            </a:pPr>
            <a:r>
              <a:rPr lang="ru-RU" sz="19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Работа с родителями.</a:t>
            </a:r>
          </a:p>
          <a:p>
            <a:endParaRPr lang="ru-RU" sz="2000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75697" y="3789040"/>
            <a:ext cx="4755292" cy="318848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725144"/>
            <a:ext cx="2843808" cy="213285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387728" y="238917"/>
            <a:ext cx="1871531" cy="140364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3286" y="4843298"/>
            <a:ext cx="1422411" cy="1896548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5422" y="2060848"/>
            <a:ext cx="1349896" cy="1799861"/>
          </a:xfrm>
          <a:prstGeom prst="rect">
            <a:avLst/>
          </a:prstGeom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cs625819.vk.me/v625819792/22d8a/KDs7WzJn4zM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2162" y="5587164"/>
            <a:ext cx="1709884" cy="1282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32" y="5532515"/>
            <a:ext cx="1463824" cy="1388741"/>
          </a:xfrm>
          <a:prstGeom prst="rect">
            <a:avLst/>
          </a:prstGeom>
        </p:spPr>
      </p:pic>
      <p:pic>
        <p:nvPicPr>
          <p:cNvPr id="19" name="Picture 2" descr="D:\фото\алтанцы\SDC1102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39292" y="5546605"/>
            <a:ext cx="1527276" cy="1284596"/>
          </a:xfrm>
          <a:prstGeom prst="rect">
            <a:avLst/>
          </a:prstGeom>
          <a:noFill/>
        </p:spPr>
      </p:pic>
      <p:sp>
        <p:nvSpPr>
          <p:cNvPr id="26626" name="AutoShape 2"/>
          <p:cNvSpPr>
            <a:spLocks noChangeArrowheads="1"/>
          </p:cNvSpPr>
          <p:nvPr/>
        </p:nvSpPr>
        <p:spPr bwMode="auto">
          <a:xfrm>
            <a:off x="957136" y="669258"/>
            <a:ext cx="1939085" cy="72008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  <a:effectLst>
            <a:outerShdw dist="107763" dir="2700000" algn="ctr" rotWithShape="0">
              <a:srgbClr val="808080">
                <a:alpha val="50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ru-RU" sz="2000" b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Растительный мир</a:t>
            </a:r>
            <a:endParaRPr kumimoji="0" lang="ru-RU" sz="2000" b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4" name="Таблица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42432021"/>
              </p:ext>
            </p:extLst>
          </p:nvPr>
        </p:nvGraphicFramePr>
        <p:xfrm>
          <a:off x="4043137" y="204650"/>
          <a:ext cx="3004386" cy="357190"/>
        </p:xfrm>
        <a:graphic>
          <a:graphicData uri="http://schemas.openxmlformats.org/drawingml/2006/table">
            <a:tbl>
              <a:tblPr/>
              <a:tblGrid>
                <a:gridCol w="300438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5719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 b="1" i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Красота </a:t>
                      </a:r>
                      <a:r>
                        <a:rPr lang="ru-RU" sz="2000" b="1" i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и вдохновение</a:t>
                      </a:r>
                      <a:endParaRPr lang="ru-RU" sz="20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5" name="Таблица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2792713"/>
              </p:ext>
            </p:extLst>
          </p:nvPr>
        </p:nvGraphicFramePr>
        <p:xfrm>
          <a:off x="4045144" y="545136"/>
          <a:ext cx="2357454" cy="428628"/>
        </p:xfrm>
        <a:graphic>
          <a:graphicData uri="http://schemas.openxmlformats.org/drawingml/2006/table">
            <a:tbl>
              <a:tblPr/>
              <a:tblGrid>
                <a:gridCol w="235745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2862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 b="1" i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Чистый воздух</a:t>
                      </a:r>
                      <a:endParaRPr lang="ru-RU" sz="20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6" name="Таблица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47241862"/>
              </p:ext>
            </p:extLst>
          </p:nvPr>
        </p:nvGraphicFramePr>
        <p:xfrm>
          <a:off x="4045144" y="1178143"/>
          <a:ext cx="2500330" cy="357190"/>
        </p:xfrm>
        <a:graphic>
          <a:graphicData uri="http://schemas.openxmlformats.org/drawingml/2006/table">
            <a:tbl>
              <a:tblPr/>
              <a:tblGrid>
                <a:gridCol w="25003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5719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2409825" algn="l"/>
                        </a:tabLst>
                      </a:pPr>
                      <a:r>
                        <a:rPr lang="ru-RU" sz="2000" b="1" i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Ягоды, </a:t>
                      </a:r>
                      <a:r>
                        <a:rPr lang="ru-RU" sz="2000" b="1" i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грибы</a:t>
                      </a:r>
                      <a:endParaRPr lang="ru-RU" sz="20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7" name="Таблица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29654100"/>
              </p:ext>
            </p:extLst>
          </p:nvPr>
        </p:nvGraphicFramePr>
        <p:xfrm>
          <a:off x="4041068" y="864767"/>
          <a:ext cx="2714644" cy="350520"/>
        </p:xfrm>
        <a:graphic>
          <a:graphicData uri="http://schemas.openxmlformats.org/drawingml/2006/table">
            <a:tbl>
              <a:tblPr/>
              <a:tblGrid>
                <a:gridCol w="27146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4351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2409825" algn="l"/>
                        </a:tabLst>
                      </a:pPr>
                      <a:r>
                        <a:rPr lang="ru-RU" sz="2000" b="1" i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Деревья</a:t>
                      </a:r>
                      <a:r>
                        <a:rPr lang="ru-RU" sz="2000" b="1" i="1" baseline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 и кустарники</a:t>
                      </a:r>
                      <a:endParaRPr lang="ru-RU" sz="20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26635" name="Rectangle 1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cxnSp>
        <p:nvCxnSpPr>
          <p:cNvPr id="24" name="Прямая со стрелкой 23"/>
          <p:cNvCxnSpPr/>
          <p:nvPr/>
        </p:nvCxnSpPr>
        <p:spPr>
          <a:xfrm flipV="1">
            <a:off x="2903581" y="373838"/>
            <a:ext cx="1167588" cy="510975"/>
          </a:xfrm>
          <a:prstGeom prst="straightConnector1">
            <a:avLst/>
          </a:prstGeom>
          <a:ln w="12700">
            <a:solidFill>
              <a:schemeClr val="tx1"/>
            </a:solidFill>
            <a:tailEnd type="arrow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 стрелкой 25"/>
          <p:cNvCxnSpPr>
            <a:stCxn id="26626" idx="3"/>
            <a:endCxn id="15" idx="1"/>
          </p:cNvCxnSpPr>
          <p:nvPr/>
        </p:nvCxnSpPr>
        <p:spPr>
          <a:xfrm flipV="1">
            <a:off x="2896221" y="759450"/>
            <a:ext cx="1148923" cy="269848"/>
          </a:xfrm>
          <a:prstGeom prst="straightConnector1">
            <a:avLst/>
          </a:prstGeom>
          <a:ln w="12700">
            <a:solidFill>
              <a:schemeClr val="tx1"/>
            </a:solidFill>
            <a:tailEnd type="arrow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 стрелкой 27"/>
          <p:cNvCxnSpPr/>
          <p:nvPr/>
        </p:nvCxnSpPr>
        <p:spPr>
          <a:xfrm flipV="1">
            <a:off x="2903581" y="1048332"/>
            <a:ext cx="1154576" cy="115112"/>
          </a:xfrm>
          <a:prstGeom prst="straightConnector1">
            <a:avLst/>
          </a:prstGeom>
          <a:ln w="12700">
            <a:solidFill>
              <a:schemeClr val="tx1"/>
            </a:solidFill>
            <a:tailEnd type="arrow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Прямая со стрелкой 33"/>
          <p:cNvCxnSpPr>
            <a:endCxn id="16" idx="1"/>
          </p:cNvCxnSpPr>
          <p:nvPr/>
        </p:nvCxnSpPr>
        <p:spPr>
          <a:xfrm>
            <a:off x="2895854" y="1326962"/>
            <a:ext cx="1149290" cy="29776"/>
          </a:xfrm>
          <a:prstGeom prst="straightConnector1">
            <a:avLst/>
          </a:prstGeom>
          <a:ln w="12700">
            <a:solidFill>
              <a:schemeClr val="tx1"/>
            </a:solidFill>
            <a:tailEnd type="arrow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5" name="Таблица 3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5658494"/>
              </p:ext>
            </p:extLst>
          </p:nvPr>
        </p:nvGraphicFramePr>
        <p:xfrm>
          <a:off x="125173" y="1586978"/>
          <a:ext cx="8893652" cy="4006387"/>
        </p:xfrm>
        <a:graphic>
          <a:graphicData uri="http://schemas.openxmlformats.org/drawingml/2006/table">
            <a:tbl>
              <a:tblPr>
                <a:tableStyleId>{3C2FFA5D-87B4-456A-9821-1D502468CF0F}</a:tableStyleId>
              </a:tblPr>
              <a:tblGrid>
                <a:gridCol w="169285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401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7606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0230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Тема</a:t>
                      </a:r>
                      <a:endParaRPr lang="ru-RU" sz="1400" dirty="0"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5824" marR="658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Форма работы</a:t>
                      </a:r>
                      <a:endParaRPr lang="ru-RU" sz="1400" dirty="0"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5824" marR="658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Содержание работы</a:t>
                      </a:r>
                      <a:endParaRPr lang="ru-RU" sz="1400" dirty="0"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5824" marR="65824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4709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Растительный мир Якутии.</a:t>
                      </a:r>
                      <a:endParaRPr lang="ru-RU" sz="1400" dirty="0"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5824" marR="6582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Рассказ-беседа.</a:t>
                      </a:r>
                      <a:endParaRPr lang="ru-RU" sz="1400" dirty="0"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5824" marR="6582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Расширять представления детей о природе Якутии, воспитывать эстетические чувства, учить детей восхищаться красотой и многообразием природы Якутии, формировать представление о лесах как об особом богатстве.</a:t>
                      </a:r>
                      <a:endParaRPr lang="ru-RU" sz="1400" dirty="0"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5824" marR="65824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6201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Осень-золотая, зимушка-зима</a:t>
                      </a:r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весна-красна</a:t>
                      </a:r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400" dirty="0"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5824" marR="6582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Прогулки в парк.</a:t>
                      </a:r>
                      <a:endParaRPr lang="ru-RU" sz="1400" dirty="0"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5824" marR="6582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Обратить внимание на красоту окружающей природы, закрепить правила поведения в лесу. Дать понятие лес – это сообщество растений и животных. Учить детей находить знакомые растения, распознать их по листьям, плодам. Воспитывать бережное отношение к растениям.</a:t>
                      </a:r>
                      <a:endParaRPr lang="ru-RU" sz="1400" dirty="0"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5824" marR="65824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2466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Лекарственные растения в Якутии.</a:t>
                      </a:r>
                      <a:endParaRPr lang="ru-RU" sz="1400"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5824" marR="6582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Беседа</a:t>
                      </a:r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Проект</a:t>
                      </a:r>
                      <a:endParaRPr lang="ru-RU" sz="1400" dirty="0"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5824" marR="6582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Дать представление о лекарственных и ядовитых растениях. Познакомить </a:t>
                      </a:r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 лекарственными растениями Якутии, их использованием в лечебных </a:t>
                      </a:r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целях</a:t>
                      </a:r>
                      <a:r>
                        <a:rPr lang="ru-RU" sz="1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(подорожник, крапива, подснежник)</a:t>
                      </a:r>
                      <a:endParaRPr lang="ru-RU" sz="1400" dirty="0"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5824" marR="65824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4709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Памятники природы Якутии.</a:t>
                      </a:r>
                      <a:endParaRPr lang="ru-RU" sz="1400"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5824" marR="6582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Рассматривание иллюстраций.</a:t>
                      </a:r>
                      <a:endParaRPr lang="ru-RU" sz="1400" dirty="0"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5824" marR="6582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Познакомить детей с памятниками природы и </a:t>
                      </a:r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заповедниками: природный</a:t>
                      </a:r>
                      <a:r>
                        <a:rPr lang="ru-RU" sz="1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парк </a:t>
                      </a:r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«Живые алмазы Якутии», Ленские столбы. </a:t>
                      </a:r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Дать понятие о </a:t>
                      </a:r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природных парках,</a:t>
                      </a:r>
                      <a:r>
                        <a:rPr lang="ru-RU" sz="1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заповедниках. </a:t>
                      </a:r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Воспитать </a:t>
                      </a:r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бережное отношение к природе.</a:t>
                      </a:r>
                      <a:endParaRPr lang="ru-RU" sz="1400" b="0" dirty="0"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5824" marR="65824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13" name="Рисунок 12" descr="P1020143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5400000">
            <a:off x="7177639" y="-181633"/>
            <a:ext cx="1764135" cy="1934853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8654" y="5572786"/>
            <a:ext cx="1527094" cy="1279442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401" b="22700"/>
          <a:stretch/>
        </p:blipFill>
        <p:spPr>
          <a:xfrm>
            <a:off x="3144591" y="5608191"/>
            <a:ext cx="1382156" cy="1258415"/>
          </a:xfrm>
          <a:prstGeom prst="rect">
            <a:avLst/>
          </a:prstGeom>
        </p:spPr>
      </p:pic>
      <p:pic>
        <p:nvPicPr>
          <p:cNvPr id="30" name="Picture 1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-95196" y="5572786"/>
            <a:ext cx="1677880" cy="1258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628475" y="5587163"/>
            <a:ext cx="1533817" cy="1244037"/>
          </a:xfrm>
          <a:prstGeom prst="rect">
            <a:avLst/>
          </a:prstGeom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Рисунок 2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7066" y="1"/>
            <a:ext cx="2323166" cy="1564636"/>
          </a:xfrm>
          <a:prstGeom prst="rect">
            <a:avLst/>
          </a:prstGeom>
        </p:spPr>
      </p:pic>
      <p:sp>
        <p:nvSpPr>
          <p:cNvPr id="3" name="Скругленный прямоугольник 2"/>
          <p:cNvSpPr/>
          <p:nvPr/>
        </p:nvSpPr>
        <p:spPr>
          <a:xfrm>
            <a:off x="755576" y="488642"/>
            <a:ext cx="2376264" cy="63610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>
            <a:outerShdw dist="107950" dir="2700000" algn="ctr" rotWithShape="0">
              <a:schemeClr val="bg1">
                <a:lumMod val="50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Животный мир</a:t>
            </a:r>
            <a:endParaRPr lang="ru-RU" sz="20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18" name="Таблица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99203645"/>
              </p:ext>
            </p:extLst>
          </p:nvPr>
        </p:nvGraphicFramePr>
        <p:xfrm>
          <a:off x="347569" y="1628801"/>
          <a:ext cx="8501122" cy="3608279"/>
        </p:xfrm>
        <a:graphic>
          <a:graphicData uri="http://schemas.openxmlformats.org/drawingml/2006/table">
            <a:tbl>
              <a:tblPr>
                <a:tableStyleId>{775DCB02-9BB8-47FD-8907-85C794F793BA}</a:tableStyleId>
              </a:tblPr>
              <a:tblGrid>
                <a:gridCol w="190887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9045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0179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04624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Тема</a:t>
                      </a:r>
                      <a:endParaRPr lang="ru-RU" sz="1400" dirty="0"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Форма работы</a:t>
                      </a:r>
                      <a:endParaRPr lang="ru-RU" sz="1400" dirty="0"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Содержание работы</a:t>
                      </a:r>
                      <a:endParaRPr lang="ru-RU" sz="1400" dirty="0"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50736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Животные родного края.</a:t>
                      </a:r>
                      <a:endParaRPr lang="ru-RU" sz="1400" dirty="0"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Рассказ-беседа.</a:t>
                      </a:r>
                      <a:endParaRPr lang="ru-RU" sz="1400" dirty="0"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Познакомить с животными - обитателями тайги. Воспитывать бережное отношение к природе родного края, интерес и любовь к животным.</a:t>
                      </a:r>
                      <a:endParaRPr lang="ru-RU" sz="1400" dirty="0"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5838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Жизнь </a:t>
                      </a:r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обитателей</a:t>
                      </a:r>
                      <a:r>
                        <a:rPr lang="ru-RU" sz="1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леса</a:t>
                      </a:r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400" dirty="0"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Рассказ-беседа.</a:t>
                      </a:r>
                      <a:endParaRPr lang="ru-RU" sz="1400" dirty="0"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Уточнить знания детей о жизни обитателей леса в </a:t>
                      </a:r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разные времена года: </a:t>
                      </a:r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лисы, зайца, медведя, волка.</a:t>
                      </a:r>
                      <a:endParaRPr lang="ru-RU" sz="1400" dirty="0"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78923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«Отгадай загадку и расскажи об отгадке».</a:t>
                      </a:r>
                      <a:endParaRPr lang="ru-RU" sz="1400" dirty="0"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Рассказы детей по загадкам.</a:t>
                      </a:r>
                      <a:endParaRPr lang="ru-RU" sz="1400" dirty="0"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Закрепить знания детей о повадках, образе жизни, питании, местах обитания животных якутской тайги.</a:t>
                      </a:r>
                      <a:endParaRPr lang="ru-RU" sz="1400" dirty="0"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1473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Проводы охотника в тайгу.</a:t>
                      </a:r>
                      <a:endParaRPr lang="ru-RU" sz="1400"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Развлечение.</a:t>
                      </a:r>
                      <a:endParaRPr lang="ru-RU" sz="1400"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Формировать у детей понятие о том, что по обычаю якутов при проводах охотника в тайгу совершают обряд угощения огня и просят благословение у Байаная-духа  леса. Закрепить знание детьми правил поведения в лесу.</a:t>
                      </a:r>
                      <a:endParaRPr lang="ru-RU" sz="1400" dirty="0"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3756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</a:t>
                      </a:r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Зимующие</a:t>
                      </a:r>
                      <a:r>
                        <a:rPr lang="ru-RU" sz="1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и</a:t>
                      </a:r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перелетные </a:t>
                      </a:r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птицы»</a:t>
                      </a:r>
                      <a:endParaRPr lang="ru-RU" sz="1400" dirty="0"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Беседы по картине (вороны, воробьи, снегири, </a:t>
                      </a:r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синицы, журавли, ласточки).</a:t>
                      </a:r>
                      <a:endParaRPr lang="ru-RU" sz="1400" dirty="0"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Закреплять и расширять представления о птицах. Дать понятие, что зимующим птицам трудно, им нужна помощь. Подвести детей к желанию подкармливать птиц.</a:t>
                      </a:r>
                      <a:endParaRPr lang="ru-RU" sz="1400" dirty="0"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pic>
        <p:nvPicPr>
          <p:cNvPr id="11" name="Рисунок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9126" y="1"/>
            <a:ext cx="2294873" cy="1628800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622"/>
          <a:stretch/>
        </p:blipFill>
        <p:spPr>
          <a:xfrm>
            <a:off x="317995" y="5333346"/>
            <a:ext cx="2051719" cy="1826518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15796" y="5370525"/>
            <a:ext cx="2694258" cy="1541396"/>
          </a:xfrm>
          <a:prstGeom prst="rect">
            <a:avLst/>
          </a:prstGeom>
        </p:spPr>
      </p:pic>
      <p:pic>
        <p:nvPicPr>
          <p:cNvPr id="20" name="Объект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60232" y="5360233"/>
            <a:ext cx="2304256" cy="1497767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7"/>
          <a:srcRect l="20065"/>
          <a:stretch/>
        </p:blipFill>
        <p:spPr>
          <a:xfrm>
            <a:off x="2212289" y="5860290"/>
            <a:ext cx="1260932" cy="1051631"/>
          </a:xfrm>
          <a:prstGeom prst="rect">
            <a:avLst/>
          </a:prstGeom>
        </p:spPr>
      </p:pic>
      <p:pic>
        <p:nvPicPr>
          <p:cNvPr id="21" name="Picture 6" descr="http://cs7003.vk.me/c7007/v7007792/32b24/K6Q6y6XeRco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7346" y="5922040"/>
            <a:ext cx="1486510" cy="9898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45" y="26518"/>
            <a:ext cx="3957375" cy="2040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Скругленный прямоугольник 2"/>
          <p:cNvSpPr/>
          <p:nvPr/>
        </p:nvSpPr>
        <p:spPr>
          <a:xfrm>
            <a:off x="1604323" y="62406"/>
            <a:ext cx="2197661" cy="50757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>
            <a:outerShdw dist="107950" dir="2700000" algn="ctr" rotWithShape="0">
              <a:schemeClr val="bg1">
                <a:lumMod val="50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Водный мир</a:t>
            </a:r>
            <a:endParaRPr lang="ru-RU" sz="20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21918241"/>
              </p:ext>
            </p:extLst>
          </p:nvPr>
        </p:nvGraphicFramePr>
        <p:xfrm>
          <a:off x="4357686" y="500042"/>
          <a:ext cx="2862276" cy="385764"/>
        </p:xfrm>
        <a:graphic>
          <a:graphicData uri="http://schemas.openxmlformats.org/drawingml/2006/table">
            <a:tbl>
              <a:tblPr/>
              <a:tblGrid>
                <a:gridCol w="286227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8576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b="1" i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Река</a:t>
                      </a:r>
                      <a:r>
                        <a:rPr lang="ru-RU" sz="1800" b="1" i="1" baseline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 - к</a:t>
                      </a:r>
                      <a:r>
                        <a:rPr lang="ru-RU" sz="1800" b="1" i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ормилица</a:t>
                      </a:r>
                      <a:endParaRPr lang="ru-RU" sz="18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46306485"/>
              </p:ext>
            </p:extLst>
          </p:nvPr>
        </p:nvGraphicFramePr>
        <p:xfrm>
          <a:off x="4357686" y="928670"/>
          <a:ext cx="2086522" cy="357190"/>
        </p:xfrm>
        <a:graphic>
          <a:graphicData uri="http://schemas.openxmlformats.org/drawingml/2006/table">
            <a:tbl>
              <a:tblPr/>
              <a:tblGrid>
                <a:gridCol w="208652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5719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b="1" i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Река - красавица</a:t>
                      </a:r>
                      <a:endParaRPr lang="ru-RU" sz="18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50950042"/>
              </p:ext>
            </p:extLst>
          </p:nvPr>
        </p:nvGraphicFramePr>
        <p:xfrm>
          <a:off x="4286248" y="1357298"/>
          <a:ext cx="1866900" cy="357190"/>
        </p:xfrm>
        <a:graphic>
          <a:graphicData uri="http://schemas.openxmlformats.org/drawingml/2006/table">
            <a:tbl>
              <a:tblPr/>
              <a:tblGrid>
                <a:gridCol w="18669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5719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b="1" i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Река</a:t>
                      </a:r>
                      <a:r>
                        <a:rPr lang="ru-RU" sz="1800" b="1" i="1" baseline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 - жизнь</a:t>
                      </a:r>
                      <a:endParaRPr lang="ru-RU" sz="1800" b="1" i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cxnSp>
        <p:nvCxnSpPr>
          <p:cNvPr id="8" name="Прямая со стрелкой 7"/>
          <p:cNvCxnSpPr>
            <a:endCxn id="5" idx="1"/>
          </p:cNvCxnSpPr>
          <p:nvPr/>
        </p:nvCxnSpPr>
        <p:spPr>
          <a:xfrm>
            <a:off x="3586555" y="394825"/>
            <a:ext cx="771131" cy="71244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 стрелкой 9"/>
          <p:cNvCxnSpPr>
            <a:stCxn id="3" idx="3"/>
            <a:endCxn id="4" idx="1"/>
          </p:cNvCxnSpPr>
          <p:nvPr/>
        </p:nvCxnSpPr>
        <p:spPr>
          <a:xfrm>
            <a:off x="3801984" y="316191"/>
            <a:ext cx="555702" cy="376733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>
            <a:endCxn id="6" idx="1"/>
          </p:cNvCxnSpPr>
          <p:nvPr/>
        </p:nvCxnSpPr>
        <p:spPr>
          <a:xfrm>
            <a:off x="3586555" y="569976"/>
            <a:ext cx="699693" cy="965917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6" name="Таблица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43286274"/>
              </p:ext>
            </p:extLst>
          </p:nvPr>
        </p:nvGraphicFramePr>
        <p:xfrm>
          <a:off x="177614" y="2204864"/>
          <a:ext cx="8786874" cy="2395885"/>
        </p:xfrm>
        <a:graphic>
          <a:graphicData uri="http://schemas.openxmlformats.org/drawingml/2006/table">
            <a:tbl>
              <a:tblPr>
                <a:tableStyleId>{616DA210-FB5B-4158-B5E0-FEB733F419BA}</a:tableStyleId>
              </a:tblPr>
              <a:tblGrid>
                <a:gridCol w="184598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7768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96319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3826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Тема</a:t>
                      </a:r>
                      <a:endParaRPr lang="ru-RU" sz="1400" dirty="0">
                        <a:solidFill>
                          <a:schemeClr val="tx2">
                            <a:lumMod val="75000"/>
                          </a:schemeClr>
                        </a:solidFill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Форма работы</a:t>
                      </a:r>
                      <a:endParaRPr lang="ru-RU" sz="1400" dirty="0">
                        <a:solidFill>
                          <a:schemeClr val="tx2">
                            <a:lumMod val="75000"/>
                          </a:schemeClr>
                        </a:solidFill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Содержание работы</a:t>
                      </a:r>
                      <a:endParaRPr lang="ru-RU" sz="1400" dirty="0">
                        <a:solidFill>
                          <a:schemeClr val="tx2">
                            <a:lumMod val="75000"/>
                          </a:schemeClr>
                        </a:solidFill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4185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Реки</a:t>
                      </a:r>
                      <a:r>
                        <a:rPr lang="ru-RU" sz="1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Якутии</a:t>
                      </a:r>
                      <a:endParaRPr lang="ru-RU" sz="14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solidFill>
                          <a:schemeClr val="tx2">
                            <a:lumMod val="75000"/>
                          </a:schemeClr>
                        </a:solidFill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Игра </a:t>
                      </a:r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«Путешествие </a:t>
                      </a:r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 </a:t>
                      </a:r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реке»</a:t>
                      </a:r>
                      <a:endParaRPr lang="ru-RU" sz="1400" dirty="0">
                        <a:solidFill>
                          <a:schemeClr val="tx2">
                            <a:lumMod val="75000"/>
                          </a:schemeClr>
                        </a:solidFill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Знакомить детей с реками</a:t>
                      </a:r>
                      <a:r>
                        <a:rPr lang="ru-RU" sz="1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Якутии</a:t>
                      </a:r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 Воспитывать умение восхищаться красотой родного края.</a:t>
                      </a:r>
                      <a:endParaRPr lang="ru-RU" sz="1400" dirty="0" smtClean="0">
                        <a:solidFill>
                          <a:schemeClr val="tx2">
                            <a:lumMod val="75000"/>
                          </a:schemeClr>
                        </a:solidFill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4807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Река Лена</a:t>
                      </a:r>
                      <a:endParaRPr lang="ru-RU" sz="1400" dirty="0">
                        <a:solidFill>
                          <a:schemeClr val="tx2">
                            <a:lumMod val="75000"/>
                          </a:schemeClr>
                        </a:solidFill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Настольная игра, беседа, презентация</a:t>
                      </a:r>
                      <a:endParaRPr lang="ru-RU" sz="1400" dirty="0">
                        <a:solidFill>
                          <a:schemeClr val="tx2">
                            <a:lumMod val="75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Формировать понятие, что река используется человеком как средство перевозки пассажиров и грузов, кормилица, что значение реки в жизни людей очень значительно.</a:t>
                      </a:r>
                      <a:endParaRPr lang="ru-RU" sz="1400" dirty="0" smtClean="0">
                        <a:solidFill>
                          <a:schemeClr val="tx2">
                            <a:lumMod val="75000"/>
                          </a:schemeClr>
                        </a:solidFill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7967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Животный</a:t>
                      </a:r>
                      <a:r>
                        <a:rPr lang="ru-RU" sz="1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мир водоемов</a:t>
                      </a:r>
                      <a:endParaRPr lang="ru-RU" sz="1400" dirty="0">
                        <a:solidFill>
                          <a:schemeClr val="tx2">
                            <a:lumMod val="75000"/>
                          </a:schemeClr>
                        </a:solidFill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Беседа,</a:t>
                      </a:r>
                      <a:r>
                        <a:rPr lang="ru-RU" sz="1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игра, викторина</a:t>
                      </a:r>
                      <a:endParaRPr lang="ru-RU" sz="1400" dirty="0">
                        <a:solidFill>
                          <a:schemeClr val="tx2">
                            <a:lumMod val="75000"/>
                          </a:schemeClr>
                        </a:solidFill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Расширять представление детей о водном мире Якутии, о его обитателях. Познакомить с названиями рыб.</a:t>
                      </a:r>
                      <a:endParaRPr lang="ru-RU" sz="1400" dirty="0">
                        <a:solidFill>
                          <a:schemeClr val="tx2">
                            <a:lumMod val="75000"/>
                          </a:schemeClr>
                        </a:solidFill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15074" y="-71462"/>
            <a:ext cx="2928926" cy="200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44208" y="4854290"/>
            <a:ext cx="2520280" cy="1892501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415644" y="4853764"/>
            <a:ext cx="2789117" cy="1869360"/>
          </a:xfrm>
          <a:prstGeom prst="rect">
            <a:avLst/>
          </a:prstGeom>
        </p:spPr>
      </p:pic>
      <p:pic>
        <p:nvPicPr>
          <p:cNvPr id="15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52523" y="4853764"/>
            <a:ext cx="3043398" cy="1850939"/>
          </a:xfrm>
          <a:prstGeom prst="rect">
            <a:avLst/>
          </a:prstGeom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Users\Yura\Documents\Животные\74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52383" y="4213578"/>
            <a:ext cx="1763688" cy="1572206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44845" y="4180597"/>
            <a:ext cx="1584176" cy="24981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36096" y="4019112"/>
            <a:ext cx="3803975" cy="2859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-54780" y="5124263"/>
            <a:ext cx="1577082" cy="1761234"/>
          </a:xfrm>
          <a:prstGeom prst="rect">
            <a:avLst/>
          </a:prstGeom>
        </p:spPr>
      </p:pic>
      <p:pic>
        <p:nvPicPr>
          <p:cNvPr id="8" name="Picture 4" descr="http://cs7003.vk.me/c7007/v7007264/331fa/9U_cFABknEI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7482" y="5581176"/>
            <a:ext cx="1432048" cy="13021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323528" y="793622"/>
            <a:ext cx="8352928" cy="34522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 defTabSz="457200">
              <a:spcBef>
                <a:spcPts val="1000"/>
              </a:spcBef>
              <a:buClr>
                <a:schemeClr val="accent5">
                  <a:lumMod val="75000"/>
                </a:schemeClr>
              </a:buClr>
              <a:buSzPct val="80000"/>
              <a:buFont typeface="Wingdings" panose="05000000000000000000" pitchFamily="2" charset="2"/>
              <a:buChar char="v"/>
            </a:pPr>
            <a:r>
              <a:rPr lang="ru-RU" b="1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Назови времена года, приметы сезонных изменений в природе.</a:t>
            </a:r>
          </a:p>
          <a:p>
            <a:pPr marL="285750" lvl="0" indent="-285750" defTabSz="457200">
              <a:spcBef>
                <a:spcPts val="1000"/>
              </a:spcBef>
              <a:buClr>
                <a:schemeClr val="accent5">
                  <a:lumMod val="75000"/>
                </a:schemeClr>
              </a:buClr>
              <a:buSzPct val="80000"/>
              <a:buFont typeface="Wingdings" panose="05000000000000000000" pitchFamily="2" charset="2"/>
              <a:buChar char="v"/>
            </a:pPr>
            <a:r>
              <a:rPr lang="ru-RU" b="1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Назови диких животных родного края, их повадки, жилища.</a:t>
            </a:r>
          </a:p>
          <a:p>
            <a:pPr marL="285750" lvl="0" indent="-285750" defTabSz="457200">
              <a:spcBef>
                <a:spcPts val="1000"/>
              </a:spcBef>
              <a:buClr>
                <a:schemeClr val="accent5">
                  <a:lumMod val="75000"/>
                </a:schemeClr>
              </a:buClr>
              <a:buSzPct val="80000"/>
              <a:buFont typeface="Wingdings" panose="05000000000000000000" pitchFamily="2" charset="2"/>
              <a:buChar char="v"/>
            </a:pPr>
            <a:r>
              <a:rPr lang="ru-RU" b="1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Назови зимующих и перелетных птиц родного края.</a:t>
            </a:r>
          </a:p>
          <a:p>
            <a:pPr marL="285750" lvl="0" indent="-285750" defTabSz="457200">
              <a:spcBef>
                <a:spcPts val="1000"/>
              </a:spcBef>
              <a:buClr>
                <a:schemeClr val="accent5">
                  <a:lumMod val="75000"/>
                </a:schemeClr>
              </a:buClr>
              <a:buSzPct val="80000"/>
              <a:buFont typeface="Wingdings" panose="05000000000000000000" pitchFamily="2" charset="2"/>
              <a:buChar char="v"/>
            </a:pPr>
            <a:r>
              <a:rPr lang="ru-RU" b="1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Назовите лекарственные растения родного края.</a:t>
            </a:r>
          </a:p>
          <a:p>
            <a:pPr marL="285750" lvl="0" indent="-285750" defTabSz="457200">
              <a:spcBef>
                <a:spcPts val="1000"/>
              </a:spcBef>
              <a:buClr>
                <a:schemeClr val="accent5">
                  <a:lumMod val="75000"/>
                </a:schemeClr>
              </a:buClr>
              <a:buSzPct val="80000"/>
              <a:buFont typeface="Wingdings" panose="05000000000000000000" pitchFamily="2" charset="2"/>
              <a:buChar char="v"/>
            </a:pPr>
            <a:r>
              <a:rPr lang="ru-RU" b="1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Какие растения родного края ты знаешь, деревья, кустарники, грибы, ягоды</a:t>
            </a:r>
            <a:r>
              <a:rPr lang="ru-RU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b="1" dirty="0">
              <a:solidFill>
                <a:prstClr val="black">
                  <a:lumMod val="50000"/>
                  <a:lumOff val="50000"/>
                </a:prst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 defTabSz="457200">
              <a:spcBef>
                <a:spcPts val="1000"/>
              </a:spcBef>
              <a:buClr>
                <a:schemeClr val="accent5">
                  <a:lumMod val="75000"/>
                </a:schemeClr>
              </a:buClr>
              <a:buSzPct val="80000"/>
              <a:buFont typeface="Wingdings" panose="05000000000000000000" pitchFamily="2" charset="2"/>
              <a:buChar char="v"/>
            </a:pPr>
            <a:r>
              <a:rPr lang="ru-RU" b="1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Какие реки Якутии и их обитателей ты знаешь?</a:t>
            </a:r>
          </a:p>
          <a:p>
            <a:pPr marL="285750" lvl="0" indent="-285750" defTabSz="457200">
              <a:spcBef>
                <a:spcPts val="1000"/>
              </a:spcBef>
              <a:buClr>
                <a:schemeClr val="accent5">
                  <a:lumMod val="75000"/>
                </a:schemeClr>
              </a:buClr>
              <a:buSzPct val="80000"/>
              <a:buFont typeface="Wingdings" panose="05000000000000000000" pitchFamily="2" charset="2"/>
              <a:buChar char="v"/>
            </a:pPr>
            <a:r>
              <a:rPr lang="ru-RU" b="1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Какие правила поведения на природе нужно соблюдать</a:t>
            </a:r>
            <a:r>
              <a:rPr lang="ru-RU" b="1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pPr lvl="0" defTabSz="457200">
              <a:spcBef>
                <a:spcPts val="1000"/>
              </a:spcBef>
              <a:buClr>
                <a:srgbClr val="90C226"/>
              </a:buClr>
              <a:buSzPct val="80000"/>
              <a:buFont typeface="Arial" pitchFamily="34" charset="0"/>
              <a:buChar char="•"/>
            </a:pPr>
            <a:endParaRPr lang="ru-RU" sz="1600" i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334036" y="4146953"/>
            <a:ext cx="4072789" cy="2695446"/>
          </a:xfrm>
          <a:prstGeom prst="rect">
            <a:avLst/>
          </a:prstGeom>
        </p:spPr>
      </p:pic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64088" y="620688"/>
            <a:ext cx="3559445" cy="273630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28357" y="476672"/>
            <a:ext cx="6912768" cy="404664"/>
          </a:xfrm>
          <a:effectLst>
            <a:glow rad="228600">
              <a:schemeClr val="accent3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ru-RU" sz="2000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 мониторинга детей старшей группы</a:t>
            </a:r>
            <a:endParaRPr lang="ru-RU" sz="2000" b="1" dirty="0"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25482" y="5373216"/>
            <a:ext cx="9118518" cy="1484784"/>
          </a:xfrm>
          <a:effectLst>
            <a:outerShdw blurRad="40000" dist="23000" dir="5400000" rotWithShape="0">
              <a:srgbClr val="000000">
                <a:alpha val="35000"/>
              </a:srgbClr>
            </a:outerShdw>
            <a:softEdge rad="127000"/>
          </a:effectLst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endParaRPr lang="ru-RU" sz="1800" i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ru-RU" sz="18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Выводы: по результатам диагностики уровень знаний у детей о природе родного края повысился. Дети не только узнали новое для себя, но и стали проявлять большой интерес к изучению Родного края.</a:t>
            </a:r>
            <a:endParaRPr lang="ru-RU" sz="1800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315501671"/>
              </p:ext>
            </p:extLst>
          </p:nvPr>
        </p:nvGraphicFramePr>
        <p:xfrm>
          <a:off x="611560" y="2211160"/>
          <a:ext cx="5904656" cy="316986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build="p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332656"/>
            <a:ext cx="8568952" cy="60385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15000"/>
              </a:lnSpc>
              <a:spcAft>
                <a:spcPts val="0"/>
              </a:spcAft>
            </a:pPr>
            <a:r>
              <a:rPr lang="ru-RU" b="1" dirty="0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ЗАКЛЮЧЕНИЕ:</a:t>
            </a:r>
          </a:p>
          <a:p>
            <a:pPr indent="450215" algn="just">
              <a:lnSpc>
                <a:spcPct val="115000"/>
              </a:lnSpc>
              <a:spcAft>
                <a:spcPts val="0"/>
              </a:spcAft>
            </a:pPr>
            <a:r>
              <a:rPr lang="ru-RU" sz="1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результате проведенной работы с </a:t>
            </a:r>
            <a:r>
              <a:rPr lang="ru-RU" sz="1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детьми цель была 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достигнута. Дети прониклись любовью к </a:t>
            </a:r>
            <a:r>
              <a:rPr lang="ru-RU" sz="1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природе родного края, чистоте и порядку территории детского сада. 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 них развилось правильное отношение к обществу, людям </a:t>
            </a:r>
            <a:r>
              <a:rPr lang="ru-RU" sz="1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труда и 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 своим обязанностям. Более  глубже стали знания об </a:t>
            </a:r>
            <a:r>
              <a:rPr lang="ru-RU" sz="1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экологии природы. </a:t>
            </a:r>
            <a:endParaRPr lang="ru-RU" sz="14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15000"/>
              </a:lnSpc>
              <a:spcAft>
                <a:spcPts val="0"/>
              </a:spcAft>
            </a:pP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Ребята надолго сохранят яркие впечатления о </a:t>
            </a:r>
            <a:r>
              <a:rPr lang="ru-RU" sz="1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природном парке «Живые алмазы Якутии», 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которые вызвали у них эстетическое наслаждение, позволили пережить радость и сделать собственное открытие о своем </a:t>
            </a:r>
            <a:r>
              <a:rPr lang="ru-RU" sz="1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городе.</a:t>
            </a:r>
            <a:endParaRPr lang="ru-RU" sz="14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15000"/>
              </a:lnSpc>
              <a:spcAft>
                <a:spcPts val="0"/>
              </a:spcAft>
            </a:pP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Воспитать же действенную любовь к </a:t>
            </a:r>
            <a:r>
              <a:rPr lang="ru-RU" sz="1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животному миру, к природе, к 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малой родине,  помогли совместные усилия детского сада и семьи.</a:t>
            </a:r>
            <a:endParaRPr lang="ru-RU" sz="14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15000"/>
              </a:lnSpc>
              <a:spcAft>
                <a:spcPts val="0"/>
              </a:spcAft>
            </a:pP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Проделанная работа позволила сделать выводы, что, решая задачи </a:t>
            </a:r>
            <a:r>
              <a:rPr lang="ru-RU" sz="1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духовно-нравственного развития, 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каждый педагог должен строить свою работу в соответствии с местными условиями и возрастными особенностями детей. </a:t>
            </a:r>
            <a:endParaRPr lang="ru-RU" sz="14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15000"/>
              </a:lnSpc>
              <a:spcAft>
                <a:spcPts val="0"/>
              </a:spcAft>
            </a:pP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Особое значение приобрела совместная деятельность педагогов и </a:t>
            </a:r>
            <a:r>
              <a:rPr lang="ru-RU" sz="1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родителей. 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Только совместными усилиями детского сада и семьи можно воспитать действенную любовь к </a:t>
            </a:r>
            <a:r>
              <a:rPr lang="ru-RU" sz="1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природе, близким 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людям, к малой Родине, к России. Даже уехав из родных мест на долгие годы, человек вспоминает их с теплом, а живя в городе, селе он постоянно, с гордостью рассказывает гостю о красоте и богатстве родного края! </a:t>
            </a:r>
            <a:endParaRPr lang="ru-RU" sz="14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15000"/>
              </a:lnSpc>
              <a:spcAft>
                <a:spcPts val="0"/>
              </a:spcAft>
            </a:pP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Свою любовь к родным местам, представление о том, чем они знамениты, какова природа, каким трудом заняты люди - всё это передано было детям, что чрезвычайно важно для воспитания </a:t>
            </a:r>
            <a:r>
              <a:rPr lang="ru-RU" sz="1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будущего гражданина России.</a:t>
            </a:r>
            <a:endParaRPr lang="ru-RU" sz="14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Грань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3787</TotalTime>
  <Words>1307</Words>
  <Application>Microsoft Office PowerPoint</Application>
  <PresentationFormat>Экран (4:3)</PresentationFormat>
  <Paragraphs>118</Paragraphs>
  <Slides>11</Slides>
  <Notes>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9" baseType="lpstr">
      <vt:lpstr>Arial</vt:lpstr>
      <vt:lpstr>Calibri</vt:lpstr>
      <vt:lpstr>Helvetica Neue</vt:lpstr>
      <vt:lpstr>Times New Roman</vt:lpstr>
      <vt:lpstr>Trebuchet MS</vt:lpstr>
      <vt:lpstr>Wingdings</vt:lpstr>
      <vt:lpstr>Wingdings 3</vt:lpstr>
      <vt:lpstr>Грань</vt:lpstr>
      <vt:lpstr>Презентация PowerPoint</vt:lpstr>
      <vt:lpstr>Презентация PowerPoint</vt:lpstr>
      <vt:lpstr>Презентация PowerPoint</vt:lpstr>
      <vt:lpstr>Презентация PowerPoint</vt:lpstr>
      <vt:lpstr>Организация деятельности:</vt:lpstr>
      <vt:lpstr>Презентация PowerPoint</vt:lpstr>
      <vt:lpstr>Презентация PowerPoint</vt:lpstr>
      <vt:lpstr>Презентация PowerPoint</vt:lpstr>
      <vt:lpstr>Презентация PowerPoint</vt:lpstr>
      <vt:lpstr>Результат мониторинга детей старшей группы</vt:lpstr>
      <vt:lpstr>Презентация PowerPoint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Yura</dc:creator>
  <cp:lastModifiedBy>Маxa</cp:lastModifiedBy>
  <cp:revision>171</cp:revision>
  <dcterms:created xsi:type="dcterms:W3CDTF">2011-06-17T03:48:31Z</dcterms:created>
  <dcterms:modified xsi:type="dcterms:W3CDTF">2020-01-21T11:49:54Z</dcterms:modified>
</cp:coreProperties>
</file>